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463"/>
  </p:notesMasterIdLst>
  <p:handoutMasterIdLst>
    <p:handoutMasterId r:id="rId464"/>
  </p:handoutMasterIdLst>
  <p:sldIdLst>
    <p:sldId id="256" r:id="rId2"/>
    <p:sldId id="402" r:id="rId3"/>
    <p:sldId id="320" r:id="rId4"/>
    <p:sldId id="321" r:id="rId5"/>
    <p:sldId id="280" r:id="rId6"/>
    <p:sldId id="350" r:id="rId7"/>
    <p:sldId id="672" r:id="rId8"/>
    <p:sldId id="778" r:id="rId9"/>
    <p:sldId id="351" r:id="rId10"/>
    <p:sldId id="2099" r:id="rId11"/>
    <p:sldId id="1418" r:id="rId12"/>
    <p:sldId id="615" r:id="rId13"/>
    <p:sldId id="576" r:id="rId14"/>
    <p:sldId id="352" r:id="rId15"/>
    <p:sldId id="1441" r:id="rId16"/>
    <p:sldId id="260" r:id="rId17"/>
    <p:sldId id="2093" r:id="rId18"/>
    <p:sldId id="1420" r:id="rId19"/>
    <p:sldId id="461" r:id="rId20"/>
    <p:sldId id="503" r:id="rId21"/>
    <p:sldId id="611" r:id="rId22"/>
    <p:sldId id="624" r:id="rId23"/>
    <p:sldId id="625" r:id="rId24"/>
    <p:sldId id="655" r:id="rId25"/>
    <p:sldId id="668" r:id="rId26"/>
    <p:sldId id="512" r:id="rId27"/>
    <p:sldId id="527" r:id="rId28"/>
    <p:sldId id="564" r:id="rId29"/>
    <p:sldId id="666" r:id="rId30"/>
    <p:sldId id="567" r:id="rId31"/>
    <p:sldId id="578" r:id="rId32"/>
    <p:sldId id="616" r:id="rId33"/>
    <p:sldId id="657" r:id="rId34"/>
    <p:sldId id="539" r:id="rId35"/>
    <p:sldId id="463" r:id="rId36"/>
    <p:sldId id="543" r:id="rId37"/>
    <p:sldId id="747" r:id="rId38"/>
    <p:sldId id="327" r:id="rId39"/>
    <p:sldId id="528" r:id="rId40"/>
    <p:sldId id="585" r:id="rId41"/>
    <p:sldId id="617" r:id="rId42"/>
    <p:sldId id="1433" r:id="rId43"/>
    <p:sldId id="692" r:id="rId44"/>
    <p:sldId id="586" r:id="rId45"/>
    <p:sldId id="719" r:id="rId46"/>
    <p:sldId id="651" r:id="rId47"/>
    <p:sldId id="677" r:id="rId48"/>
    <p:sldId id="513" r:id="rId49"/>
    <p:sldId id="590" r:id="rId50"/>
    <p:sldId id="704" r:id="rId51"/>
    <p:sldId id="684" r:id="rId52"/>
    <p:sldId id="356" r:id="rId53"/>
    <p:sldId id="526" r:id="rId54"/>
    <p:sldId id="359" r:id="rId55"/>
    <p:sldId id="358" r:id="rId56"/>
    <p:sldId id="357" r:id="rId57"/>
    <p:sldId id="495" r:id="rId58"/>
    <p:sldId id="662" r:id="rId59"/>
    <p:sldId id="520" r:id="rId60"/>
    <p:sldId id="696" r:id="rId61"/>
    <p:sldId id="1429" r:id="rId62"/>
    <p:sldId id="360" r:id="rId63"/>
    <p:sldId id="601" r:id="rId64"/>
    <p:sldId id="257" r:id="rId65"/>
    <p:sldId id="258" r:id="rId66"/>
    <p:sldId id="259" r:id="rId67"/>
    <p:sldId id="295" r:id="rId68"/>
    <p:sldId id="300" r:id="rId69"/>
    <p:sldId id="530" r:id="rId70"/>
    <p:sldId id="261" r:id="rId71"/>
    <p:sldId id="323" r:id="rId72"/>
    <p:sldId id="291" r:id="rId73"/>
    <p:sldId id="301" r:id="rId74"/>
    <p:sldId id="669" r:id="rId75"/>
    <p:sldId id="670" r:id="rId76"/>
    <p:sldId id="262" r:id="rId77"/>
    <p:sldId id="292" r:id="rId78"/>
    <p:sldId id="640" r:id="rId79"/>
    <p:sldId id="641" r:id="rId80"/>
    <p:sldId id="675" r:id="rId81"/>
    <p:sldId id="293" r:id="rId82"/>
    <p:sldId id="322" r:id="rId83"/>
    <p:sldId id="263" r:id="rId84"/>
    <p:sldId id="507" r:id="rId85"/>
    <p:sldId id="637" r:id="rId86"/>
    <p:sldId id="583" r:id="rId87"/>
    <p:sldId id="584" r:id="rId88"/>
    <p:sldId id="338" r:id="rId89"/>
    <p:sldId id="762" r:id="rId90"/>
    <p:sldId id="748" r:id="rId91"/>
    <p:sldId id="562" r:id="rId92"/>
    <p:sldId id="563" r:id="rId93"/>
    <p:sldId id="595" r:id="rId94"/>
    <p:sldId id="390" r:id="rId95"/>
    <p:sldId id="724" r:id="rId96"/>
    <p:sldId id="391" r:id="rId97"/>
    <p:sldId id="264" r:id="rId98"/>
    <p:sldId id="605" r:id="rId99"/>
    <p:sldId id="486" r:id="rId100"/>
    <p:sldId id="667" r:id="rId101"/>
    <p:sldId id="362" r:id="rId102"/>
    <p:sldId id="363" r:id="rId103"/>
    <p:sldId id="580" r:id="rId104"/>
    <p:sldId id="459" r:id="rId105"/>
    <p:sldId id="460" r:id="rId106"/>
    <p:sldId id="475" r:id="rId107"/>
    <p:sldId id="265" r:id="rId108"/>
    <p:sldId id="633" r:id="rId109"/>
    <p:sldId id="368" r:id="rId110"/>
    <p:sldId id="387" r:id="rId111"/>
    <p:sldId id="369" r:id="rId112"/>
    <p:sldId id="674" r:id="rId113"/>
    <p:sldId id="307" r:id="rId114"/>
    <p:sldId id="267" r:id="rId115"/>
    <p:sldId id="268" r:id="rId116"/>
    <p:sldId id="305" r:id="rId117"/>
    <p:sldId id="269" r:id="rId118"/>
    <p:sldId id="525" r:id="rId119"/>
    <p:sldId id="545" r:id="rId120"/>
    <p:sldId id="388" r:id="rId121"/>
    <p:sldId id="482" r:id="rId122"/>
    <p:sldId id="556" r:id="rId123"/>
    <p:sldId id="381" r:id="rId124"/>
    <p:sldId id="446" r:id="rId125"/>
    <p:sldId id="270" r:id="rId126"/>
    <p:sldId id="427" r:id="rId127"/>
    <p:sldId id="644" r:id="rId128"/>
    <p:sldId id="645" r:id="rId129"/>
    <p:sldId id="648" r:id="rId130"/>
    <p:sldId id="760" r:id="rId131"/>
    <p:sldId id="697" r:id="rId132"/>
    <p:sldId id="639" r:id="rId133"/>
    <p:sldId id="757" r:id="rId134"/>
    <p:sldId id="557" r:id="rId135"/>
    <p:sldId id="656" r:id="rId136"/>
    <p:sldId id="1440" r:id="rId137"/>
    <p:sldId id="1439" r:id="rId138"/>
    <p:sldId id="734" r:id="rId139"/>
    <p:sldId id="733" r:id="rId140"/>
    <p:sldId id="742" r:id="rId141"/>
    <p:sldId id="737" r:id="rId142"/>
    <p:sldId id="738" r:id="rId143"/>
    <p:sldId id="735" r:id="rId144"/>
    <p:sldId id="2112" r:id="rId145"/>
    <p:sldId id="732" r:id="rId146"/>
    <p:sldId id="558" r:id="rId147"/>
    <p:sldId id="2110" r:id="rId148"/>
    <p:sldId id="698" r:id="rId149"/>
    <p:sldId id="772" r:id="rId150"/>
    <p:sldId id="1438" r:id="rId151"/>
    <p:sldId id="714" r:id="rId152"/>
    <p:sldId id="765" r:id="rId153"/>
    <p:sldId id="1416" r:id="rId154"/>
    <p:sldId id="767" r:id="rId155"/>
    <p:sldId id="1417" r:id="rId156"/>
    <p:sldId id="1422" r:id="rId157"/>
    <p:sldId id="764" r:id="rId158"/>
    <p:sldId id="1415" r:id="rId159"/>
    <p:sldId id="706" r:id="rId160"/>
    <p:sldId id="700" r:id="rId161"/>
    <p:sldId id="2102" r:id="rId162"/>
    <p:sldId id="701" r:id="rId163"/>
    <p:sldId id="702" r:id="rId164"/>
    <p:sldId id="1426" r:id="rId165"/>
    <p:sldId id="2096" r:id="rId166"/>
    <p:sldId id="2111" r:id="rId167"/>
    <p:sldId id="703" r:id="rId168"/>
    <p:sldId id="693" r:id="rId169"/>
    <p:sldId id="518" r:id="rId170"/>
    <p:sldId id="663" r:id="rId171"/>
    <p:sldId id="715" r:id="rId172"/>
    <p:sldId id="1430" r:id="rId173"/>
    <p:sldId id="705" r:id="rId174"/>
    <p:sldId id="631" r:id="rId175"/>
    <p:sldId id="456" r:id="rId176"/>
    <p:sldId id="521" r:id="rId177"/>
    <p:sldId id="582" r:id="rId178"/>
    <p:sldId id="355" r:id="rId179"/>
    <p:sldId id="415" r:id="rId180"/>
    <p:sldId id="395" r:id="rId181"/>
    <p:sldId id="621" r:id="rId182"/>
    <p:sldId id="2104" r:id="rId183"/>
    <p:sldId id="773" r:id="rId184"/>
    <p:sldId id="1427" r:id="rId185"/>
    <p:sldId id="501" r:id="rId186"/>
    <p:sldId id="397" r:id="rId187"/>
    <p:sldId id="622" r:id="rId188"/>
    <p:sldId id="1399" r:id="rId189"/>
    <p:sldId id="1282" r:id="rId190"/>
    <p:sldId id="1413" r:id="rId191"/>
    <p:sldId id="1414" r:id="rId192"/>
    <p:sldId id="398" r:id="rId193"/>
    <p:sldId id="271" r:id="rId194"/>
    <p:sldId id="581" r:id="rId195"/>
    <p:sldId id="736" r:id="rId196"/>
    <p:sldId id="2113" r:id="rId197"/>
    <p:sldId id="508" r:id="rId198"/>
    <p:sldId id="683" r:id="rId199"/>
    <p:sldId id="297" r:id="rId200"/>
    <p:sldId id="339" r:id="rId201"/>
    <p:sldId id="522" r:id="rId202"/>
    <p:sldId id="609" r:id="rId203"/>
    <p:sldId id="535" r:id="rId204"/>
    <p:sldId id="399" r:id="rId205"/>
    <p:sldId id="681" r:id="rId206"/>
    <p:sldId id="408" r:id="rId207"/>
    <p:sldId id="331" r:id="rId208"/>
    <p:sldId id="532" r:id="rId209"/>
    <p:sldId id="471" r:id="rId210"/>
    <p:sldId id="336" r:id="rId211"/>
    <p:sldId id="632" r:id="rId212"/>
    <p:sldId id="332" r:id="rId213"/>
    <p:sldId id="361" r:id="rId214"/>
    <p:sldId id="769" r:id="rId215"/>
    <p:sldId id="771" r:id="rId216"/>
    <p:sldId id="1425" r:id="rId217"/>
    <p:sldId id="591" r:id="rId218"/>
    <p:sldId id="559" r:id="rId219"/>
    <p:sldId id="502" r:id="rId220"/>
    <p:sldId id="593" r:id="rId221"/>
    <p:sldId id="335" r:id="rId222"/>
    <p:sldId id="587" r:id="rId223"/>
    <p:sldId id="517" r:id="rId224"/>
    <p:sldId id="410" r:id="rId225"/>
    <p:sldId id="411" r:id="rId226"/>
    <p:sldId id="400" r:id="rId227"/>
    <p:sldId id="723" r:id="rId228"/>
    <p:sldId id="409" r:id="rId229"/>
    <p:sldId id="494" r:id="rId230"/>
    <p:sldId id="424" r:id="rId231"/>
    <p:sldId id="614" r:id="rId232"/>
    <p:sldId id="638" r:id="rId233"/>
    <p:sldId id="498" r:id="rId234"/>
    <p:sldId id="349" r:id="rId235"/>
    <p:sldId id="374" r:id="rId236"/>
    <p:sldId id="649" r:id="rId237"/>
    <p:sldId id="422" r:id="rId238"/>
    <p:sldId id="1424" r:id="rId239"/>
    <p:sldId id="272" r:id="rId240"/>
    <p:sldId id="689" r:id="rId241"/>
    <p:sldId id="743" r:id="rId242"/>
    <p:sldId id="716" r:id="rId243"/>
    <p:sldId id="2103" r:id="rId244"/>
    <p:sldId id="744" r:id="rId245"/>
    <p:sldId id="728" r:id="rId246"/>
    <p:sldId id="302" r:id="rId247"/>
    <p:sldId id="383" r:id="rId248"/>
    <p:sldId id="376" r:id="rId249"/>
    <p:sldId id="414" r:id="rId250"/>
    <p:sldId id="510" r:id="rId251"/>
    <p:sldId id="516" r:id="rId252"/>
    <p:sldId id="555" r:id="rId253"/>
    <p:sldId id="538" r:id="rId254"/>
    <p:sldId id="294" r:id="rId255"/>
    <p:sldId id="273" r:id="rId256"/>
    <p:sldId id="316" r:id="rId257"/>
    <p:sldId id="303" r:id="rId258"/>
    <p:sldId id="2114" r:id="rId259"/>
    <p:sldId id="304" r:id="rId260"/>
    <p:sldId id="386" r:id="rId261"/>
    <p:sldId id="274" r:id="rId262"/>
    <p:sldId id="314" r:id="rId263"/>
    <p:sldId id="311" r:id="rId264"/>
    <p:sldId id="343" r:id="rId265"/>
    <p:sldId id="423" r:id="rId266"/>
    <p:sldId id="573" r:id="rId267"/>
    <p:sldId id="312" r:id="rId268"/>
    <p:sldId id="717" r:id="rId269"/>
    <p:sldId id="344" r:id="rId270"/>
    <p:sldId id="574" r:id="rId271"/>
    <p:sldId id="533" r:id="rId272"/>
    <p:sldId id="575" r:id="rId273"/>
    <p:sldId id="429" r:id="rId274"/>
    <p:sldId id="313" r:id="rId275"/>
    <p:sldId id="328" r:id="rId276"/>
    <p:sldId id="378" r:id="rId277"/>
    <p:sldId id="379" r:id="rId278"/>
    <p:sldId id="380" r:id="rId279"/>
    <p:sldId id="413" r:id="rId280"/>
    <p:sldId id="549" r:id="rId281"/>
    <p:sldId id="542" r:id="rId282"/>
    <p:sldId id="2106" r:id="rId283"/>
    <p:sldId id="285" r:id="rId284"/>
    <p:sldId id="465" r:id="rId285"/>
    <p:sldId id="284" r:id="rId286"/>
    <p:sldId id="406" r:id="rId287"/>
    <p:sldId id="560" r:id="rId288"/>
    <p:sldId id="418" r:id="rId289"/>
    <p:sldId id="608" r:id="rId290"/>
    <p:sldId id="561" r:id="rId291"/>
    <p:sldId id="686" r:id="rId292"/>
    <p:sldId id="541" r:id="rId293"/>
    <p:sldId id="275" r:id="rId294"/>
    <p:sldId id="770" r:id="rId295"/>
    <p:sldId id="746" r:id="rId296"/>
    <p:sldId id="758" r:id="rId297"/>
    <p:sldId id="566" r:id="rId298"/>
    <p:sldId id="721" r:id="rId299"/>
    <p:sldId id="553" r:id="rId300"/>
    <p:sldId id="531" r:id="rId301"/>
    <p:sldId id="1423" r:id="rId302"/>
    <p:sldId id="606" r:id="rId303"/>
    <p:sldId id="720" r:id="rId304"/>
    <p:sldId id="550" r:id="rId305"/>
    <p:sldId id="1428" r:id="rId306"/>
    <p:sldId id="2109" r:id="rId307"/>
    <p:sldId id="2094" r:id="rId308"/>
    <p:sldId id="661" r:id="rId309"/>
    <p:sldId id="552" r:id="rId310"/>
    <p:sldId id="568" r:id="rId311"/>
    <p:sldId id="548" r:id="rId312"/>
    <p:sldId id="551" r:id="rId313"/>
    <p:sldId id="499" r:id="rId314"/>
    <p:sldId id="329" r:id="rId315"/>
    <p:sldId id="602" r:id="rId316"/>
    <p:sldId id="364" r:id="rId317"/>
    <p:sldId id="432" r:id="rId318"/>
    <p:sldId id="546" r:id="rId319"/>
    <p:sldId id="594" r:id="rId320"/>
    <p:sldId id="2097" r:id="rId321"/>
    <p:sldId id="2107" r:id="rId322"/>
    <p:sldId id="565" r:id="rId323"/>
    <p:sldId id="620" r:id="rId324"/>
    <p:sldId id="1434" r:id="rId325"/>
    <p:sldId id="443" r:id="rId326"/>
    <p:sldId id="490" r:id="rId327"/>
    <p:sldId id="572" r:id="rId328"/>
    <p:sldId id="2100" r:id="rId329"/>
    <p:sldId id="455" r:id="rId330"/>
    <p:sldId id="536" r:id="rId331"/>
    <p:sldId id="431" r:id="rId332"/>
    <p:sldId id="597" r:id="rId333"/>
    <p:sldId id="598" r:id="rId334"/>
    <p:sldId id="1432" r:id="rId335"/>
    <p:sldId id="599" r:id="rId336"/>
    <p:sldId id="2101" r:id="rId337"/>
    <p:sldId id="600" r:id="rId338"/>
    <p:sldId id="596" r:id="rId339"/>
    <p:sldId id="468" r:id="rId340"/>
    <p:sldId id="577" r:id="rId341"/>
    <p:sldId id="2105" r:id="rId342"/>
    <p:sldId id="491" r:id="rId343"/>
    <p:sldId id="1436" r:id="rId344"/>
    <p:sldId id="709" r:id="rId345"/>
    <p:sldId id="741" r:id="rId346"/>
    <p:sldId id="710" r:id="rId347"/>
    <p:sldId id="712" r:id="rId348"/>
    <p:sldId id="718" r:id="rId349"/>
    <p:sldId id="1437" r:id="rId350"/>
    <p:sldId id="2095" r:id="rId351"/>
    <p:sldId id="2108" r:id="rId352"/>
    <p:sldId id="1431" r:id="rId353"/>
    <p:sldId id="1435" r:id="rId354"/>
    <p:sldId id="711" r:id="rId355"/>
    <p:sldId id="2115" r:id="rId356"/>
    <p:sldId id="713" r:id="rId357"/>
    <p:sldId id="444" r:id="rId358"/>
    <p:sldId id="445" r:id="rId359"/>
    <p:sldId id="604" r:id="rId360"/>
    <p:sldId id="2098" r:id="rId361"/>
    <p:sldId id="442" r:id="rId362"/>
    <p:sldId id="276" r:id="rId363"/>
    <p:sldId id="277" r:id="rId364"/>
    <p:sldId id="481" r:id="rId365"/>
    <p:sldId id="673" r:id="rId366"/>
    <p:sldId id="534" r:id="rId367"/>
    <p:sldId id="405" r:id="rId368"/>
    <p:sldId id="2092" r:id="rId369"/>
    <p:sldId id="725" r:id="rId370"/>
    <p:sldId id="278" r:id="rId371"/>
    <p:sldId id="392" r:id="rId372"/>
    <p:sldId id="739" r:id="rId373"/>
    <p:sldId id="393" r:id="rId374"/>
    <p:sldId id="394" r:id="rId375"/>
    <p:sldId id="389" r:id="rId376"/>
    <p:sldId id="722" r:id="rId377"/>
    <p:sldId id="664" r:id="rId378"/>
    <p:sldId id="665" r:id="rId379"/>
    <p:sldId id="571" r:id="rId380"/>
    <p:sldId id="299" r:id="rId381"/>
    <p:sldId id="279" r:id="rId382"/>
    <p:sldId id="726" r:id="rId383"/>
    <p:sldId id="731" r:id="rId384"/>
    <p:sldId id="727" r:id="rId385"/>
    <p:sldId id="478" r:id="rId386"/>
    <p:sldId id="480" r:id="rId387"/>
    <p:sldId id="469" r:id="rId388"/>
    <p:sldId id="487" r:id="rId389"/>
    <p:sldId id="496" r:id="rId390"/>
    <p:sldId id="483" r:id="rId391"/>
    <p:sldId id="768" r:id="rId392"/>
    <p:sldId id="774" r:id="rId393"/>
    <p:sldId id="775" r:id="rId394"/>
    <p:sldId id="281" r:id="rId395"/>
    <p:sldId id="588" r:id="rId396"/>
    <p:sldId id="740" r:id="rId397"/>
    <p:sldId id="286" r:id="rId398"/>
    <p:sldId id="515" r:id="rId399"/>
    <p:sldId id="524" r:id="rId400"/>
    <p:sldId id="416" r:id="rId401"/>
    <p:sldId id="452" r:id="rId402"/>
    <p:sldId id="537" r:id="rId403"/>
    <p:sldId id="626" r:id="rId404"/>
    <p:sldId id="627" r:id="rId405"/>
    <p:sldId id="753" r:id="rId406"/>
    <p:sldId id="629" r:id="rId407"/>
    <p:sldId id="630" r:id="rId408"/>
    <p:sldId id="750" r:id="rId409"/>
    <p:sldId id="751" r:id="rId410"/>
    <p:sldId id="752" r:id="rId411"/>
    <p:sldId id="754" r:id="rId412"/>
    <p:sldId id="755" r:id="rId413"/>
    <p:sldId id="756" r:id="rId414"/>
    <p:sldId id="2116" r:id="rId415"/>
    <p:sldId id="680" r:id="rId416"/>
    <p:sldId id="636" r:id="rId417"/>
    <p:sldId id="652" r:id="rId418"/>
    <p:sldId id="685" r:id="rId419"/>
    <p:sldId id="708" r:id="rId420"/>
    <p:sldId id="759" r:id="rId421"/>
    <p:sldId id="2117" r:id="rId422"/>
    <p:sldId id="2118" r:id="rId423"/>
    <p:sldId id="749" r:id="rId424"/>
    <p:sldId id="671" r:id="rId425"/>
    <p:sldId id="447" r:id="rId426"/>
    <p:sldId id="448" r:id="rId427"/>
    <p:sldId id="506" r:id="rId428"/>
    <p:sldId id="449" r:id="rId429"/>
    <p:sldId id="325" r:id="rId430"/>
    <p:sldId id="334" r:id="rId431"/>
    <p:sldId id="540" r:id="rId432"/>
    <p:sldId id="306" r:id="rId433"/>
    <p:sldId id="464" r:id="rId434"/>
    <p:sldId id="296" r:id="rId435"/>
    <p:sldId id="777" r:id="rId436"/>
    <p:sldId id="776" r:id="rId437"/>
    <p:sldId id="634" r:id="rId438"/>
    <p:sldId id="592" r:id="rId439"/>
    <p:sldId id="476" r:id="rId440"/>
    <p:sldId id="729" r:id="rId441"/>
    <p:sldId id="419" r:id="rId442"/>
    <p:sldId id="454" r:id="rId443"/>
    <p:sldId id="345" r:id="rId444"/>
    <p:sldId id="354" r:id="rId445"/>
    <p:sldId id="282" r:id="rId446"/>
    <p:sldId id="1421" r:id="rId447"/>
    <p:sldId id="421" r:id="rId448"/>
    <p:sldId id="283" r:id="rId449"/>
    <p:sldId id="290" r:id="rId450"/>
    <p:sldId id="569" r:id="rId451"/>
    <p:sldId id="730" r:id="rId452"/>
    <p:sldId id="745" r:id="rId453"/>
    <p:sldId id="310" r:id="rId454"/>
    <p:sldId id="317" r:id="rId455"/>
    <p:sldId id="450" r:id="rId456"/>
    <p:sldId id="504" r:id="rId457"/>
    <p:sldId id="318" r:id="rId458"/>
    <p:sldId id="658" r:id="rId459"/>
    <p:sldId id="659" r:id="rId460"/>
    <p:sldId id="660" r:id="rId461"/>
    <p:sldId id="457" r:id="rId462"/>
  </p:sldIdLst>
  <p:sldSz cx="9144000" cy="6858000" type="screen4x3"/>
  <p:notesSz cx="6954838" cy="93091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5pPr>
    <a:lvl6pPr marL="2286000" algn="l" defTabSz="914400" rtl="0" eaLnBrk="1" latinLnBrk="0" hangingPunct="1">
      <a:defRPr kern="1200">
        <a:solidFill>
          <a:schemeClr val="tx1"/>
        </a:solidFill>
        <a:latin typeface="Garamond" panose="02020404030301010803" pitchFamily="18" charset="0"/>
        <a:ea typeface="+mn-ea"/>
        <a:cs typeface="+mn-cs"/>
      </a:defRPr>
    </a:lvl6pPr>
    <a:lvl7pPr marL="2743200" algn="l" defTabSz="914400" rtl="0" eaLnBrk="1" latinLnBrk="0" hangingPunct="1">
      <a:defRPr kern="1200">
        <a:solidFill>
          <a:schemeClr val="tx1"/>
        </a:solidFill>
        <a:latin typeface="Garamond" panose="02020404030301010803" pitchFamily="18" charset="0"/>
        <a:ea typeface="+mn-ea"/>
        <a:cs typeface="+mn-cs"/>
      </a:defRPr>
    </a:lvl7pPr>
    <a:lvl8pPr marL="3200400" algn="l" defTabSz="914400" rtl="0" eaLnBrk="1" latinLnBrk="0" hangingPunct="1">
      <a:defRPr kern="1200">
        <a:solidFill>
          <a:schemeClr val="tx1"/>
        </a:solidFill>
        <a:latin typeface="Garamond" panose="02020404030301010803" pitchFamily="18" charset="0"/>
        <a:ea typeface="+mn-ea"/>
        <a:cs typeface="+mn-cs"/>
      </a:defRPr>
    </a:lvl8pPr>
    <a:lvl9pPr marL="3657600" algn="l" defTabSz="914400" rtl="0" eaLnBrk="1" latinLnBrk="0" hangingPunct="1">
      <a:defRPr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 T Donoho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BB5A68-06A7-4759-8F9B-8C5722172704}" v="14" dt="2026-10-26T00:34:58.8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57" autoAdjust="0"/>
    <p:restoredTop sz="94660"/>
  </p:normalViewPr>
  <p:slideViewPr>
    <p:cSldViewPr>
      <p:cViewPr varScale="1">
        <p:scale>
          <a:sx n="105" d="100"/>
          <a:sy n="105" d="100"/>
        </p:scale>
        <p:origin x="184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339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slide" Target="slides/slide432.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slide" Target="slides/slide443.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455" Type="http://schemas.openxmlformats.org/officeDocument/2006/relationships/slide" Target="slides/slide454.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466" Type="http://schemas.openxmlformats.org/officeDocument/2006/relationships/presProps" Target="presProps.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435" Type="http://schemas.openxmlformats.org/officeDocument/2006/relationships/slide" Target="slides/slide434.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46" Type="http://schemas.openxmlformats.org/officeDocument/2006/relationships/slide" Target="slides/slide445.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457" Type="http://schemas.openxmlformats.org/officeDocument/2006/relationships/slide" Target="slides/slide456.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468" Type="http://schemas.openxmlformats.org/officeDocument/2006/relationships/theme" Target="theme/theme1.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437" Type="http://schemas.openxmlformats.org/officeDocument/2006/relationships/slide" Target="slides/slide436.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48" Type="http://schemas.openxmlformats.org/officeDocument/2006/relationships/slide" Target="slides/slide447.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417" Type="http://schemas.openxmlformats.org/officeDocument/2006/relationships/slide" Target="slides/slide416.xml"/><Relationship Id="rId459" Type="http://schemas.openxmlformats.org/officeDocument/2006/relationships/slide" Target="slides/slide458.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470" Type="http://schemas.microsoft.com/office/2015/10/relationships/revisionInfo" Target="revisionInfo.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slide" Target="slides/slide427.xml"/><Relationship Id="rId232" Type="http://schemas.openxmlformats.org/officeDocument/2006/relationships/slide" Target="slides/slide231.xml"/><Relationship Id="rId274" Type="http://schemas.openxmlformats.org/officeDocument/2006/relationships/slide" Target="slides/slide273.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439" Type="http://schemas.openxmlformats.org/officeDocument/2006/relationships/slide" Target="slides/slide438.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450" Type="http://schemas.openxmlformats.org/officeDocument/2006/relationships/slide" Target="slides/slide449.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212" Type="http://schemas.openxmlformats.org/officeDocument/2006/relationships/slide" Target="slides/slide211.xml"/><Relationship Id="rId254" Type="http://schemas.openxmlformats.org/officeDocument/2006/relationships/slide" Target="slides/slide253.xml"/><Relationship Id="rId49" Type="http://schemas.openxmlformats.org/officeDocument/2006/relationships/slide" Target="slides/slide48.xml"/><Relationship Id="rId114" Type="http://schemas.openxmlformats.org/officeDocument/2006/relationships/slide" Target="slides/slide113.xml"/><Relationship Id="rId296" Type="http://schemas.openxmlformats.org/officeDocument/2006/relationships/slide" Target="slides/slide295.xml"/><Relationship Id="rId461" Type="http://schemas.openxmlformats.org/officeDocument/2006/relationships/slide" Target="slides/slide460.xml"/><Relationship Id="rId60" Type="http://schemas.openxmlformats.org/officeDocument/2006/relationships/slide" Target="slides/slide59.xml"/><Relationship Id="rId156" Type="http://schemas.openxmlformats.org/officeDocument/2006/relationships/slide" Target="slides/slide155.xml"/><Relationship Id="rId198" Type="http://schemas.openxmlformats.org/officeDocument/2006/relationships/slide" Target="slides/slide197.xml"/><Relationship Id="rId321" Type="http://schemas.openxmlformats.org/officeDocument/2006/relationships/slide" Target="slides/slide320.xml"/><Relationship Id="rId363" Type="http://schemas.openxmlformats.org/officeDocument/2006/relationships/slide" Target="slides/slide362.xml"/><Relationship Id="rId419" Type="http://schemas.openxmlformats.org/officeDocument/2006/relationships/slide" Target="slides/slide418.xml"/><Relationship Id="rId223" Type="http://schemas.openxmlformats.org/officeDocument/2006/relationships/slide" Target="slides/slide222.xml"/><Relationship Id="rId430" Type="http://schemas.openxmlformats.org/officeDocument/2006/relationships/slide" Target="slides/slide429.xml"/><Relationship Id="rId18" Type="http://schemas.openxmlformats.org/officeDocument/2006/relationships/slide" Target="slides/slide17.xml"/><Relationship Id="rId265" Type="http://schemas.openxmlformats.org/officeDocument/2006/relationships/slide" Target="slides/slide264.xml"/><Relationship Id="rId125" Type="http://schemas.openxmlformats.org/officeDocument/2006/relationships/slide" Target="slides/slide124.xml"/><Relationship Id="rId167" Type="http://schemas.openxmlformats.org/officeDocument/2006/relationships/slide" Target="slides/slide166.xml"/><Relationship Id="rId332" Type="http://schemas.openxmlformats.org/officeDocument/2006/relationships/slide" Target="slides/slide331.xml"/><Relationship Id="rId374" Type="http://schemas.openxmlformats.org/officeDocument/2006/relationships/slide" Target="slides/slide373.xml"/><Relationship Id="rId71" Type="http://schemas.openxmlformats.org/officeDocument/2006/relationships/slide" Target="slides/slide70.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76" Type="http://schemas.openxmlformats.org/officeDocument/2006/relationships/slide" Target="slides/slide275.xml"/><Relationship Id="rId441" Type="http://schemas.openxmlformats.org/officeDocument/2006/relationships/slide" Target="slides/slide440.xml"/><Relationship Id="rId40" Type="http://schemas.openxmlformats.org/officeDocument/2006/relationships/slide" Target="slides/slide39.xml"/><Relationship Id="rId136" Type="http://schemas.openxmlformats.org/officeDocument/2006/relationships/slide" Target="slides/slide135.xml"/><Relationship Id="rId178" Type="http://schemas.openxmlformats.org/officeDocument/2006/relationships/slide" Target="slides/slide177.xml"/><Relationship Id="rId301" Type="http://schemas.openxmlformats.org/officeDocument/2006/relationships/slide" Target="slides/slide300.xml"/><Relationship Id="rId343" Type="http://schemas.openxmlformats.org/officeDocument/2006/relationships/slide" Target="slides/slide342.xml"/><Relationship Id="rId82" Type="http://schemas.openxmlformats.org/officeDocument/2006/relationships/slide" Target="slides/slide81.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431" Type="http://schemas.openxmlformats.org/officeDocument/2006/relationships/slide" Target="slides/slide430.xml"/><Relationship Id="rId452" Type="http://schemas.openxmlformats.org/officeDocument/2006/relationships/slide" Target="slides/slide451.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slide" Target="slides/slide420.xml"/><Relationship Id="rId442" Type="http://schemas.openxmlformats.org/officeDocument/2006/relationships/slide" Target="slides/slide441.xml"/><Relationship Id="rId463" Type="http://schemas.openxmlformats.org/officeDocument/2006/relationships/notesMaster" Target="notesMasters/notesMaster1.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432" Type="http://schemas.openxmlformats.org/officeDocument/2006/relationships/slide" Target="slides/slide431.xml"/><Relationship Id="rId453" Type="http://schemas.openxmlformats.org/officeDocument/2006/relationships/slide" Target="slides/slide452.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443" Type="http://schemas.openxmlformats.org/officeDocument/2006/relationships/slide" Target="slides/slide442.xml"/><Relationship Id="rId464" Type="http://schemas.openxmlformats.org/officeDocument/2006/relationships/handoutMaster" Target="handoutMasters/handoutMaster1.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slide" Target="slides/slide453.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465" Type="http://schemas.openxmlformats.org/officeDocument/2006/relationships/commentAuthors" Target="commentAuthors.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viewProps" Target="viewProps.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458" Type="http://schemas.openxmlformats.org/officeDocument/2006/relationships/slide" Target="slides/slide457.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slide" Target="slides/slide426.xml"/><Relationship Id="rId469" Type="http://schemas.openxmlformats.org/officeDocument/2006/relationships/tableStyles" Target="tableStyles.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242" Type="http://schemas.openxmlformats.org/officeDocument/2006/relationships/slide" Target="slides/slide241.xml"/><Relationship Id="rId284" Type="http://schemas.openxmlformats.org/officeDocument/2006/relationships/slide" Target="slides/slide283.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202" Type="http://schemas.openxmlformats.org/officeDocument/2006/relationships/slide" Target="slides/slide201.xml"/><Relationship Id="rId244" Type="http://schemas.openxmlformats.org/officeDocument/2006/relationships/slide" Target="slides/slide243.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61" Type="http://schemas.openxmlformats.org/officeDocument/2006/relationships/slide" Target="slides/slide60.xml"/><Relationship Id="rId199" Type="http://schemas.openxmlformats.org/officeDocument/2006/relationships/slide" Target="slides/slide19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8387BD64-C10F-6F32-773A-C97BBD3F6CEE}"/>
              </a:ext>
            </a:extLst>
          </p:cNvPr>
          <p:cNvSpPr>
            <a:spLocks noGrp="1" noChangeArrowheads="1"/>
          </p:cNvSpPr>
          <p:nvPr>
            <p:ph type="hdr" sz="quarter"/>
          </p:nvPr>
        </p:nvSpPr>
        <p:spPr bwMode="auto">
          <a:xfrm>
            <a:off x="0" y="0"/>
            <a:ext cx="3013075" cy="465138"/>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37891" name="Rectangle 3">
            <a:extLst>
              <a:ext uri="{FF2B5EF4-FFF2-40B4-BE49-F238E27FC236}">
                <a16:creationId xmlns:a16="http://schemas.microsoft.com/office/drawing/2014/main" id="{E6352D87-50A2-DEAB-36D8-F4ABE0173387}"/>
              </a:ext>
            </a:extLst>
          </p:cNvPr>
          <p:cNvSpPr>
            <a:spLocks noGrp="1" noChangeArrowheads="1"/>
          </p:cNvSpPr>
          <p:nvPr>
            <p:ph type="dt" sz="quarter" idx="1"/>
          </p:nvPr>
        </p:nvSpPr>
        <p:spPr bwMode="auto">
          <a:xfrm>
            <a:off x="3940175" y="0"/>
            <a:ext cx="3013075" cy="465138"/>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7892" name="Rectangle 4">
            <a:extLst>
              <a:ext uri="{FF2B5EF4-FFF2-40B4-BE49-F238E27FC236}">
                <a16:creationId xmlns:a16="http://schemas.microsoft.com/office/drawing/2014/main" id="{324B7138-3221-3CC9-793D-D5ACEF6DB700}"/>
              </a:ext>
            </a:extLst>
          </p:cNvPr>
          <p:cNvSpPr>
            <a:spLocks noGrp="1" noChangeArrowheads="1"/>
          </p:cNvSpPr>
          <p:nvPr>
            <p:ph type="ftr" sz="quarter" idx="2"/>
          </p:nvPr>
        </p:nvSpPr>
        <p:spPr bwMode="auto">
          <a:xfrm>
            <a:off x="0" y="8842375"/>
            <a:ext cx="3013075" cy="465138"/>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37893" name="Rectangle 5">
            <a:extLst>
              <a:ext uri="{FF2B5EF4-FFF2-40B4-BE49-F238E27FC236}">
                <a16:creationId xmlns:a16="http://schemas.microsoft.com/office/drawing/2014/main" id="{3AEA98AA-9026-D4F9-04A1-96887CD230E6}"/>
              </a:ext>
            </a:extLst>
          </p:cNvPr>
          <p:cNvSpPr>
            <a:spLocks noGrp="1" noChangeArrowheads="1"/>
          </p:cNvSpPr>
          <p:nvPr>
            <p:ph type="sldNum" sz="quarter" idx="3"/>
          </p:nvPr>
        </p:nvSpPr>
        <p:spPr bwMode="auto">
          <a:xfrm>
            <a:off x="3940175" y="8842375"/>
            <a:ext cx="3013075" cy="465138"/>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DA540F0F-E354-4D94-88D6-41D8189BABC7}"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085353B-D00A-05EE-C3CE-756C3B5D46E6}"/>
              </a:ext>
            </a:extLst>
          </p:cNvPr>
          <p:cNvSpPr>
            <a:spLocks noGrp="1"/>
          </p:cNvSpPr>
          <p:nvPr>
            <p:ph type="hdr" sz="quarter"/>
          </p:nvPr>
        </p:nvSpPr>
        <p:spPr>
          <a:xfrm>
            <a:off x="0" y="0"/>
            <a:ext cx="3013075" cy="465138"/>
          </a:xfrm>
          <a:prstGeom prst="rect">
            <a:avLst/>
          </a:prstGeom>
        </p:spPr>
        <p:txBody>
          <a:bodyPr vert="horz" lIns="92930" tIns="46465" rIns="92930" bIns="46465"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588486B-54A6-CFC8-ACC2-B6DE0087B126}"/>
              </a:ext>
            </a:extLst>
          </p:cNvPr>
          <p:cNvSpPr>
            <a:spLocks noGrp="1"/>
          </p:cNvSpPr>
          <p:nvPr>
            <p:ph type="dt" idx="1"/>
          </p:nvPr>
        </p:nvSpPr>
        <p:spPr>
          <a:xfrm>
            <a:off x="3940175" y="0"/>
            <a:ext cx="3013075" cy="465138"/>
          </a:xfrm>
          <a:prstGeom prst="rect">
            <a:avLst/>
          </a:prstGeom>
        </p:spPr>
        <p:txBody>
          <a:bodyPr vert="horz" lIns="92930" tIns="46465" rIns="92930" bIns="46465" rtlCol="0"/>
          <a:lstStyle>
            <a:lvl1pPr algn="r">
              <a:defRPr sz="1200"/>
            </a:lvl1pPr>
          </a:lstStyle>
          <a:p>
            <a:pPr>
              <a:defRPr/>
            </a:pPr>
            <a:fld id="{C4AA0A34-B811-448D-A5B5-A80FD91812CE}" type="datetimeFigureOut">
              <a:rPr lang="en-US"/>
              <a:pPr>
                <a:defRPr/>
              </a:pPr>
              <a:t>10/27/2026</a:t>
            </a:fld>
            <a:endParaRPr lang="en-US"/>
          </a:p>
        </p:txBody>
      </p:sp>
      <p:sp>
        <p:nvSpPr>
          <p:cNvPr id="4" name="Slide Image Placeholder 3">
            <a:extLst>
              <a:ext uri="{FF2B5EF4-FFF2-40B4-BE49-F238E27FC236}">
                <a16:creationId xmlns:a16="http://schemas.microsoft.com/office/drawing/2014/main" id="{0155EAFD-BF90-7609-2568-5B5A59AD2A0C}"/>
              </a:ext>
            </a:extLst>
          </p:cNvPr>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pPr lvl="0"/>
            <a:endParaRPr lang="en-US" noProof="0"/>
          </a:p>
        </p:txBody>
      </p:sp>
      <p:sp>
        <p:nvSpPr>
          <p:cNvPr id="5" name="Notes Placeholder 4">
            <a:extLst>
              <a:ext uri="{FF2B5EF4-FFF2-40B4-BE49-F238E27FC236}">
                <a16:creationId xmlns:a16="http://schemas.microsoft.com/office/drawing/2014/main" id="{B3474EEB-143F-6887-57F3-E6E85231B8B8}"/>
              </a:ext>
            </a:extLst>
          </p:cNvPr>
          <p:cNvSpPr>
            <a:spLocks noGrp="1"/>
          </p:cNvSpPr>
          <p:nvPr>
            <p:ph type="body" sz="quarter" idx="3"/>
          </p:nvPr>
        </p:nvSpPr>
        <p:spPr>
          <a:xfrm>
            <a:off x="695325" y="4421188"/>
            <a:ext cx="5564188" cy="4189412"/>
          </a:xfrm>
          <a:prstGeom prst="rect">
            <a:avLst/>
          </a:prstGeom>
        </p:spPr>
        <p:txBody>
          <a:bodyPr vert="horz" lIns="92930" tIns="46465" rIns="92930" bIns="46465"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47AB049-9B2C-EB03-2A59-07BE0DB7CC3F}"/>
              </a:ext>
            </a:extLst>
          </p:cNvPr>
          <p:cNvSpPr>
            <a:spLocks noGrp="1"/>
          </p:cNvSpPr>
          <p:nvPr>
            <p:ph type="ftr" sz="quarter" idx="4"/>
          </p:nvPr>
        </p:nvSpPr>
        <p:spPr>
          <a:xfrm>
            <a:off x="0" y="8842375"/>
            <a:ext cx="3013075" cy="465138"/>
          </a:xfrm>
          <a:prstGeom prst="rect">
            <a:avLst/>
          </a:prstGeom>
        </p:spPr>
        <p:txBody>
          <a:bodyPr vert="horz" lIns="92930" tIns="46465" rIns="92930" bIns="46465"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11B9518F-6B75-C727-19C5-F10DEEF06D66}"/>
              </a:ext>
            </a:extLst>
          </p:cNvPr>
          <p:cNvSpPr>
            <a:spLocks noGrp="1"/>
          </p:cNvSpPr>
          <p:nvPr>
            <p:ph type="sldNum" sz="quarter" idx="5"/>
          </p:nvPr>
        </p:nvSpPr>
        <p:spPr>
          <a:xfrm>
            <a:off x="3940175" y="8842375"/>
            <a:ext cx="3013075" cy="465138"/>
          </a:xfrm>
          <a:prstGeom prst="rect">
            <a:avLst/>
          </a:prstGeom>
        </p:spPr>
        <p:txBody>
          <a:bodyPr vert="horz" wrap="square" lIns="92930" tIns="46465" rIns="92930" bIns="46465" numCol="1" anchor="b" anchorCtr="0" compatLnSpc="1">
            <a:prstTxWarp prst="textNoShape">
              <a:avLst/>
            </a:prstTxWarp>
          </a:bodyPr>
          <a:lstStyle>
            <a:lvl1pPr algn="r">
              <a:defRPr sz="1200"/>
            </a:lvl1pPr>
          </a:lstStyle>
          <a:p>
            <a:pPr>
              <a:defRPr/>
            </a:pPr>
            <a:fld id="{6BE645D7-53C0-456E-A087-384D98CFB3A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4A40FEF3-AA96-0197-2E5F-25A4AB207AC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a:extLst>
              <a:ext uri="{FF2B5EF4-FFF2-40B4-BE49-F238E27FC236}">
                <a16:creationId xmlns:a16="http://schemas.microsoft.com/office/drawing/2014/main" id="{5B1FC62D-89A1-A94D-CAAD-C5E5129563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83972" name="Slide Number Placeholder 3">
            <a:extLst>
              <a:ext uri="{FF2B5EF4-FFF2-40B4-BE49-F238E27FC236}">
                <a16:creationId xmlns:a16="http://schemas.microsoft.com/office/drawing/2014/main" id="{32C42237-B2EE-A68B-5AA7-1C578C5E876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54063" indent="-288925">
              <a:defRPr>
                <a:solidFill>
                  <a:schemeClr val="tx1"/>
                </a:solidFill>
                <a:latin typeface="Garamond" panose="02020404030301010803" pitchFamily="18" charset="0"/>
              </a:defRPr>
            </a:lvl2pPr>
            <a:lvl3pPr marL="1160463" indent="-231775">
              <a:defRPr>
                <a:solidFill>
                  <a:schemeClr val="tx1"/>
                </a:solidFill>
                <a:latin typeface="Garamond" panose="02020404030301010803" pitchFamily="18" charset="0"/>
              </a:defRPr>
            </a:lvl3pPr>
            <a:lvl4pPr marL="1625600" indent="-231775">
              <a:defRPr>
                <a:solidFill>
                  <a:schemeClr val="tx1"/>
                </a:solidFill>
                <a:latin typeface="Garamond" panose="02020404030301010803" pitchFamily="18" charset="0"/>
              </a:defRPr>
            </a:lvl4pPr>
            <a:lvl5pPr marL="2090738" indent="-231775">
              <a:defRPr>
                <a:solidFill>
                  <a:schemeClr val="tx1"/>
                </a:solidFill>
                <a:latin typeface="Garamond" panose="02020404030301010803" pitchFamily="18" charset="0"/>
              </a:defRPr>
            </a:lvl5pPr>
            <a:lvl6pPr marL="2547938" indent="-231775" eaLnBrk="0" fontAlgn="base" hangingPunct="0">
              <a:spcBef>
                <a:spcPct val="0"/>
              </a:spcBef>
              <a:spcAft>
                <a:spcPct val="0"/>
              </a:spcAft>
              <a:defRPr>
                <a:solidFill>
                  <a:schemeClr val="tx1"/>
                </a:solidFill>
                <a:latin typeface="Garamond" panose="02020404030301010803" pitchFamily="18" charset="0"/>
              </a:defRPr>
            </a:lvl6pPr>
            <a:lvl7pPr marL="3005138" indent="-231775" eaLnBrk="0" fontAlgn="base" hangingPunct="0">
              <a:spcBef>
                <a:spcPct val="0"/>
              </a:spcBef>
              <a:spcAft>
                <a:spcPct val="0"/>
              </a:spcAft>
              <a:defRPr>
                <a:solidFill>
                  <a:schemeClr val="tx1"/>
                </a:solidFill>
                <a:latin typeface="Garamond" panose="02020404030301010803" pitchFamily="18" charset="0"/>
              </a:defRPr>
            </a:lvl7pPr>
            <a:lvl8pPr marL="3462338" indent="-231775" eaLnBrk="0" fontAlgn="base" hangingPunct="0">
              <a:spcBef>
                <a:spcPct val="0"/>
              </a:spcBef>
              <a:spcAft>
                <a:spcPct val="0"/>
              </a:spcAft>
              <a:defRPr>
                <a:solidFill>
                  <a:schemeClr val="tx1"/>
                </a:solidFill>
                <a:latin typeface="Garamond" panose="02020404030301010803" pitchFamily="18" charset="0"/>
              </a:defRPr>
            </a:lvl8pPr>
            <a:lvl9pPr marL="3919538" indent="-231775" eaLnBrk="0" fontAlgn="base" hangingPunct="0">
              <a:spcBef>
                <a:spcPct val="0"/>
              </a:spcBef>
              <a:spcAft>
                <a:spcPct val="0"/>
              </a:spcAft>
              <a:defRPr>
                <a:solidFill>
                  <a:schemeClr val="tx1"/>
                </a:solidFill>
                <a:latin typeface="Garamond" panose="02020404030301010803" pitchFamily="18" charset="0"/>
              </a:defRPr>
            </a:lvl9pPr>
          </a:lstStyle>
          <a:p>
            <a:fld id="{E480A792-2715-4ABC-8F71-2A584D17AFD4}" type="slidenum">
              <a:rPr lang="en-US" altLang="en-US" smtClean="0"/>
              <a:pPr/>
              <a:t>79</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a:extLst>
              <a:ext uri="{FF2B5EF4-FFF2-40B4-BE49-F238E27FC236}">
                <a16:creationId xmlns:a16="http://schemas.microsoft.com/office/drawing/2014/main" id="{BA677861-D1F0-96A3-4130-E80F7E0B1DE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54063" indent="-288925">
              <a:defRPr>
                <a:solidFill>
                  <a:schemeClr val="tx1"/>
                </a:solidFill>
                <a:latin typeface="Garamond" panose="02020404030301010803" pitchFamily="18" charset="0"/>
              </a:defRPr>
            </a:lvl2pPr>
            <a:lvl3pPr marL="1160463" indent="-231775">
              <a:defRPr>
                <a:solidFill>
                  <a:schemeClr val="tx1"/>
                </a:solidFill>
                <a:latin typeface="Garamond" panose="02020404030301010803" pitchFamily="18" charset="0"/>
              </a:defRPr>
            </a:lvl3pPr>
            <a:lvl4pPr marL="1625600" indent="-231775">
              <a:defRPr>
                <a:solidFill>
                  <a:schemeClr val="tx1"/>
                </a:solidFill>
                <a:latin typeface="Garamond" panose="02020404030301010803" pitchFamily="18" charset="0"/>
              </a:defRPr>
            </a:lvl4pPr>
            <a:lvl5pPr marL="2090738" indent="-231775">
              <a:defRPr>
                <a:solidFill>
                  <a:schemeClr val="tx1"/>
                </a:solidFill>
                <a:latin typeface="Garamond" panose="02020404030301010803" pitchFamily="18" charset="0"/>
              </a:defRPr>
            </a:lvl5pPr>
            <a:lvl6pPr marL="2547938" indent="-231775" eaLnBrk="0" fontAlgn="base" hangingPunct="0">
              <a:spcBef>
                <a:spcPct val="0"/>
              </a:spcBef>
              <a:spcAft>
                <a:spcPct val="0"/>
              </a:spcAft>
              <a:defRPr>
                <a:solidFill>
                  <a:schemeClr val="tx1"/>
                </a:solidFill>
                <a:latin typeface="Garamond" panose="02020404030301010803" pitchFamily="18" charset="0"/>
              </a:defRPr>
            </a:lvl6pPr>
            <a:lvl7pPr marL="3005138" indent="-231775" eaLnBrk="0" fontAlgn="base" hangingPunct="0">
              <a:spcBef>
                <a:spcPct val="0"/>
              </a:spcBef>
              <a:spcAft>
                <a:spcPct val="0"/>
              </a:spcAft>
              <a:defRPr>
                <a:solidFill>
                  <a:schemeClr val="tx1"/>
                </a:solidFill>
                <a:latin typeface="Garamond" panose="02020404030301010803" pitchFamily="18" charset="0"/>
              </a:defRPr>
            </a:lvl7pPr>
            <a:lvl8pPr marL="3462338" indent="-231775" eaLnBrk="0" fontAlgn="base" hangingPunct="0">
              <a:spcBef>
                <a:spcPct val="0"/>
              </a:spcBef>
              <a:spcAft>
                <a:spcPct val="0"/>
              </a:spcAft>
              <a:defRPr>
                <a:solidFill>
                  <a:schemeClr val="tx1"/>
                </a:solidFill>
                <a:latin typeface="Garamond" panose="02020404030301010803" pitchFamily="18" charset="0"/>
              </a:defRPr>
            </a:lvl8pPr>
            <a:lvl9pPr marL="3919538" indent="-231775" eaLnBrk="0" fontAlgn="base" hangingPunct="0">
              <a:spcBef>
                <a:spcPct val="0"/>
              </a:spcBef>
              <a:spcAft>
                <a:spcPct val="0"/>
              </a:spcAft>
              <a:defRPr>
                <a:solidFill>
                  <a:schemeClr val="tx1"/>
                </a:solidFill>
                <a:latin typeface="Garamond" panose="02020404030301010803" pitchFamily="18" charset="0"/>
              </a:defRPr>
            </a:lvl9pPr>
          </a:lstStyle>
          <a:p>
            <a:fld id="{78F00A9B-0CD4-45F5-95F5-9505DF477E0B}" type="slidenum">
              <a:rPr lang="en-US" altLang="en-US" smtClean="0">
                <a:latin typeface="Arial" panose="020B0604020202020204" pitchFamily="34" charset="0"/>
              </a:rPr>
              <a:pPr/>
              <a:t>187</a:t>
            </a:fld>
            <a:endParaRPr lang="en-US" altLang="en-US">
              <a:latin typeface="Arial" panose="020B0604020202020204" pitchFamily="34" charset="0"/>
            </a:endParaRPr>
          </a:p>
        </p:txBody>
      </p:sp>
      <p:sp>
        <p:nvSpPr>
          <p:cNvPr id="189443" name="Rectangle 2">
            <a:extLst>
              <a:ext uri="{FF2B5EF4-FFF2-40B4-BE49-F238E27FC236}">
                <a16:creationId xmlns:a16="http://schemas.microsoft.com/office/drawing/2014/main" id="{3272CD31-B800-CF50-A5A3-D0594465957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4" name="Rectangle 3">
            <a:extLst>
              <a:ext uri="{FF2B5EF4-FFF2-40B4-BE49-F238E27FC236}">
                <a16:creationId xmlns:a16="http://schemas.microsoft.com/office/drawing/2014/main" id="{D7A5874C-C977-F9E8-547C-8B65C51DF9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a:defRPr/>
            </a:pPr>
            <a:fld id="{6BE645D7-53C0-456E-A087-384D98CFB3A4}" type="slidenum">
              <a:rPr lang="en-US" altLang="en-US" smtClean="0"/>
              <a:pPr>
                <a:defRPr/>
              </a:pPr>
              <a:t>316</a:t>
            </a:fld>
            <a:endParaRPr lang="en-US" altLang="en-US"/>
          </a:p>
        </p:txBody>
      </p:sp>
    </p:spTree>
    <p:extLst>
      <p:ext uri="{BB962C8B-B14F-4D97-AF65-F5344CB8AC3E}">
        <p14:creationId xmlns:p14="http://schemas.microsoft.com/office/powerpoint/2010/main" val="3609620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DC5FC34F-7AF2-B0B6-E7CE-DA5302FFB4ED}"/>
              </a:ext>
            </a:extLst>
          </p:cNvPr>
          <p:cNvGrpSpPr>
            <a:grpSpLocks/>
          </p:cNvGrpSpPr>
          <p:nvPr/>
        </p:nvGrpSpPr>
        <p:grpSpPr bwMode="auto">
          <a:xfrm>
            <a:off x="0" y="0"/>
            <a:ext cx="9140825" cy="6850063"/>
            <a:chOff x="0" y="0"/>
            <a:chExt cx="5758" cy="4315"/>
          </a:xfrm>
        </p:grpSpPr>
        <p:grpSp>
          <p:nvGrpSpPr>
            <p:cNvPr id="3" name="Group 3">
              <a:extLst>
                <a:ext uri="{FF2B5EF4-FFF2-40B4-BE49-F238E27FC236}">
                  <a16:creationId xmlns:a16="http://schemas.microsoft.com/office/drawing/2014/main" id="{A4DEACDB-DA3B-AC8D-B53B-D168D852220C}"/>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525B28CD-F4E9-45C8-8A8A-544A179540F3}"/>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a:p>
            </p:txBody>
          </p:sp>
          <p:sp>
            <p:nvSpPr>
              <p:cNvPr id="7" name="Freeform 5">
                <a:extLst>
                  <a:ext uri="{FF2B5EF4-FFF2-40B4-BE49-F238E27FC236}">
                    <a16:creationId xmlns:a16="http://schemas.microsoft.com/office/drawing/2014/main" id="{9BAE8B46-042E-DECF-61D8-21DB5D7246DC}"/>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a:p>
            </p:txBody>
          </p:sp>
          <p:sp>
            <p:nvSpPr>
              <p:cNvPr id="8" name="Freeform 6">
                <a:extLst>
                  <a:ext uri="{FF2B5EF4-FFF2-40B4-BE49-F238E27FC236}">
                    <a16:creationId xmlns:a16="http://schemas.microsoft.com/office/drawing/2014/main" id="{1684B56C-3044-CA41-99DB-42F9D184294F}"/>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a:p>
            </p:txBody>
          </p:sp>
          <p:sp>
            <p:nvSpPr>
              <p:cNvPr id="9" name="Freeform 7">
                <a:extLst>
                  <a:ext uri="{FF2B5EF4-FFF2-40B4-BE49-F238E27FC236}">
                    <a16:creationId xmlns:a16="http://schemas.microsoft.com/office/drawing/2014/main" id="{82CCB972-17EE-5CCC-A669-6B4C6BEE2AFB}"/>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BD937598-AF85-B200-43F6-8126196C4D74}"/>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a:p>
            </p:txBody>
          </p:sp>
        </p:grpSp>
        <p:sp>
          <p:nvSpPr>
            <p:cNvPr id="4" name="Freeform 9">
              <a:extLst>
                <a:ext uri="{FF2B5EF4-FFF2-40B4-BE49-F238E27FC236}">
                  <a16:creationId xmlns:a16="http://schemas.microsoft.com/office/drawing/2014/main" id="{01A54C67-1191-AA22-4643-C817EFD5F640}"/>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p>
          </p:txBody>
        </p:sp>
        <p:sp>
          <p:nvSpPr>
            <p:cNvPr id="5" name="Freeform 10">
              <a:extLst>
                <a:ext uri="{FF2B5EF4-FFF2-40B4-BE49-F238E27FC236}">
                  <a16:creationId xmlns:a16="http://schemas.microsoft.com/office/drawing/2014/main" id="{38E3DEE8-803D-E989-1D8B-C1154F903515}"/>
                </a:ext>
              </a:extLst>
            </p:cNvPr>
            <p:cNvSpPr>
              <a:spLocks/>
            </p:cNvSpPr>
            <p:nvPr/>
          </p:nvSpPr>
          <p:spPr bwMode="hidden">
            <a:xfrm>
              <a:off x="0" y="0"/>
              <a:ext cx="5758" cy="1776"/>
            </a:xfrm>
            <a:custGeom>
              <a:avLst/>
              <a:gdLst>
                <a:gd name="T0" fmla="*/ 0 w 5740"/>
                <a:gd name="T1" fmla="*/ 0 h 1906"/>
                <a:gd name="T2" fmla="*/ 0 w 5740"/>
                <a:gd name="T3" fmla="*/ 7 h 1906"/>
                <a:gd name="T4" fmla="*/ 7560 w 5740"/>
                <a:gd name="T5" fmla="*/ 7 h 1906"/>
                <a:gd name="T6" fmla="*/ 756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7595"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6759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1" name="Rectangle 13">
            <a:extLst>
              <a:ext uri="{FF2B5EF4-FFF2-40B4-BE49-F238E27FC236}">
                <a16:creationId xmlns:a16="http://schemas.microsoft.com/office/drawing/2014/main" id="{1AAC7389-C99A-F48D-5D90-A0B87EEF8664}"/>
              </a:ext>
            </a:extLst>
          </p:cNvPr>
          <p:cNvSpPr>
            <a:spLocks noGrp="1" noChangeArrowheads="1"/>
          </p:cNvSpPr>
          <p:nvPr>
            <p:ph type="dt" sz="quarter" idx="10"/>
          </p:nvPr>
        </p:nvSpPr>
        <p:spPr>
          <a:xfrm>
            <a:off x="457200" y="6248400"/>
            <a:ext cx="2133600" cy="476250"/>
          </a:xfrm>
        </p:spPr>
        <p:txBody>
          <a:bodyPr/>
          <a:lstStyle>
            <a:lvl1pPr>
              <a:defRPr/>
            </a:lvl1pPr>
          </a:lstStyle>
          <a:p>
            <a:pPr>
              <a:defRPr/>
            </a:pPr>
            <a:endParaRPr lang="en-US"/>
          </a:p>
        </p:txBody>
      </p:sp>
      <p:sp>
        <p:nvSpPr>
          <p:cNvPr id="12" name="Rectangle 14">
            <a:extLst>
              <a:ext uri="{FF2B5EF4-FFF2-40B4-BE49-F238E27FC236}">
                <a16:creationId xmlns:a16="http://schemas.microsoft.com/office/drawing/2014/main" id="{AD597ECA-A6B9-4E85-2B1C-E57D5412F42E}"/>
              </a:ext>
            </a:extLst>
          </p:cNvPr>
          <p:cNvSpPr>
            <a:spLocks noGrp="1" noChangeArrowheads="1"/>
          </p:cNvSpPr>
          <p:nvPr>
            <p:ph type="ftr" sz="quarter" idx="11"/>
          </p:nvPr>
        </p:nvSpPr>
        <p:spPr>
          <a:xfrm>
            <a:off x="3124200" y="6251575"/>
            <a:ext cx="2895600" cy="476250"/>
          </a:xfrm>
        </p:spPr>
        <p:txBody>
          <a:bodyPr/>
          <a:lstStyle>
            <a:lvl1pPr>
              <a:defRPr/>
            </a:lvl1pPr>
          </a:lstStyle>
          <a:p>
            <a:pPr>
              <a:defRPr/>
            </a:pPr>
            <a:endParaRPr lang="en-US"/>
          </a:p>
        </p:txBody>
      </p:sp>
      <p:sp>
        <p:nvSpPr>
          <p:cNvPr id="13" name="Rectangle 15">
            <a:extLst>
              <a:ext uri="{FF2B5EF4-FFF2-40B4-BE49-F238E27FC236}">
                <a16:creationId xmlns:a16="http://schemas.microsoft.com/office/drawing/2014/main" id="{A198CCE5-5053-8BE0-EB26-BF5C61A71744}"/>
              </a:ext>
            </a:extLst>
          </p:cNvPr>
          <p:cNvSpPr>
            <a:spLocks noGrp="1" noChangeArrowheads="1"/>
          </p:cNvSpPr>
          <p:nvPr>
            <p:ph type="sldNum" sz="quarter" idx="12"/>
          </p:nvPr>
        </p:nvSpPr>
        <p:spPr>
          <a:xfrm>
            <a:off x="6553200" y="6254750"/>
            <a:ext cx="2133600" cy="476250"/>
          </a:xfrm>
        </p:spPr>
        <p:txBody>
          <a:bodyPr/>
          <a:lstStyle>
            <a:lvl1pPr>
              <a:defRPr/>
            </a:lvl1pPr>
          </a:lstStyle>
          <a:p>
            <a:pPr>
              <a:defRPr/>
            </a:pPr>
            <a:fld id="{3D4F6A36-4C96-478F-8B22-1C85ED034A71}" type="slidenum">
              <a:rPr lang="en-US" altLang="en-US"/>
              <a:pPr>
                <a:defRPr/>
              </a:pPr>
              <a:t>‹#›</a:t>
            </a:fld>
            <a:endParaRPr lang="en-US" altLang="en-US"/>
          </a:p>
        </p:txBody>
      </p:sp>
    </p:spTree>
    <p:extLst>
      <p:ext uri="{BB962C8B-B14F-4D97-AF65-F5344CB8AC3E}">
        <p14:creationId xmlns:p14="http://schemas.microsoft.com/office/powerpoint/2010/main" val="895480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86A96B3D-45BE-8B1F-43B2-17E06ACFBF0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FB4F7620-6948-7BA8-7B5A-500F0803AED0}"/>
              </a:ext>
            </a:extLst>
          </p:cNvPr>
          <p:cNvSpPr>
            <a:spLocks noGrp="1" noChangeArrowheads="1"/>
          </p:cNvSpPr>
          <p:nvPr>
            <p:ph type="sldNum" sz="quarter" idx="11"/>
          </p:nvPr>
        </p:nvSpPr>
        <p:spPr>
          <a:ln/>
        </p:spPr>
        <p:txBody>
          <a:bodyPr/>
          <a:lstStyle>
            <a:lvl1pPr>
              <a:defRPr/>
            </a:lvl1pPr>
          </a:lstStyle>
          <a:p>
            <a:pPr>
              <a:defRPr/>
            </a:pPr>
            <a:fld id="{4F5251C1-B9E7-4741-9E7B-E7CB3A4FF9D5}" type="slidenum">
              <a:rPr lang="en-US" altLang="en-US"/>
              <a:pPr>
                <a:defRPr/>
              </a:pPr>
              <a:t>‹#›</a:t>
            </a:fld>
            <a:endParaRPr lang="en-US" altLang="en-US"/>
          </a:p>
        </p:txBody>
      </p:sp>
      <p:sp>
        <p:nvSpPr>
          <p:cNvPr id="6" name="Rectangle 14">
            <a:extLst>
              <a:ext uri="{FF2B5EF4-FFF2-40B4-BE49-F238E27FC236}">
                <a16:creationId xmlns:a16="http://schemas.microsoft.com/office/drawing/2014/main" id="{1C373287-819B-9E73-FAB8-C99E3282D130}"/>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27492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E4306A9C-3CA4-8B7A-0DB7-BDCFF7B7E58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7B6E3CAE-15CE-362F-471D-1944C5C06F59}"/>
              </a:ext>
            </a:extLst>
          </p:cNvPr>
          <p:cNvSpPr>
            <a:spLocks noGrp="1" noChangeArrowheads="1"/>
          </p:cNvSpPr>
          <p:nvPr>
            <p:ph type="sldNum" sz="quarter" idx="11"/>
          </p:nvPr>
        </p:nvSpPr>
        <p:spPr>
          <a:ln/>
        </p:spPr>
        <p:txBody>
          <a:bodyPr/>
          <a:lstStyle>
            <a:lvl1pPr>
              <a:defRPr/>
            </a:lvl1pPr>
          </a:lstStyle>
          <a:p>
            <a:pPr>
              <a:defRPr/>
            </a:pPr>
            <a:fld id="{0EAC00D6-AF41-4958-BE17-1B185B9FBAB6}" type="slidenum">
              <a:rPr lang="en-US" altLang="en-US"/>
              <a:pPr>
                <a:defRPr/>
              </a:pPr>
              <a:t>‹#›</a:t>
            </a:fld>
            <a:endParaRPr lang="en-US" altLang="en-US"/>
          </a:p>
        </p:txBody>
      </p:sp>
      <p:sp>
        <p:nvSpPr>
          <p:cNvPr id="6" name="Rectangle 14">
            <a:extLst>
              <a:ext uri="{FF2B5EF4-FFF2-40B4-BE49-F238E27FC236}">
                <a16:creationId xmlns:a16="http://schemas.microsoft.com/office/drawing/2014/main" id="{9565CC26-6928-A16A-60AA-D9A573F526B6}"/>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48288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6101830E-0D0A-7087-BE44-84F0A86A540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26BA2C91-DE05-BF82-3097-EFC0F940A4EC}"/>
              </a:ext>
            </a:extLst>
          </p:cNvPr>
          <p:cNvSpPr>
            <a:spLocks noGrp="1" noChangeArrowheads="1"/>
          </p:cNvSpPr>
          <p:nvPr>
            <p:ph type="sldNum" sz="quarter" idx="11"/>
          </p:nvPr>
        </p:nvSpPr>
        <p:spPr>
          <a:ln/>
        </p:spPr>
        <p:txBody>
          <a:bodyPr/>
          <a:lstStyle>
            <a:lvl1pPr>
              <a:defRPr/>
            </a:lvl1pPr>
          </a:lstStyle>
          <a:p>
            <a:pPr>
              <a:defRPr/>
            </a:pPr>
            <a:fld id="{2224645B-272C-4482-9C3E-B3200C73CB53}" type="slidenum">
              <a:rPr lang="en-US" altLang="en-US"/>
              <a:pPr>
                <a:defRPr/>
              </a:pPr>
              <a:t>‹#›</a:t>
            </a:fld>
            <a:endParaRPr lang="en-US" altLang="en-US"/>
          </a:p>
        </p:txBody>
      </p:sp>
      <p:sp>
        <p:nvSpPr>
          <p:cNvPr id="7" name="Rectangle 14">
            <a:extLst>
              <a:ext uri="{FF2B5EF4-FFF2-40B4-BE49-F238E27FC236}">
                <a16:creationId xmlns:a16="http://schemas.microsoft.com/office/drawing/2014/main" id="{93AE417F-0E54-BE8F-C728-95F703171A51}"/>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07423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2FBAFB0D-104B-02E8-C821-9AAA2AAF1CF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id="{BA3FC681-43A9-DB83-5AA8-39849A0C8468}"/>
              </a:ext>
            </a:extLst>
          </p:cNvPr>
          <p:cNvSpPr>
            <a:spLocks noGrp="1" noChangeArrowheads="1"/>
          </p:cNvSpPr>
          <p:nvPr>
            <p:ph type="sldNum" sz="quarter" idx="11"/>
          </p:nvPr>
        </p:nvSpPr>
        <p:spPr>
          <a:ln/>
        </p:spPr>
        <p:txBody>
          <a:bodyPr/>
          <a:lstStyle>
            <a:lvl1pPr>
              <a:defRPr/>
            </a:lvl1pPr>
          </a:lstStyle>
          <a:p>
            <a:pPr>
              <a:defRPr/>
            </a:pPr>
            <a:fld id="{E6C763E0-1A92-488C-8A2B-B70771BFFCB8}" type="slidenum">
              <a:rPr lang="en-US" altLang="en-US"/>
              <a:pPr>
                <a:defRPr/>
              </a:pPr>
              <a:t>‹#›</a:t>
            </a:fld>
            <a:endParaRPr lang="en-US" altLang="en-US"/>
          </a:p>
        </p:txBody>
      </p:sp>
      <p:sp>
        <p:nvSpPr>
          <p:cNvPr id="9" name="Rectangle 14">
            <a:extLst>
              <a:ext uri="{FF2B5EF4-FFF2-40B4-BE49-F238E27FC236}">
                <a16:creationId xmlns:a16="http://schemas.microsoft.com/office/drawing/2014/main" id="{B472795A-360A-2348-78F6-7F8502AF6BF5}"/>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11215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D3D53651-0EEB-7FD9-EF07-FD6114A3477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id="{4932F780-0726-26CB-4DE2-DDE546FA41F4}"/>
              </a:ext>
            </a:extLst>
          </p:cNvPr>
          <p:cNvSpPr>
            <a:spLocks noGrp="1" noChangeArrowheads="1"/>
          </p:cNvSpPr>
          <p:nvPr>
            <p:ph type="sldNum" sz="quarter" idx="11"/>
          </p:nvPr>
        </p:nvSpPr>
        <p:spPr>
          <a:ln/>
        </p:spPr>
        <p:txBody>
          <a:bodyPr/>
          <a:lstStyle>
            <a:lvl1pPr>
              <a:defRPr/>
            </a:lvl1pPr>
          </a:lstStyle>
          <a:p>
            <a:pPr>
              <a:defRPr/>
            </a:pPr>
            <a:fld id="{AD40ECAD-608C-4ED2-AAF4-3A835DCCAD8E}" type="slidenum">
              <a:rPr lang="en-US" altLang="en-US"/>
              <a:pPr>
                <a:defRPr/>
              </a:pPr>
              <a:t>‹#›</a:t>
            </a:fld>
            <a:endParaRPr lang="en-US" altLang="en-US"/>
          </a:p>
        </p:txBody>
      </p:sp>
      <p:sp>
        <p:nvSpPr>
          <p:cNvPr id="5" name="Rectangle 14">
            <a:extLst>
              <a:ext uri="{FF2B5EF4-FFF2-40B4-BE49-F238E27FC236}">
                <a16:creationId xmlns:a16="http://schemas.microsoft.com/office/drawing/2014/main" id="{77F014BF-5663-E32B-7651-2676AEA3E16A}"/>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85843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A55AC8B-124A-A5E6-C58D-3CB207AAD34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id="{0FDA49FF-AA80-B1C6-4350-15DA2E4ADA75}"/>
              </a:ext>
            </a:extLst>
          </p:cNvPr>
          <p:cNvSpPr>
            <a:spLocks noGrp="1" noChangeArrowheads="1"/>
          </p:cNvSpPr>
          <p:nvPr>
            <p:ph type="sldNum" sz="quarter" idx="11"/>
          </p:nvPr>
        </p:nvSpPr>
        <p:spPr>
          <a:ln/>
        </p:spPr>
        <p:txBody>
          <a:bodyPr/>
          <a:lstStyle>
            <a:lvl1pPr>
              <a:defRPr/>
            </a:lvl1pPr>
          </a:lstStyle>
          <a:p>
            <a:pPr>
              <a:defRPr/>
            </a:pPr>
            <a:fld id="{53EB55CF-57DE-4772-ABA3-1888739A56F3}" type="slidenum">
              <a:rPr lang="en-US" altLang="en-US"/>
              <a:pPr>
                <a:defRPr/>
              </a:pPr>
              <a:t>‹#›</a:t>
            </a:fld>
            <a:endParaRPr lang="en-US" altLang="en-US"/>
          </a:p>
        </p:txBody>
      </p:sp>
      <p:sp>
        <p:nvSpPr>
          <p:cNvPr id="4" name="Rectangle 14">
            <a:extLst>
              <a:ext uri="{FF2B5EF4-FFF2-40B4-BE49-F238E27FC236}">
                <a16:creationId xmlns:a16="http://schemas.microsoft.com/office/drawing/2014/main" id="{C21F385A-3612-FFB6-EC31-63D275F6CE69}"/>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23591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97DDCFD0-1828-4AFA-6A63-5C7B15F7438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FAF2408C-3B5F-7245-6964-AE6EC8EADF11}"/>
              </a:ext>
            </a:extLst>
          </p:cNvPr>
          <p:cNvSpPr>
            <a:spLocks noGrp="1" noChangeArrowheads="1"/>
          </p:cNvSpPr>
          <p:nvPr>
            <p:ph type="sldNum" sz="quarter" idx="11"/>
          </p:nvPr>
        </p:nvSpPr>
        <p:spPr>
          <a:ln/>
        </p:spPr>
        <p:txBody>
          <a:bodyPr/>
          <a:lstStyle>
            <a:lvl1pPr>
              <a:defRPr/>
            </a:lvl1pPr>
          </a:lstStyle>
          <a:p>
            <a:pPr>
              <a:defRPr/>
            </a:pPr>
            <a:fld id="{64F249DC-F03F-4813-A04C-34F91D10592A}" type="slidenum">
              <a:rPr lang="en-US" altLang="en-US"/>
              <a:pPr>
                <a:defRPr/>
              </a:pPr>
              <a:t>‹#›</a:t>
            </a:fld>
            <a:endParaRPr lang="en-US" altLang="en-US"/>
          </a:p>
        </p:txBody>
      </p:sp>
      <p:sp>
        <p:nvSpPr>
          <p:cNvPr id="7" name="Rectangle 14">
            <a:extLst>
              <a:ext uri="{FF2B5EF4-FFF2-40B4-BE49-F238E27FC236}">
                <a16:creationId xmlns:a16="http://schemas.microsoft.com/office/drawing/2014/main" id="{935B4218-327F-FA39-0D5D-809CBF5CEF7E}"/>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34997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35F4FB76-1A49-C0F0-3CE4-DD20B77F998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EDCA55B7-A05D-CF6B-EB4E-8A7F4304CA73}"/>
              </a:ext>
            </a:extLst>
          </p:cNvPr>
          <p:cNvSpPr>
            <a:spLocks noGrp="1" noChangeArrowheads="1"/>
          </p:cNvSpPr>
          <p:nvPr>
            <p:ph type="sldNum" sz="quarter" idx="11"/>
          </p:nvPr>
        </p:nvSpPr>
        <p:spPr>
          <a:ln/>
        </p:spPr>
        <p:txBody>
          <a:bodyPr/>
          <a:lstStyle>
            <a:lvl1pPr>
              <a:defRPr/>
            </a:lvl1pPr>
          </a:lstStyle>
          <a:p>
            <a:pPr>
              <a:defRPr/>
            </a:pPr>
            <a:fld id="{B7B9784F-029B-421E-8563-A317DD65914A}" type="slidenum">
              <a:rPr lang="en-US" altLang="en-US"/>
              <a:pPr>
                <a:defRPr/>
              </a:pPr>
              <a:t>‹#›</a:t>
            </a:fld>
            <a:endParaRPr lang="en-US" altLang="en-US"/>
          </a:p>
        </p:txBody>
      </p:sp>
      <p:sp>
        <p:nvSpPr>
          <p:cNvPr id="7" name="Rectangle 14">
            <a:extLst>
              <a:ext uri="{FF2B5EF4-FFF2-40B4-BE49-F238E27FC236}">
                <a16:creationId xmlns:a16="http://schemas.microsoft.com/office/drawing/2014/main" id="{E1671A01-FFD8-80C6-E4C8-7D8546B32334}"/>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76926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01251A0F-B4F8-EDA5-FDAC-79DA8F92E85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3474990D-1CB9-EDF5-3564-EDD416B55B35}"/>
              </a:ext>
            </a:extLst>
          </p:cNvPr>
          <p:cNvSpPr>
            <a:spLocks noGrp="1" noChangeArrowheads="1"/>
          </p:cNvSpPr>
          <p:nvPr>
            <p:ph type="sldNum" sz="quarter" idx="11"/>
          </p:nvPr>
        </p:nvSpPr>
        <p:spPr>
          <a:ln/>
        </p:spPr>
        <p:txBody>
          <a:bodyPr/>
          <a:lstStyle>
            <a:lvl1pPr>
              <a:defRPr/>
            </a:lvl1pPr>
          </a:lstStyle>
          <a:p>
            <a:pPr>
              <a:defRPr/>
            </a:pPr>
            <a:fld id="{30718584-AD0C-4DD0-BFC0-8E2BDEA2F2DB}" type="slidenum">
              <a:rPr lang="en-US" altLang="en-US"/>
              <a:pPr>
                <a:defRPr/>
              </a:pPr>
              <a:t>‹#›</a:t>
            </a:fld>
            <a:endParaRPr lang="en-US" altLang="en-US"/>
          </a:p>
        </p:txBody>
      </p:sp>
      <p:sp>
        <p:nvSpPr>
          <p:cNvPr id="6" name="Rectangle 14">
            <a:extLst>
              <a:ext uri="{FF2B5EF4-FFF2-40B4-BE49-F238E27FC236}">
                <a16:creationId xmlns:a16="http://schemas.microsoft.com/office/drawing/2014/main" id="{AD863D4B-5A6A-B6E1-972C-525AD55B5023}"/>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132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F83C3941-51EC-80D5-7C16-5F2EC64ED47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16DE5EBA-C579-49E5-02E4-3409E637DE3A}"/>
              </a:ext>
            </a:extLst>
          </p:cNvPr>
          <p:cNvSpPr>
            <a:spLocks noGrp="1" noChangeArrowheads="1"/>
          </p:cNvSpPr>
          <p:nvPr>
            <p:ph type="sldNum" sz="quarter" idx="11"/>
          </p:nvPr>
        </p:nvSpPr>
        <p:spPr>
          <a:ln/>
        </p:spPr>
        <p:txBody>
          <a:bodyPr/>
          <a:lstStyle>
            <a:lvl1pPr>
              <a:defRPr/>
            </a:lvl1pPr>
          </a:lstStyle>
          <a:p>
            <a:pPr>
              <a:defRPr/>
            </a:pPr>
            <a:fld id="{DF18BFAB-661C-4710-9150-84166F0ADAE9}" type="slidenum">
              <a:rPr lang="en-US" altLang="en-US"/>
              <a:pPr>
                <a:defRPr/>
              </a:pPr>
              <a:t>‹#›</a:t>
            </a:fld>
            <a:endParaRPr lang="en-US" altLang="en-US"/>
          </a:p>
        </p:txBody>
      </p:sp>
      <p:sp>
        <p:nvSpPr>
          <p:cNvPr id="6" name="Rectangle 14">
            <a:extLst>
              <a:ext uri="{FF2B5EF4-FFF2-40B4-BE49-F238E27FC236}">
                <a16:creationId xmlns:a16="http://schemas.microsoft.com/office/drawing/2014/main" id="{3B1F252F-455D-AA70-9B9E-03879F10941A}"/>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289248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Rectangle 2">
            <a:extLst>
              <a:ext uri="{FF2B5EF4-FFF2-40B4-BE49-F238E27FC236}">
                <a16:creationId xmlns:a16="http://schemas.microsoft.com/office/drawing/2014/main" id="{82379790-513D-DCD5-E98E-75A59861332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6995E2AE-F2C5-335B-BCBA-C135B84FA646}"/>
              </a:ext>
            </a:extLst>
          </p:cNvPr>
          <p:cNvSpPr>
            <a:spLocks noGrp="1" noChangeArrowheads="1"/>
          </p:cNvSpPr>
          <p:nvPr>
            <p:ph type="sldNum" sz="quarter" idx="11"/>
          </p:nvPr>
        </p:nvSpPr>
        <p:spPr>
          <a:ln/>
        </p:spPr>
        <p:txBody>
          <a:bodyPr/>
          <a:lstStyle>
            <a:lvl1pPr>
              <a:defRPr/>
            </a:lvl1pPr>
          </a:lstStyle>
          <a:p>
            <a:pPr>
              <a:defRPr/>
            </a:pPr>
            <a:fld id="{F8213C2D-FA6C-4D1D-87FA-739594D34CF9}" type="slidenum">
              <a:rPr lang="en-US" altLang="en-US"/>
              <a:pPr>
                <a:defRPr/>
              </a:pPr>
              <a:t>‹#›</a:t>
            </a:fld>
            <a:endParaRPr lang="en-US" altLang="en-US"/>
          </a:p>
        </p:txBody>
      </p:sp>
      <p:sp>
        <p:nvSpPr>
          <p:cNvPr id="6" name="Rectangle 14">
            <a:extLst>
              <a:ext uri="{FF2B5EF4-FFF2-40B4-BE49-F238E27FC236}">
                <a16:creationId xmlns:a16="http://schemas.microsoft.com/office/drawing/2014/main" id="{EA8C7E51-3E2E-6AE6-3C99-49A948BE3511}"/>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69500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5BBB8405-6D25-B8E4-404D-44DAE44EC9D5}"/>
              </a:ext>
            </a:extLst>
          </p:cNvPr>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66563" name="Rectangle 3">
            <a:extLst>
              <a:ext uri="{FF2B5EF4-FFF2-40B4-BE49-F238E27FC236}">
                <a16:creationId xmlns:a16="http://schemas.microsoft.com/office/drawing/2014/main" id="{88D227B6-26AE-F271-B63F-344828ADBA4D}"/>
              </a:ext>
            </a:extLst>
          </p:cNvPr>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11E1DFA1-6CB5-462C-A8E5-D4E4AD82275B}" type="slidenum">
              <a:rPr lang="en-US" altLang="en-US"/>
              <a:pPr>
                <a:defRPr/>
              </a:pPr>
              <a:t>‹#›</a:t>
            </a:fld>
            <a:endParaRPr lang="en-US" altLang="en-US"/>
          </a:p>
        </p:txBody>
      </p:sp>
      <p:grpSp>
        <p:nvGrpSpPr>
          <p:cNvPr id="1028" name="Group 4">
            <a:extLst>
              <a:ext uri="{FF2B5EF4-FFF2-40B4-BE49-F238E27FC236}">
                <a16:creationId xmlns:a16="http://schemas.microsoft.com/office/drawing/2014/main" id="{9A9224DB-7340-2BF6-270D-E7CD699E769A}"/>
              </a:ext>
            </a:extLst>
          </p:cNvPr>
          <p:cNvGrpSpPr>
            <a:grpSpLocks/>
          </p:cNvGrpSpPr>
          <p:nvPr/>
        </p:nvGrpSpPr>
        <p:grpSpPr bwMode="auto">
          <a:xfrm>
            <a:off x="0" y="0"/>
            <a:ext cx="9140825" cy="6850063"/>
            <a:chOff x="0" y="0"/>
            <a:chExt cx="5758" cy="4315"/>
          </a:xfrm>
        </p:grpSpPr>
        <p:grpSp>
          <p:nvGrpSpPr>
            <p:cNvPr id="1032" name="Group 5">
              <a:extLst>
                <a:ext uri="{FF2B5EF4-FFF2-40B4-BE49-F238E27FC236}">
                  <a16:creationId xmlns:a16="http://schemas.microsoft.com/office/drawing/2014/main" id="{DAB0071B-ABEF-97DE-744A-B7B20C766AB5}"/>
                </a:ext>
              </a:extLst>
            </p:cNvPr>
            <p:cNvGrpSpPr>
              <a:grpSpLocks/>
            </p:cNvGrpSpPr>
            <p:nvPr userDrawn="1"/>
          </p:nvGrpSpPr>
          <p:grpSpPr bwMode="auto">
            <a:xfrm>
              <a:off x="1728" y="2230"/>
              <a:ext cx="4027" cy="2085"/>
              <a:chOff x="1728" y="2230"/>
              <a:chExt cx="4027" cy="2085"/>
            </a:xfrm>
          </p:grpSpPr>
          <p:sp>
            <p:nvSpPr>
              <p:cNvPr id="66566" name="Freeform 6">
                <a:extLst>
                  <a:ext uri="{FF2B5EF4-FFF2-40B4-BE49-F238E27FC236}">
                    <a16:creationId xmlns:a16="http://schemas.microsoft.com/office/drawing/2014/main" id="{151F01CF-30BA-BBF4-D72C-AF893091A0C6}"/>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a:p>
            </p:txBody>
          </p:sp>
          <p:sp>
            <p:nvSpPr>
              <p:cNvPr id="66567" name="Freeform 7">
                <a:extLst>
                  <a:ext uri="{FF2B5EF4-FFF2-40B4-BE49-F238E27FC236}">
                    <a16:creationId xmlns:a16="http://schemas.microsoft.com/office/drawing/2014/main" id="{739B75CD-B31C-B1C9-6FD5-BE1AF5DCAD28}"/>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a:p>
            </p:txBody>
          </p:sp>
          <p:sp>
            <p:nvSpPr>
              <p:cNvPr id="66568" name="Freeform 8">
                <a:extLst>
                  <a:ext uri="{FF2B5EF4-FFF2-40B4-BE49-F238E27FC236}">
                    <a16:creationId xmlns:a16="http://schemas.microsoft.com/office/drawing/2014/main" id="{1E2FE2C4-0044-610E-22C8-3D1D8F793B61}"/>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a:p>
            </p:txBody>
          </p:sp>
          <p:sp>
            <p:nvSpPr>
              <p:cNvPr id="1038" name="Freeform 9">
                <a:extLst>
                  <a:ext uri="{FF2B5EF4-FFF2-40B4-BE49-F238E27FC236}">
                    <a16:creationId xmlns:a16="http://schemas.microsoft.com/office/drawing/2014/main" id="{D83445DC-AA35-2A1B-309C-BE8F2E83FB5B}"/>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570" name="Freeform 10">
                <a:extLst>
                  <a:ext uri="{FF2B5EF4-FFF2-40B4-BE49-F238E27FC236}">
                    <a16:creationId xmlns:a16="http://schemas.microsoft.com/office/drawing/2014/main" id="{4F0EF157-FD5B-D054-9A01-A0D298FC728A}"/>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a:p>
            </p:txBody>
          </p:sp>
        </p:grpSp>
        <p:sp>
          <p:nvSpPr>
            <p:cNvPr id="66571" name="Freeform 11">
              <a:extLst>
                <a:ext uri="{FF2B5EF4-FFF2-40B4-BE49-F238E27FC236}">
                  <a16:creationId xmlns:a16="http://schemas.microsoft.com/office/drawing/2014/main" id="{43C4DF9B-4B86-716E-0EE3-91424CD11DCA}"/>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p>
          </p:txBody>
        </p:sp>
        <p:sp>
          <p:nvSpPr>
            <p:cNvPr id="1034" name="Freeform 12">
              <a:extLst>
                <a:ext uri="{FF2B5EF4-FFF2-40B4-BE49-F238E27FC236}">
                  <a16:creationId xmlns:a16="http://schemas.microsoft.com/office/drawing/2014/main" id="{D8AD5715-0C0D-1D4D-1CC3-6C5BA0B7CA1B}"/>
                </a:ext>
              </a:extLst>
            </p:cNvPr>
            <p:cNvSpPr>
              <a:spLocks/>
            </p:cNvSpPr>
            <p:nvPr/>
          </p:nvSpPr>
          <p:spPr bwMode="hidden">
            <a:xfrm>
              <a:off x="0" y="0"/>
              <a:ext cx="5758" cy="1776"/>
            </a:xfrm>
            <a:custGeom>
              <a:avLst/>
              <a:gdLst>
                <a:gd name="T0" fmla="*/ 0 w 5740"/>
                <a:gd name="T1" fmla="*/ 0 h 1906"/>
                <a:gd name="T2" fmla="*/ 0 w 5740"/>
                <a:gd name="T3" fmla="*/ 7 h 1906"/>
                <a:gd name="T4" fmla="*/ 7560 w 5740"/>
                <a:gd name="T5" fmla="*/ 7 h 1906"/>
                <a:gd name="T6" fmla="*/ 756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6573" name="Rectangle 13">
            <a:extLst>
              <a:ext uri="{FF2B5EF4-FFF2-40B4-BE49-F238E27FC236}">
                <a16:creationId xmlns:a16="http://schemas.microsoft.com/office/drawing/2014/main" id="{C596EC2C-5A54-4A3E-B80D-36819941BC1F}"/>
              </a:ext>
            </a:extLst>
          </p:cNvPr>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6574" name="Rectangle 14">
            <a:extLst>
              <a:ext uri="{FF2B5EF4-FFF2-40B4-BE49-F238E27FC236}">
                <a16:creationId xmlns:a16="http://schemas.microsoft.com/office/drawing/2014/main" id="{8C86FA4E-2D2B-AE10-35A1-C6887D5C66D3}"/>
              </a:ext>
            </a:extLst>
          </p:cNvPr>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endParaRPr lang="en-US"/>
          </a:p>
        </p:txBody>
      </p:sp>
      <p:sp>
        <p:nvSpPr>
          <p:cNvPr id="66575" name="Rectangle 15">
            <a:extLst>
              <a:ext uri="{FF2B5EF4-FFF2-40B4-BE49-F238E27FC236}">
                <a16:creationId xmlns:a16="http://schemas.microsoft.com/office/drawing/2014/main" id="{8C62C3F5-EE2E-A0AB-E9A3-2FAE5E2A1FCF}"/>
              </a:ext>
            </a:extLst>
          </p:cNvPr>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5427" r:id="rId1"/>
    <p:sldLayoutId id="2147485416" r:id="rId2"/>
    <p:sldLayoutId id="2147485417" r:id="rId3"/>
    <p:sldLayoutId id="2147485418" r:id="rId4"/>
    <p:sldLayoutId id="2147485419" r:id="rId5"/>
    <p:sldLayoutId id="2147485420" r:id="rId6"/>
    <p:sldLayoutId id="2147485421" r:id="rId7"/>
    <p:sldLayoutId id="2147485422" r:id="rId8"/>
    <p:sldLayoutId id="2147485423" r:id="rId9"/>
    <p:sldLayoutId id="2147485424" r:id="rId10"/>
    <p:sldLayoutId id="2147485425" r:id="rId11"/>
    <p:sldLayoutId id="2147485426" r:id="rId12"/>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hyperlink" Target="https://phsj.org/wp-content/uploads/2017/03/Confronting-Pseudoscience-and-Threats-from-a-Corporate-Front-Group-The-American-Council-on-Science-and-Health-2.ppt"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hyperlink" Target="http://link.springer.com/article/10.1186/s40550-014-0005-8" TargetMode="Externa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theonion.com/lib/pdf.php?type=ia&amp;img_id=1683" TargetMode="Externa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7.xml.rels><?xml version="1.0" encoding="UTF-8" standalone="yes"?>
<Relationships xmlns="http://schemas.openxmlformats.org/package/2006/relationships"><Relationship Id="rId3" Type="http://schemas.openxmlformats.org/officeDocument/2006/relationships/hyperlink" Target="http://www.nongmoshoppingguide.com/" TargetMode="External"/><Relationship Id="rId2" Type="http://schemas.openxmlformats.org/officeDocument/2006/relationships/hyperlink" Target="http://zmagsite.zmag.org/Dec2006/donohoe1206.html" TargetMode="External"/><Relationship Id="rId1" Type="http://schemas.openxmlformats.org/officeDocument/2006/relationships/slideLayout" Target="../slideLayouts/slideLayout2.xml"/></Relationships>
</file>

<file path=ppt/slides/_rels/slide458.xml.rels><?xml version="1.0" encoding="UTF-8" standalone="yes"?>
<Relationships xmlns="http://schemas.openxmlformats.org/package/2006/relationships"><Relationship Id="rId3" Type="http://schemas.openxmlformats.org/officeDocument/2006/relationships/hyperlink" Target="http://consumersunion.org/" TargetMode="External"/><Relationship Id="rId2" Type="http://schemas.openxmlformats.org/officeDocument/2006/relationships/hyperlink" Target="http://www.ucsusa.org/food_and_agriculture/" TargetMode="External"/><Relationship Id="rId1" Type="http://schemas.openxmlformats.org/officeDocument/2006/relationships/slideLayout" Target="../slideLayouts/slideLayout2.xml"/><Relationship Id="rId4" Type="http://schemas.openxmlformats.org/officeDocument/2006/relationships/hyperlink" Target="http://www.centerforfoodsafety.org/" TargetMode="External"/></Relationships>
</file>

<file path=ppt/slides/_rels/slide459.xml.rels><?xml version="1.0" encoding="UTF-8" standalone="yes"?>
<Relationships xmlns="http://schemas.openxmlformats.org/package/2006/relationships"><Relationship Id="rId3" Type="http://schemas.openxmlformats.org/officeDocument/2006/relationships/hyperlink" Target="http://earthopensource.org/" TargetMode="External"/><Relationship Id="rId2" Type="http://schemas.openxmlformats.org/officeDocument/2006/relationships/hyperlink" Target="http://www.gmwatch.org/" TargetMode="External"/><Relationship Id="rId1" Type="http://schemas.openxmlformats.org/officeDocument/2006/relationships/slideLayout" Target="../slideLayouts/slideLayout2.xml"/><Relationship Id="rId5" Type="http://schemas.openxmlformats.org/officeDocument/2006/relationships/hyperlink" Target="http://www.foodandwaterwatch.org/" TargetMode="External"/><Relationship Id="rId4" Type="http://schemas.openxmlformats.org/officeDocument/2006/relationships/hyperlink" Target="http://gmomythsandtruths.earthopensource.org/" TargetMode="External"/></Relationships>
</file>

<file path=ppt/slides/_rels/slide460.xml.rels><?xml version="1.0" encoding="UTF-8" standalone="yes"?>
<Relationships xmlns="http://schemas.openxmlformats.org/package/2006/relationships"><Relationship Id="rId2" Type="http://schemas.openxmlformats.org/officeDocument/2006/relationships/hyperlink" Target="http://oregonrighttoknow.org/" TargetMode="External"/><Relationship Id="rId1" Type="http://schemas.openxmlformats.org/officeDocument/2006/relationships/slideLayout" Target="../slideLayouts/slideLayout2.xml"/></Relationships>
</file>

<file path=ppt/slides/_rels/slide461.xml.rels><?xml version="1.0" encoding="UTF-8" standalone="yes"?>
<Relationships xmlns="http://schemas.openxmlformats.org/package/2006/relationships"><Relationship Id="rId3" Type="http://schemas.openxmlformats.org/officeDocument/2006/relationships/hyperlink" Target="http://www.phsj.org/" TargetMode="External"/><Relationship Id="rId2" Type="http://schemas.openxmlformats.org/officeDocument/2006/relationships/hyperlink" Target="http://www.publichealthandsocialjustice.org/" TargetMode="External"/><Relationship Id="rId1" Type="http://schemas.openxmlformats.org/officeDocument/2006/relationships/slideLayout" Target="../slideLayouts/slideLayout2.xml"/><Relationship Id="rId4" Type="http://schemas.openxmlformats.org/officeDocument/2006/relationships/hyperlink" Target="mailto:martindonohoe@phsj.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9E9EFA55-7708-D4F2-A92C-4A60EBE0F6CB}"/>
              </a:ext>
            </a:extLst>
          </p:cNvPr>
          <p:cNvSpPr>
            <a:spLocks noGrp="1" noChangeArrowheads="1"/>
          </p:cNvSpPr>
          <p:nvPr>
            <p:ph type="ctrTitle"/>
          </p:nvPr>
        </p:nvSpPr>
        <p:spPr>
          <a:xfrm>
            <a:off x="381000" y="838200"/>
            <a:ext cx="8077200" cy="2438400"/>
          </a:xfrm>
        </p:spPr>
        <p:txBody>
          <a:bodyPr/>
          <a:lstStyle/>
          <a:p>
            <a:pPr eaLnBrk="1" hangingPunct="1">
              <a:defRPr/>
            </a:pPr>
            <a:r>
              <a:rPr lang="en-US" sz="4000" dirty="0"/>
              <a:t>Health and Environmental Consequences of Genetically-Modified Foods and Biopharming</a:t>
            </a:r>
          </a:p>
        </p:txBody>
      </p:sp>
      <p:sp>
        <p:nvSpPr>
          <p:cNvPr id="5123" name="Rectangle 3">
            <a:extLst>
              <a:ext uri="{FF2B5EF4-FFF2-40B4-BE49-F238E27FC236}">
                <a16:creationId xmlns:a16="http://schemas.microsoft.com/office/drawing/2014/main" id="{1EA8672A-C5EB-E22C-FD07-CCEE1C15D4ED}"/>
              </a:ext>
            </a:extLst>
          </p:cNvPr>
          <p:cNvSpPr>
            <a:spLocks noGrp="1" noChangeArrowheads="1"/>
          </p:cNvSpPr>
          <p:nvPr>
            <p:ph type="subTitle" idx="1"/>
          </p:nvPr>
        </p:nvSpPr>
        <p:spPr>
          <a:xfrm>
            <a:off x="1219200" y="3581400"/>
            <a:ext cx="6553200" cy="2514600"/>
          </a:xfrm>
        </p:spPr>
        <p:txBody>
          <a:bodyPr/>
          <a:lstStyle/>
          <a:p>
            <a:pPr eaLnBrk="1" hangingPunct="1">
              <a:lnSpc>
                <a:spcPct val="80000"/>
              </a:lnSpc>
            </a:pPr>
            <a:r>
              <a:rPr lang="en-US" altLang="en-US">
                <a:effectLst/>
              </a:rPr>
              <a:t>Martin Donohoe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a:extLst>
              <a:ext uri="{FF2B5EF4-FFF2-40B4-BE49-F238E27FC236}">
                <a16:creationId xmlns:a16="http://schemas.microsoft.com/office/drawing/2014/main" id="{4AF26C94-8011-89EC-7CCC-5746B1369C7E}"/>
              </a:ext>
            </a:extLst>
          </p:cNvPr>
          <p:cNvSpPr>
            <a:spLocks noGrp="1" noRot="1" noChangeArrowheads="1"/>
          </p:cNvSpPr>
          <p:nvPr>
            <p:ph type="title"/>
          </p:nvPr>
        </p:nvSpPr>
        <p:spPr/>
        <p:txBody>
          <a:bodyPr/>
          <a:lstStyle/>
          <a:p>
            <a:pPr eaLnBrk="1" hangingPunct="1">
              <a:defRPr/>
            </a:pPr>
            <a:r>
              <a:rPr lang="en-US"/>
              <a:t>Wendell Berry</a:t>
            </a:r>
          </a:p>
        </p:txBody>
      </p:sp>
      <p:sp>
        <p:nvSpPr>
          <p:cNvPr id="210947" name="Rectangle 3">
            <a:extLst>
              <a:ext uri="{FF2B5EF4-FFF2-40B4-BE49-F238E27FC236}">
                <a16:creationId xmlns:a16="http://schemas.microsoft.com/office/drawing/2014/main" id="{22D4C6B9-0C20-EBDA-E6AE-7F1DE08BA1B7}"/>
              </a:ext>
            </a:extLst>
          </p:cNvPr>
          <p:cNvSpPr>
            <a:spLocks noGrp="1" noChangeArrowheads="1"/>
          </p:cNvSpPr>
          <p:nvPr>
            <p:ph type="body" idx="1"/>
          </p:nvPr>
        </p:nvSpPr>
        <p:spPr/>
        <p:txBody>
          <a:bodyPr/>
          <a:lstStyle/>
          <a:p>
            <a:pPr eaLnBrk="1" hangingPunct="1">
              <a:buFont typeface="Wingdings" panose="05000000000000000000" pitchFamily="2" charset="2"/>
              <a:buNone/>
              <a:defRPr/>
            </a:pPr>
            <a:r>
              <a:rPr lang="en-US" dirty="0"/>
              <a:t>	</a:t>
            </a:r>
          </a:p>
          <a:p>
            <a:pPr algn="ctr" eaLnBrk="1" hangingPunct="1">
              <a:buFont typeface="Wingdings" panose="05000000000000000000" pitchFamily="2" charset="2"/>
              <a:buNone/>
              <a:defRPr/>
            </a:pPr>
            <a:r>
              <a:rPr lang="en-US" dirty="0"/>
              <a:t>	</a:t>
            </a:r>
            <a:r>
              <a:rPr lang="en-US" sz="4800" dirty="0"/>
              <a:t>“How we eat determines to a considerable extent how the world is used”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CAB9357D-D846-2D42-6FD4-1E459A429E57}"/>
              </a:ext>
            </a:extLst>
          </p:cNvPr>
          <p:cNvSpPr>
            <a:spLocks noGrp="1" noRot="1" noChangeArrowheads="1"/>
          </p:cNvSpPr>
          <p:nvPr>
            <p:ph type="title"/>
          </p:nvPr>
        </p:nvSpPr>
        <p:spPr/>
        <p:txBody>
          <a:bodyPr/>
          <a:lstStyle/>
          <a:p>
            <a:pPr eaLnBrk="1" hangingPunct="1">
              <a:defRPr/>
            </a:pPr>
            <a:r>
              <a:rPr lang="en-US" dirty="0"/>
              <a:t>The Precautionary Principle</a:t>
            </a:r>
          </a:p>
        </p:txBody>
      </p:sp>
      <p:sp>
        <p:nvSpPr>
          <p:cNvPr id="113667" name="Rectangle 3">
            <a:extLst>
              <a:ext uri="{FF2B5EF4-FFF2-40B4-BE49-F238E27FC236}">
                <a16:creationId xmlns:a16="http://schemas.microsoft.com/office/drawing/2014/main" id="{8B558AFF-BE53-30B1-5C7F-335BF57A0D2F}"/>
              </a:ext>
            </a:extLst>
          </p:cNvPr>
          <p:cNvSpPr>
            <a:spLocks noGrp="1" noChangeArrowheads="1"/>
          </p:cNvSpPr>
          <p:nvPr>
            <p:ph type="body" idx="1"/>
          </p:nvPr>
        </p:nvSpPr>
        <p:spPr/>
        <p:txBody>
          <a:bodyPr/>
          <a:lstStyle/>
          <a:p>
            <a:pPr eaLnBrk="1" hangingPunct="1">
              <a:buFont typeface="Wingdings" panose="05000000000000000000" pitchFamily="2" charset="2"/>
              <a:buNone/>
              <a:defRPr/>
            </a:pPr>
            <a:r>
              <a:rPr lang="en-US" sz="3600" dirty="0"/>
              <a:t>When evidence points toward the potential of an activity to cause significant, widespread or irreparable harm to public health or the environment, options for avoiding that harm should be examined and pursued, even though the harm is not yet fully understood or proven.</a:t>
            </a:r>
            <a:endParaRPr lang="en-US" sz="3600" u="sng"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7D33DCD2-AF5C-DB70-444F-C0524DCE4E2B}"/>
              </a:ext>
            </a:extLst>
          </p:cNvPr>
          <p:cNvSpPr>
            <a:spLocks noGrp="1" noRot="1" noChangeArrowheads="1"/>
          </p:cNvSpPr>
          <p:nvPr>
            <p:ph type="title"/>
          </p:nvPr>
        </p:nvSpPr>
        <p:spPr/>
        <p:txBody>
          <a:bodyPr/>
          <a:lstStyle/>
          <a:p>
            <a:pPr eaLnBrk="1" hangingPunct="1">
              <a:defRPr/>
            </a:pPr>
            <a:r>
              <a:rPr lang="en-US"/>
              <a:t>The Precautionary Principle</a:t>
            </a:r>
          </a:p>
        </p:txBody>
      </p:sp>
      <p:sp>
        <p:nvSpPr>
          <p:cNvPr id="114691" name="Rectangle 3">
            <a:extLst>
              <a:ext uri="{FF2B5EF4-FFF2-40B4-BE49-F238E27FC236}">
                <a16:creationId xmlns:a16="http://schemas.microsoft.com/office/drawing/2014/main" id="{C603D232-A01B-7BDD-27E0-252F683D4D4E}"/>
              </a:ext>
            </a:extLst>
          </p:cNvPr>
          <p:cNvSpPr>
            <a:spLocks noGrp="1" noChangeArrowheads="1"/>
          </p:cNvSpPr>
          <p:nvPr>
            <p:ph type="body" idx="1"/>
          </p:nvPr>
        </p:nvSpPr>
        <p:spPr/>
        <p:txBody>
          <a:bodyPr/>
          <a:lstStyle/>
          <a:p>
            <a:pPr eaLnBrk="1" hangingPunct="1">
              <a:defRPr/>
            </a:pPr>
            <a:r>
              <a:rPr lang="en-US" sz="3600" dirty="0"/>
              <a:t>Give human and environmental health the benefit of doubt.</a:t>
            </a:r>
          </a:p>
          <a:p>
            <a:pPr eaLnBrk="1" hangingPunct="1">
              <a:defRPr/>
            </a:pPr>
            <a:r>
              <a:rPr lang="en-US" sz="3600" dirty="0"/>
              <a:t>Include appropriate public participation in the discussion.</a:t>
            </a:r>
          </a:p>
          <a:p>
            <a:pPr eaLnBrk="1" hangingPunct="1">
              <a:defRPr/>
            </a:pPr>
            <a:r>
              <a:rPr lang="en-US" sz="3600" dirty="0"/>
              <a:t>Gather unbiased scientific, technological and socioeconomic information.</a:t>
            </a:r>
          </a:p>
          <a:p>
            <a:pPr eaLnBrk="1" hangingPunct="1">
              <a:defRPr/>
            </a:pPr>
            <a:r>
              <a:rPr lang="en-US" sz="3600" dirty="0"/>
              <a:t>Consider less risky alternatives.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C1277981-7CB3-69BA-FA78-5B20DDBAAA37}"/>
              </a:ext>
            </a:extLst>
          </p:cNvPr>
          <p:cNvSpPr>
            <a:spLocks noGrp="1" noRot="1" noChangeArrowheads="1"/>
          </p:cNvSpPr>
          <p:nvPr>
            <p:ph type="title"/>
          </p:nvPr>
        </p:nvSpPr>
        <p:spPr/>
        <p:txBody>
          <a:bodyPr/>
          <a:lstStyle/>
          <a:p>
            <a:pPr eaLnBrk="1" hangingPunct="1">
              <a:defRPr/>
            </a:pPr>
            <a:r>
              <a:rPr lang="en-US" dirty="0"/>
              <a:t>Genetically-Modified Foods</a:t>
            </a:r>
          </a:p>
        </p:txBody>
      </p:sp>
      <p:sp>
        <p:nvSpPr>
          <p:cNvPr id="26627" name="Rectangle 3">
            <a:extLst>
              <a:ext uri="{FF2B5EF4-FFF2-40B4-BE49-F238E27FC236}">
                <a16:creationId xmlns:a16="http://schemas.microsoft.com/office/drawing/2014/main" id="{FFB78693-119D-8FF7-F66F-85D46B083033}"/>
              </a:ext>
            </a:extLst>
          </p:cNvPr>
          <p:cNvSpPr>
            <a:spLocks noGrp="1" noChangeArrowheads="1"/>
          </p:cNvSpPr>
          <p:nvPr>
            <p:ph type="body" idx="1"/>
          </p:nvPr>
        </p:nvSpPr>
        <p:spPr/>
        <p:txBody>
          <a:bodyPr/>
          <a:lstStyle/>
          <a:p>
            <a:pPr eaLnBrk="1" hangingPunct="1">
              <a:defRPr/>
            </a:pPr>
            <a:r>
              <a:rPr lang="en-US" dirty="0"/>
              <a:t>Plants/animals whose DNA has been altered through the addition of genes from other organisms</a:t>
            </a:r>
          </a:p>
          <a:p>
            <a:pPr lvl="1" eaLnBrk="1" hangingPunct="1">
              <a:defRPr/>
            </a:pPr>
            <a:r>
              <a:rPr lang="en-US" sz="3200" dirty="0"/>
              <a:t>1973: first GE bacterium</a:t>
            </a:r>
          </a:p>
          <a:p>
            <a:pPr lvl="1" eaLnBrk="1" hangingPunct="1">
              <a:defRPr/>
            </a:pPr>
            <a:r>
              <a:rPr lang="en-US" sz="3200" dirty="0"/>
              <a:t>1973: GE mouse</a:t>
            </a:r>
          </a:p>
          <a:p>
            <a:pPr lvl="1" eaLnBrk="1" hangingPunct="1">
              <a:defRPr/>
            </a:pPr>
            <a:r>
              <a:rPr lang="en-US" sz="3200" dirty="0"/>
              <a:t>1974: GE tobacco plant </a:t>
            </a:r>
          </a:p>
          <a:p>
            <a:pPr lvl="1" eaLnBrk="1" hangingPunct="1">
              <a:defRPr/>
            </a:pPr>
            <a:r>
              <a:rPr lang="en-US" sz="3200" dirty="0"/>
              <a:t>1994: First commercially available crops hit market in (</a:t>
            </a:r>
            <a:r>
              <a:rPr lang="en-US" sz="3200" dirty="0" err="1"/>
              <a:t>Flavr</a:t>
            </a:r>
            <a:r>
              <a:rPr lang="en-US" sz="3200" dirty="0"/>
              <a:t> </a:t>
            </a:r>
            <a:r>
              <a:rPr lang="en-US" sz="3200" dirty="0" err="1"/>
              <a:t>Savr</a:t>
            </a:r>
            <a:r>
              <a:rPr lang="en-US" sz="3200" dirty="0"/>
              <a:t> tomato)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8B021D77-548B-8031-C355-A5EDE0681B42}"/>
              </a:ext>
            </a:extLst>
          </p:cNvPr>
          <p:cNvSpPr>
            <a:spLocks noGrp="1" noRot="1" noChangeArrowheads="1"/>
          </p:cNvSpPr>
          <p:nvPr>
            <p:ph type="title"/>
          </p:nvPr>
        </p:nvSpPr>
        <p:spPr/>
        <p:txBody>
          <a:bodyPr/>
          <a:lstStyle/>
          <a:p>
            <a:pPr eaLnBrk="1" hangingPunct="1">
              <a:defRPr/>
            </a:pPr>
            <a:r>
              <a:rPr lang="en-US" dirty="0"/>
              <a:t>Genetically-Modified Foods</a:t>
            </a:r>
          </a:p>
        </p:txBody>
      </p:sp>
      <p:sp>
        <p:nvSpPr>
          <p:cNvPr id="151555" name="Rectangle 3">
            <a:extLst>
              <a:ext uri="{FF2B5EF4-FFF2-40B4-BE49-F238E27FC236}">
                <a16:creationId xmlns:a16="http://schemas.microsoft.com/office/drawing/2014/main" id="{D09F7822-7629-6E3C-2166-728B683C8D59}"/>
              </a:ext>
            </a:extLst>
          </p:cNvPr>
          <p:cNvSpPr>
            <a:spLocks noGrp="1" noChangeArrowheads="1"/>
          </p:cNvSpPr>
          <p:nvPr>
            <p:ph type="body" idx="1"/>
          </p:nvPr>
        </p:nvSpPr>
        <p:spPr/>
        <p:txBody>
          <a:bodyPr/>
          <a:lstStyle/>
          <a:p>
            <a:pPr eaLnBrk="1" hangingPunct="1">
              <a:lnSpc>
                <a:spcPct val="90000"/>
              </a:lnSpc>
              <a:defRPr/>
            </a:pPr>
            <a:r>
              <a:rPr lang="en-US" sz="3600" dirty="0"/>
              <a:t>GM Crops grown commercially by 18 million of the world’s 513 million small farmers on over 210 million hectares spread over 32 countries (2024)</a:t>
            </a:r>
          </a:p>
          <a:p>
            <a:pPr lvl="1" eaLnBrk="1" hangingPunct="1">
              <a:lnSpc>
                <a:spcPct val="90000"/>
              </a:lnSpc>
              <a:defRPr/>
            </a:pPr>
            <a:r>
              <a:rPr lang="en-US" sz="3200" dirty="0"/>
              <a:t>Almost exclusively by large farmers</a:t>
            </a:r>
          </a:p>
          <a:p>
            <a:pPr lvl="1" eaLnBrk="1" hangingPunct="1">
              <a:lnSpc>
                <a:spcPct val="90000"/>
              </a:lnSpc>
              <a:defRPr/>
            </a:pPr>
            <a:r>
              <a:rPr lang="en-US" sz="3200" dirty="0"/>
              <a:t>Up from 4.3 million acres in 1996</a:t>
            </a:r>
          </a:p>
          <a:p>
            <a:pPr lvl="1" eaLnBrk="1" hangingPunct="1">
              <a:lnSpc>
                <a:spcPct val="90000"/>
              </a:lnSpc>
              <a:defRPr/>
            </a:pPr>
            <a:r>
              <a:rPr lang="en-US" sz="3200" dirty="0"/>
              <a:t>69 million hectares in U.S. (about 1/2 total land used for crops)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9D279-9668-E72A-E49D-E51FC49E9195}"/>
              </a:ext>
            </a:extLst>
          </p:cNvPr>
          <p:cNvSpPr>
            <a:spLocks noGrp="1"/>
          </p:cNvSpPr>
          <p:nvPr>
            <p:ph type="title"/>
          </p:nvPr>
        </p:nvSpPr>
        <p:spPr/>
        <p:txBody>
          <a:bodyPr/>
          <a:lstStyle/>
          <a:p>
            <a:pPr>
              <a:defRPr/>
            </a:pPr>
            <a:r>
              <a:rPr lang="en-US" dirty="0"/>
              <a:t>Genetically-Modified Foods</a:t>
            </a:r>
          </a:p>
        </p:txBody>
      </p:sp>
      <p:sp>
        <p:nvSpPr>
          <p:cNvPr id="3" name="Content Placeholder 2">
            <a:extLst>
              <a:ext uri="{FF2B5EF4-FFF2-40B4-BE49-F238E27FC236}">
                <a16:creationId xmlns:a16="http://schemas.microsoft.com/office/drawing/2014/main" id="{73F508FE-7F55-84AF-6BA1-04EF2D44A2DF}"/>
              </a:ext>
            </a:extLst>
          </p:cNvPr>
          <p:cNvSpPr>
            <a:spLocks noGrp="1"/>
          </p:cNvSpPr>
          <p:nvPr>
            <p:ph idx="1"/>
          </p:nvPr>
        </p:nvSpPr>
        <p:spPr/>
        <p:txBody>
          <a:bodyPr/>
          <a:lstStyle/>
          <a:p>
            <a:pPr>
              <a:defRPr/>
            </a:pPr>
            <a:r>
              <a:rPr lang="en-US" sz="3600" dirty="0"/>
              <a:t>4% of all global agricultural land planted with GM crops</a:t>
            </a:r>
          </a:p>
          <a:p>
            <a:pPr>
              <a:defRPr/>
            </a:pPr>
            <a:endParaRPr lang="en-US" sz="3600" dirty="0"/>
          </a:p>
          <a:p>
            <a:pPr>
              <a:defRPr/>
            </a:pPr>
            <a:r>
              <a:rPr lang="en-US" sz="3600" dirty="0"/>
              <a:t>Most used for animal feed and biofuel production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F553C515-74E2-8758-660D-DE9D7B9D3C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52400"/>
            <a:ext cx="50292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012784DF-247B-54C6-648C-4A33C545BCFC}"/>
              </a:ext>
            </a:extLst>
          </p:cNvPr>
          <p:cNvSpPr>
            <a:spLocks noGrp="1" noRot="1" noChangeArrowheads="1"/>
          </p:cNvSpPr>
          <p:nvPr>
            <p:ph type="title"/>
          </p:nvPr>
        </p:nvSpPr>
        <p:spPr/>
        <p:txBody>
          <a:bodyPr/>
          <a:lstStyle/>
          <a:p>
            <a:pPr eaLnBrk="1" hangingPunct="1">
              <a:defRPr/>
            </a:pPr>
            <a:r>
              <a:rPr lang="en-US" dirty="0"/>
              <a:t>Genetically-Modified Foods</a:t>
            </a:r>
          </a:p>
        </p:txBody>
      </p:sp>
      <p:sp>
        <p:nvSpPr>
          <p:cNvPr id="154627" name="Rectangle 3">
            <a:extLst>
              <a:ext uri="{FF2B5EF4-FFF2-40B4-BE49-F238E27FC236}">
                <a16:creationId xmlns:a16="http://schemas.microsoft.com/office/drawing/2014/main" id="{3933766C-FA64-46C0-9C55-C080F14BA317}"/>
              </a:ext>
            </a:extLst>
          </p:cNvPr>
          <p:cNvSpPr>
            <a:spLocks noGrp="1" noChangeArrowheads="1"/>
          </p:cNvSpPr>
          <p:nvPr>
            <p:ph type="body" idx="1"/>
          </p:nvPr>
        </p:nvSpPr>
        <p:spPr/>
        <p:txBody>
          <a:bodyPr/>
          <a:lstStyle/>
          <a:p>
            <a:pPr eaLnBrk="1" hangingPunct="1">
              <a:defRPr/>
            </a:pPr>
            <a:r>
              <a:rPr lang="en-US" sz="3600" dirty="0"/>
              <a:t>Top producers: United States, Brazil, Argentina, Canada, and India</a:t>
            </a:r>
          </a:p>
          <a:p>
            <a:pPr eaLnBrk="1" hangingPunct="1">
              <a:buClr>
                <a:srgbClr val="FFCC00"/>
              </a:buClr>
              <a:defRPr/>
            </a:pPr>
            <a:r>
              <a:rPr lang="en-US" sz="3600" dirty="0">
                <a:solidFill>
                  <a:srgbClr val="FFFFFF"/>
                </a:solidFill>
              </a:rPr>
              <a:t>Over 30 countries worldwide with GE crops under cultivation</a:t>
            </a:r>
          </a:p>
          <a:p>
            <a:pPr lvl="1" eaLnBrk="1" hangingPunct="1">
              <a:buClr>
                <a:srgbClr val="A886E0"/>
              </a:buClr>
              <a:defRPr/>
            </a:pPr>
            <a:r>
              <a:rPr lang="en-US" sz="3600" dirty="0">
                <a:solidFill>
                  <a:srgbClr val="FFFFFF"/>
                </a:solidFill>
              </a:rPr>
              <a:t>Top 10 account for 98% of global acreage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B0EEA-20D8-7114-9746-8ACFA36E2A07}"/>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Genetically-Modified Foods</a:t>
            </a:r>
            <a:endParaRPr lang="en-AU" dirty="0"/>
          </a:p>
        </p:txBody>
      </p:sp>
      <p:sp>
        <p:nvSpPr>
          <p:cNvPr id="3" name="Content Placeholder 2">
            <a:extLst>
              <a:ext uri="{FF2B5EF4-FFF2-40B4-BE49-F238E27FC236}">
                <a16:creationId xmlns:a16="http://schemas.microsoft.com/office/drawing/2014/main" id="{61954162-156A-F923-462F-4025BC7D5FA9}"/>
              </a:ext>
            </a:extLst>
          </p:cNvPr>
          <p:cNvSpPr>
            <a:spLocks noGrp="1"/>
          </p:cNvSpPr>
          <p:nvPr>
            <p:ph idx="1"/>
          </p:nvPr>
        </p:nvSpPr>
        <p:spPr/>
        <p:txBody>
          <a:bodyPr/>
          <a:lstStyle/>
          <a:p>
            <a:r>
              <a:rPr lang="en-US" sz="3200" dirty="0"/>
              <a:t>European Parliament has ruled that the biotech industry can grow and market new GMOs without any monitoring</a:t>
            </a:r>
          </a:p>
          <a:p>
            <a:pPr lvl="2" eaLnBrk="1" hangingPunct="1">
              <a:lnSpc>
                <a:spcPct val="90000"/>
              </a:lnSpc>
              <a:defRPr/>
            </a:pPr>
            <a:r>
              <a:rPr lang="en-US" sz="2800" dirty="0"/>
              <a:t>EU nations can opt-out of approvals of GM crops</a:t>
            </a:r>
          </a:p>
          <a:p>
            <a:pPr eaLnBrk="1" hangingPunct="1">
              <a:buClr>
                <a:srgbClr val="FFCC00"/>
              </a:buClr>
              <a:defRPr/>
            </a:pPr>
            <a:r>
              <a:rPr lang="en-US" sz="3600" dirty="0">
                <a:solidFill>
                  <a:srgbClr val="FFFFFF"/>
                </a:solidFill>
              </a:rPr>
              <a:t>Nevertheless, only small amounts grown in a few countries</a:t>
            </a:r>
          </a:p>
          <a:p>
            <a:endParaRPr lang="en-AU" dirty="0"/>
          </a:p>
        </p:txBody>
      </p:sp>
    </p:spTree>
    <p:extLst>
      <p:ext uri="{BB962C8B-B14F-4D97-AF65-F5344CB8AC3E}">
        <p14:creationId xmlns:p14="http://schemas.microsoft.com/office/powerpoint/2010/main" val="752827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ECFFEF-BB99-33E2-ACEC-2C69FE6078B9}"/>
              </a:ext>
            </a:extLst>
          </p:cNvPr>
          <p:cNvPicPr>
            <a:picLocks noChangeAspect="1"/>
          </p:cNvPicPr>
          <p:nvPr/>
        </p:nvPicPr>
        <p:blipFill>
          <a:blip r:embed="rId2"/>
          <a:stretch>
            <a:fillRect/>
          </a:stretch>
        </p:blipFill>
        <p:spPr>
          <a:xfrm>
            <a:off x="133165" y="0"/>
            <a:ext cx="887767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2745-C81D-BBF7-1EB1-AFAC2C68FFA3}"/>
              </a:ext>
            </a:extLst>
          </p:cNvPr>
          <p:cNvSpPr>
            <a:spLocks noGrp="1"/>
          </p:cNvSpPr>
          <p:nvPr>
            <p:ph type="title"/>
          </p:nvPr>
        </p:nvSpPr>
        <p:spPr/>
        <p:txBody>
          <a:bodyPr/>
          <a:lstStyle/>
          <a:p>
            <a:pPr>
              <a:defRPr/>
            </a:pPr>
            <a:endParaRPr lang="en-US"/>
          </a:p>
        </p:txBody>
      </p:sp>
      <p:sp>
        <p:nvSpPr>
          <p:cNvPr id="3" name="Content Placeholder 2">
            <a:extLst>
              <a:ext uri="{FF2B5EF4-FFF2-40B4-BE49-F238E27FC236}">
                <a16:creationId xmlns:a16="http://schemas.microsoft.com/office/drawing/2014/main" id="{18DE016A-9FFE-82C6-4C4F-CFA595AB7F62}"/>
              </a:ext>
            </a:extLst>
          </p:cNvPr>
          <p:cNvSpPr>
            <a:spLocks noGrp="1"/>
          </p:cNvSpPr>
          <p:nvPr>
            <p:ph idx="1"/>
          </p:nvPr>
        </p:nvSpPr>
        <p:spPr/>
        <p:txBody>
          <a:bodyPr/>
          <a:lstStyle/>
          <a:p>
            <a:pPr>
              <a:defRPr/>
            </a:pPr>
            <a:endParaRPr lang="en-US" dirty="0"/>
          </a:p>
        </p:txBody>
      </p:sp>
      <p:pic>
        <p:nvPicPr>
          <p:cNvPr id="15364" name="Picture 2">
            <a:extLst>
              <a:ext uri="{FF2B5EF4-FFF2-40B4-BE49-F238E27FC236}">
                <a16:creationId xmlns:a16="http://schemas.microsoft.com/office/drawing/2014/main" id="{9FB420FE-C6A1-4A9E-24B4-C46AFEDB43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685800"/>
            <a:ext cx="7543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52628-CF88-3C88-A831-2FE93572888E}"/>
              </a:ext>
            </a:extLst>
          </p:cNvPr>
          <p:cNvSpPr>
            <a:spLocks noGrp="1"/>
          </p:cNvSpPr>
          <p:nvPr>
            <p:ph type="title"/>
          </p:nvPr>
        </p:nvSpPr>
        <p:spPr/>
        <p:txBody>
          <a:bodyPr/>
          <a:lstStyle/>
          <a:p>
            <a:pPr>
              <a:defRPr/>
            </a:pPr>
            <a:r>
              <a:rPr lang="en-US" dirty="0"/>
              <a:t>Genetically-Modified Foods</a:t>
            </a:r>
          </a:p>
        </p:txBody>
      </p:sp>
      <p:sp>
        <p:nvSpPr>
          <p:cNvPr id="3" name="Content Placeholder 2">
            <a:extLst>
              <a:ext uri="{FF2B5EF4-FFF2-40B4-BE49-F238E27FC236}">
                <a16:creationId xmlns:a16="http://schemas.microsoft.com/office/drawing/2014/main" id="{14FAC676-2909-9190-560E-60EA6911F9E3}"/>
              </a:ext>
            </a:extLst>
          </p:cNvPr>
          <p:cNvSpPr>
            <a:spLocks noGrp="1"/>
          </p:cNvSpPr>
          <p:nvPr>
            <p:ph idx="1"/>
          </p:nvPr>
        </p:nvSpPr>
        <p:spPr/>
        <p:txBody>
          <a:bodyPr/>
          <a:lstStyle/>
          <a:p>
            <a:pPr eaLnBrk="1" hangingPunct="1">
              <a:defRPr/>
            </a:pPr>
            <a:r>
              <a:rPr lang="en-US" dirty="0"/>
              <a:t>85% of processed foods available in the U.S. today come from GM crops</a:t>
            </a:r>
          </a:p>
          <a:p>
            <a:pPr lvl="1" eaLnBrk="1" hangingPunct="1">
              <a:defRPr/>
            </a:pPr>
            <a:r>
              <a:rPr lang="en-US" sz="3200" dirty="0"/>
              <a:t>Processed foods comprise 75% of world food sales</a:t>
            </a:r>
          </a:p>
          <a:p>
            <a:pPr>
              <a:defRPr/>
            </a:pPr>
            <a:r>
              <a:rPr lang="en-US" dirty="0"/>
              <a:t>Global value of GE seeds sold annually = $30 billion</a:t>
            </a:r>
          </a:p>
          <a:p>
            <a:pPr lvl="1">
              <a:defRPr/>
            </a:pPr>
            <a:r>
              <a:rPr lang="en-US" sz="3200" dirty="0"/>
              <a:t>U.S. farmers pay double to triple the coset of conventional seeds for GM seeds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0318385F-DEA4-65FA-BF54-D37C1900BC95}"/>
              </a:ext>
            </a:extLst>
          </p:cNvPr>
          <p:cNvSpPr>
            <a:spLocks noGrp="1" noRot="1" noChangeArrowheads="1"/>
          </p:cNvSpPr>
          <p:nvPr>
            <p:ph type="title"/>
          </p:nvPr>
        </p:nvSpPr>
        <p:spPr/>
        <p:txBody>
          <a:bodyPr/>
          <a:lstStyle/>
          <a:p>
            <a:pPr eaLnBrk="1" hangingPunct="1">
              <a:defRPr/>
            </a:pPr>
            <a:r>
              <a:rPr lang="en-US" dirty="0"/>
              <a:t>Consolidation of Seed Market</a:t>
            </a:r>
          </a:p>
        </p:txBody>
      </p:sp>
      <p:sp>
        <p:nvSpPr>
          <p:cNvPr id="155651" name="Rectangle 3">
            <a:extLst>
              <a:ext uri="{FF2B5EF4-FFF2-40B4-BE49-F238E27FC236}">
                <a16:creationId xmlns:a16="http://schemas.microsoft.com/office/drawing/2014/main" id="{E6E74F44-C116-87F6-3182-8BA8DEC0CAA7}"/>
              </a:ext>
            </a:extLst>
          </p:cNvPr>
          <p:cNvSpPr>
            <a:spLocks noGrp="1" noChangeArrowheads="1"/>
          </p:cNvSpPr>
          <p:nvPr>
            <p:ph type="body" idx="1"/>
          </p:nvPr>
        </p:nvSpPr>
        <p:spPr/>
        <p:txBody>
          <a:bodyPr/>
          <a:lstStyle/>
          <a:p>
            <a:pPr eaLnBrk="1" hangingPunct="1">
              <a:defRPr/>
            </a:pPr>
            <a:r>
              <a:rPr lang="en-US" sz="2800" dirty="0"/>
              <a:t>Today less than 10 corporations control ¾ of global proprietary seed sales</a:t>
            </a:r>
          </a:p>
          <a:p>
            <a:pPr lvl="1" eaLnBrk="1" hangingPunct="1">
              <a:defRPr/>
            </a:pPr>
            <a:r>
              <a:rPr lang="en-US" dirty="0"/>
              <a:t>Bayer (including Monsanto post merger), Corteva, Syngenta, and BASF control 61% of global seed market</a:t>
            </a:r>
          </a:p>
          <a:p>
            <a:pPr lvl="1" eaLnBrk="1" hangingPunct="1">
              <a:defRPr/>
            </a:pPr>
            <a:r>
              <a:rPr lang="en-US" dirty="0"/>
              <a:t>Mid-1970s: none of the 7,000 seed companies controlled over 0.5% of world seed market</a:t>
            </a:r>
          </a:p>
          <a:p>
            <a:pPr lvl="1" eaLnBrk="1" hangingPunct="1">
              <a:defRPr/>
            </a:pPr>
            <a:r>
              <a:rPr lang="en-US" dirty="0"/>
              <a:t>94% of seed varieties have disappeared over the last century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927472BD-235B-726D-2324-7BD7D501AE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992188"/>
            <a:ext cx="73152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4B5117BA-62CC-8E77-EBA9-E8FAD51C7C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095375"/>
            <a:ext cx="7656513" cy="473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298C77-57E8-5A8D-6C1F-E9A17F278D15}"/>
              </a:ext>
            </a:extLst>
          </p:cNvPr>
          <p:cNvPicPr>
            <a:picLocks noChangeAspect="1"/>
          </p:cNvPicPr>
          <p:nvPr/>
        </p:nvPicPr>
        <p:blipFill>
          <a:blip r:embed="rId2"/>
          <a:stretch>
            <a:fillRect/>
          </a:stretch>
        </p:blipFill>
        <p:spPr>
          <a:xfrm>
            <a:off x="1276350" y="133350"/>
            <a:ext cx="6591300" cy="6591300"/>
          </a:xfrm>
          <a:prstGeom prst="rect">
            <a:avLst/>
          </a:prstGeom>
        </p:spPr>
      </p:pic>
    </p:spTree>
    <p:extLst>
      <p:ext uri="{BB962C8B-B14F-4D97-AF65-F5344CB8AC3E}">
        <p14:creationId xmlns:p14="http://schemas.microsoft.com/office/powerpoint/2010/main" val="671437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30668-A7A1-52CD-E582-9490D35F0699}"/>
              </a:ext>
            </a:extLst>
          </p:cNvPr>
          <p:cNvSpPr>
            <a:spLocks noGrp="1"/>
          </p:cNvSpPr>
          <p:nvPr>
            <p:ph type="title"/>
          </p:nvPr>
        </p:nvSpPr>
        <p:spPr/>
        <p:txBody>
          <a:bodyPr/>
          <a:lstStyle/>
          <a:p>
            <a:pPr>
              <a:defRPr/>
            </a:pPr>
            <a:r>
              <a:rPr lang="en-US" dirty="0"/>
              <a:t>Consolidation of Animal Protein Market</a:t>
            </a:r>
          </a:p>
        </p:txBody>
      </p:sp>
      <p:sp>
        <p:nvSpPr>
          <p:cNvPr id="3" name="Content Placeholder 2">
            <a:extLst>
              <a:ext uri="{FF2B5EF4-FFF2-40B4-BE49-F238E27FC236}">
                <a16:creationId xmlns:a16="http://schemas.microsoft.com/office/drawing/2014/main" id="{453E60F8-E818-0C67-CC9B-DD8EDE38F2A5}"/>
              </a:ext>
            </a:extLst>
          </p:cNvPr>
          <p:cNvSpPr>
            <a:spLocks noGrp="1"/>
          </p:cNvSpPr>
          <p:nvPr>
            <p:ph idx="1"/>
          </p:nvPr>
        </p:nvSpPr>
        <p:spPr/>
        <p:txBody>
          <a:bodyPr/>
          <a:lstStyle/>
          <a:p>
            <a:pPr>
              <a:defRPr/>
            </a:pPr>
            <a:r>
              <a:rPr lang="en-US" dirty="0"/>
              <a:t>Four companies control 85% of US cattle market</a:t>
            </a:r>
          </a:p>
          <a:p>
            <a:pPr>
              <a:defRPr/>
            </a:pPr>
            <a:r>
              <a:rPr lang="en-US" dirty="0"/>
              <a:t>Retailers attempting to muscle in through opening own meat-packing plant (Wal-Mart) and farm to store poultry production operation (Costco)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a:extLst>
              <a:ext uri="{FF2B5EF4-FFF2-40B4-BE49-F238E27FC236}">
                <a16:creationId xmlns:a16="http://schemas.microsoft.com/office/drawing/2014/main" id="{ACC199AC-FE93-571E-0ABC-BC33929A323E}"/>
              </a:ext>
            </a:extLst>
          </p:cNvPr>
          <p:cNvSpPr>
            <a:spLocks noGrp="1" noRot="1" noChangeArrowheads="1"/>
          </p:cNvSpPr>
          <p:nvPr>
            <p:ph type="title"/>
          </p:nvPr>
        </p:nvSpPr>
        <p:spPr/>
        <p:txBody>
          <a:bodyPr/>
          <a:lstStyle/>
          <a:p>
            <a:pPr eaLnBrk="1" hangingPunct="1">
              <a:defRPr/>
            </a:pPr>
            <a:r>
              <a:rPr lang="en-US" dirty="0"/>
              <a:t>Agricultural/Biotech Companies</a:t>
            </a:r>
          </a:p>
        </p:txBody>
      </p:sp>
      <p:sp>
        <p:nvSpPr>
          <p:cNvPr id="289795" name="Rectangle 3">
            <a:extLst>
              <a:ext uri="{FF2B5EF4-FFF2-40B4-BE49-F238E27FC236}">
                <a16:creationId xmlns:a16="http://schemas.microsoft.com/office/drawing/2014/main" id="{8B7B292F-2A43-6F52-B90B-A6B9C4693FDE}"/>
              </a:ext>
            </a:extLst>
          </p:cNvPr>
          <p:cNvSpPr>
            <a:spLocks noGrp="1" noChangeArrowheads="1"/>
          </p:cNvSpPr>
          <p:nvPr>
            <p:ph type="body" idx="1"/>
          </p:nvPr>
        </p:nvSpPr>
        <p:spPr/>
        <p:txBody>
          <a:bodyPr/>
          <a:lstStyle/>
          <a:p>
            <a:pPr eaLnBrk="1" hangingPunct="1">
              <a:lnSpc>
                <a:spcPct val="90000"/>
              </a:lnSpc>
              <a:defRPr/>
            </a:pPr>
            <a:r>
              <a:rPr lang="en-US" sz="3600" dirty="0"/>
              <a:t>Monsanto</a:t>
            </a:r>
          </a:p>
          <a:p>
            <a:pPr lvl="1" eaLnBrk="1" hangingPunct="1">
              <a:lnSpc>
                <a:spcPct val="90000"/>
              </a:lnSpc>
              <a:defRPr/>
            </a:pPr>
            <a:r>
              <a:rPr lang="en-US" sz="3600" dirty="0"/>
              <a:t>$7.9 billion profit on $14.6 billion revenues in 2017 (not available online in 2026)</a:t>
            </a:r>
          </a:p>
          <a:p>
            <a:pPr lvl="1" eaLnBrk="1" hangingPunct="1">
              <a:lnSpc>
                <a:spcPct val="90000"/>
              </a:lnSpc>
              <a:defRPr/>
            </a:pPr>
            <a:r>
              <a:rPr lang="en-US" sz="3600" dirty="0"/>
              <a:t>90% of GM seeds sold by Monsanto or by competitors that license Monsanto genes in their own seeds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2BCA4-42B6-8FB3-FB7E-6A8DA9B168D6}"/>
              </a:ext>
            </a:extLst>
          </p:cNvPr>
          <p:cNvSpPr>
            <a:spLocks noGrp="1"/>
          </p:cNvSpPr>
          <p:nvPr>
            <p:ph type="title"/>
          </p:nvPr>
        </p:nvSpPr>
        <p:spPr/>
        <p:txBody>
          <a:bodyPr/>
          <a:lstStyle/>
          <a:p>
            <a:pPr>
              <a:defRPr/>
            </a:pPr>
            <a:r>
              <a:rPr lang="en-US" dirty="0"/>
              <a:t>Agricultural/Biotech Companies</a:t>
            </a:r>
          </a:p>
        </p:txBody>
      </p:sp>
      <p:sp>
        <p:nvSpPr>
          <p:cNvPr id="3" name="Content Placeholder 2">
            <a:extLst>
              <a:ext uri="{FF2B5EF4-FFF2-40B4-BE49-F238E27FC236}">
                <a16:creationId xmlns:a16="http://schemas.microsoft.com/office/drawing/2014/main" id="{872938F2-D7F0-4773-F042-520B36AD9DC8}"/>
              </a:ext>
            </a:extLst>
          </p:cNvPr>
          <p:cNvSpPr>
            <a:spLocks noGrp="1"/>
          </p:cNvSpPr>
          <p:nvPr>
            <p:ph idx="1"/>
          </p:nvPr>
        </p:nvSpPr>
        <p:spPr/>
        <p:txBody>
          <a:bodyPr/>
          <a:lstStyle/>
          <a:p>
            <a:pPr marL="342900" lvl="2" indent="-342900">
              <a:buClr>
                <a:schemeClr val="hlink"/>
              </a:buClr>
              <a:defRPr/>
            </a:pPr>
            <a:r>
              <a:rPr lang="en-US" dirty="0"/>
              <a:t>Monsanto</a:t>
            </a:r>
          </a:p>
          <a:p>
            <a:pPr marL="800100" lvl="3" indent="-342900">
              <a:buClr>
                <a:schemeClr val="hlink"/>
              </a:buClr>
              <a:defRPr/>
            </a:pPr>
            <a:r>
              <a:rPr lang="en-US" sz="2400" dirty="0"/>
              <a:t>UK employee cafeteria is GMO-free, Monsanto CEO (Hugh Grant, 2015 pay package $11.9 million) buys organic</a:t>
            </a:r>
          </a:p>
          <a:p>
            <a:pPr marL="800100" lvl="3" indent="-342900">
              <a:buClr>
                <a:schemeClr val="hlink"/>
              </a:buClr>
              <a:defRPr/>
            </a:pPr>
            <a:r>
              <a:rPr lang="en-US" sz="2400" dirty="0"/>
              <a:t>Gates Foundation invested in company</a:t>
            </a:r>
          </a:p>
          <a:p>
            <a:pPr marL="1257300" lvl="4" indent="-342900">
              <a:defRPr/>
            </a:pPr>
            <a:r>
              <a:rPr lang="en-US" sz="2400" dirty="0"/>
              <a:t>GF has also partnered with corporate front group Sense About Science</a:t>
            </a:r>
          </a:p>
          <a:p>
            <a:pPr marL="800100" lvl="3" indent="-342900">
              <a:buClr>
                <a:schemeClr val="hlink"/>
              </a:buClr>
              <a:defRPr/>
            </a:pPr>
            <a:r>
              <a:rPr lang="en-US" sz="2400" dirty="0"/>
              <a:t>Supports secondary school “science education” through sponsored curricula</a:t>
            </a:r>
          </a:p>
          <a:p>
            <a:pPr marL="342900" lvl="2" indent="-342900" eaLnBrk="1" hangingPunct="1">
              <a:defRPr/>
            </a:pPr>
            <a:r>
              <a:rPr lang="en-US" dirty="0"/>
              <a:t>Council for Biotechnology Information’s “Look Closer at Biotechnology”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6A2A5-D9C1-0005-7EA0-0F3FF3AC82F6}"/>
              </a:ext>
            </a:extLst>
          </p:cNvPr>
          <p:cNvSpPr>
            <a:spLocks noGrp="1"/>
          </p:cNvSpPr>
          <p:nvPr>
            <p:ph type="title"/>
          </p:nvPr>
        </p:nvSpPr>
        <p:spPr/>
        <p:txBody>
          <a:bodyPr/>
          <a:lstStyle/>
          <a:p>
            <a:pPr>
              <a:defRPr/>
            </a:pPr>
            <a:r>
              <a:rPr lang="en-US" dirty="0"/>
              <a:t>Agricultural/Biotech Companies</a:t>
            </a:r>
          </a:p>
        </p:txBody>
      </p:sp>
      <p:sp>
        <p:nvSpPr>
          <p:cNvPr id="3" name="Content Placeholder 2">
            <a:extLst>
              <a:ext uri="{FF2B5EF4-FFF2-40B4-BE49-F238E27FC236}">
                <a16:creationId xmlns:a16="http://schemas.microsoft.com/office/drawing/2014/main" id="{7A40834A-0A9F-8C74-D65C-FB14379D27D2}"/>
              </a:ext>
            </a:extLst>
          </p:cNvPr>
          <p:cNvSpPr>
            <a:spLocks noGrp="1"/>
          </p:cNvSpPr>
          <p:nvPr>
            <p:ph idx="1"/>
          </p:nvPr>
        </p:nvSpPr>
        <p:spPr/>
        <p:txBody>
          <a:bodyPr/>
          <a:lstStyle/>
          <a:p>
            <a:pPr>
              <a:defRPr/>
            </a:pPr>
            <a:r>
              <a:rPr lang="en-US" sz="3600" dirty="0"/>
              <a:t>Monsanto</a:t>
            </a:r>
          </a:p>
          <a:p>
            <a:pPr lvl="1">
              <a:defRPr/>
            </a:pPr>
            <a:r>
              <a:rPr lang="en-US" sz="3600" dirty="0"/>
              <a:t>Sponsored Underground Adventure Exhibit at Chicago’s Field Museum, at which I photographed the following (ironic) quotes….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BFA32-1F6F-211A-A726-1FC99ABFA40F}"/>
              </a:ext>
            </a:extLst>
          </p:cNvPr>
          <p:cNvSpPr>
            <a:spLocks noGrp="1"/>
          </p:cNvSpPr>
          <p:nvPr>
            <p:ph type="title"/>
          </p:nvPr>
        </p:nvSpPr>
        <p:spPr/>
        <p:txBody>
          <a:bodyPr/>
          <a:lstStyle/>
          <a:p>
            <a:pPr>
              <a:defRPr/>
            </a:pPr>
            <a:endParaRPr lang="en-US"/>
          </a:p>
        </p:txBody>
      </p:sp>
      <p:pic>
        <p:nvPicPr>
          <p:cNvPr id="24579" name="Picture 2" descr="C:\Users\Owner\Pictures\md pics for talks\035.JPG">
            <a:extLst>
              <a:ext uri="{FF2B5EF4-FFF2-40B4-BE49-F238E27FC236}">
                <a16:creationId xmlns:a16="http://schemas.microsoft.com/office/drawing/2014/main" id="{9AE2640F-D058-EB56-2386-EC233545580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457200"/>
            <a:ext cx="8229600" cy="60960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6CED0-79B2-35FB-3019-B911F5046E73}"/>
              </a:ext>
            </a:extLst>
          </p:cNvPr>
          <p:cNvSpPr>
            <a:spLocks noGrp="1"/>
          </p:cNvSpPr>
          <p:nvPr>
            <p:ph type="title"/>
          </p:nvPr>
        </p:nvSpPr>
        <p:spPr/>
        <p:txBody>
          <a:bodyPr/>
          <a:lstStyle/>
          <a:p>
            <a:pPr>
              <a:defRPr/>
            </a:pPr>
            <a:endParaRPr lang="en-US"/>
          </a:p>
        </p:txBody>
      </p:sp>
      <p:pic>
        <p:nvPicPr>
          <p:cNvPr id="25603" name="Picture 2" descr="C:\Users\Owner\Pictures\md pics for talks\034.JPG">
            <a:extLst>
              <a:ext uri="{FF2B5EF4-FFF2-40B4-BE49-F238E27FC236}">
                <a16:creationId xmlns:a16="http://schemas.microsoft.com/office/drawing/2014/main" id="{627B56AB-BED7-BF9F-8401-84FA9D6D1EB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 y="304800"/>
            <a:ext cx="8077200" cy="62484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612A9-3A5B-0DF8-7A89-2846A3075967}"/>
              </a:ext>
            </a:extLst>
          </p:cNvPr>
          <p:cNvSpPr>
            <a:spLocks noGrp="1"/>
          </p:cNvSpPr>
          <p:nvPr>
            <p:ph type="title"/>
          </p:nvPr>
        </p:nvSpPr>
        <p:spPr/>
        <p:txBody>
          <a:bodyPr/>
          <a:lstStyle/>
          <a:p>
            <a:pPr>
              <a:defRPr/>
            </a:pPr>
            <a:r>
              <a:rPr lang="en-US" dirty="0"/>
              <a:t>Monsanto Has Supported Labeling</a:t>
            </a:r>
          </a:p>
        </p:txBody>
      </p:sp>
      <p:sp>
        <p:nvSpPr>
          <p:cNvPr id="3" name="Content Placeholder 2">
            <a:extLst>
              <a:ext uri="{FF2B5EF4-FFF2-40B4-BE49-F238E27FC236}">
                <a16:creationId xmlns:a16="http://schemas.microsoft.com/office/drawing/2014/main" id="{FDCBF8F6-85E2-9452-66EF-54D33FB5370B}"/>
              </a:ext>
            </a:extLst>
          </p:cNvPr>
          <p:cNvSpPr>
            <a:spLocks noGrp="1"/>
          </p:cNvSpPr>
          <p:nvPr>
            <p:ph idx="1"/>
          </p:nvPr>
        </p:nvSpPr>
        <p:spPr/>
        <p:txBody>
          <a:bodyPr/>
          <a:lstStyle/>
          <a:p>
            <a:pPr>
              <a:defRPr/>
            </a:pPr>
            <a:r>
              <a:rPr lang="en-US" dirty="0"/>
              <a:t>When the EU adopted labeling in the late 1990s, Monsanto ran ads in the UK that read:</a:t>
            </a:r>
          </a:p>
          <a:p>
            <a:pPr lvl="1">
              <a:defRPr/>
            </a:pPr>
            <a:r>
              <a:rPr lang="en-US" sz="3600" dirty="0"/>
              <a:t>“Monsanto fully supports UK food manufacturers and retailers in their introduction of these labels. We believe you should be aware of all the facts before making a purchase.”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6CD38-F480-CA33-D202-2951546991E2}"/>
              </a:ext>
            </a:extLst>
          </p:cNvPr>
          <p:cNvSpPr>
            <a:spLocks noGrp="1"/>
          </p:cNvSpPr>
          <p:nvPr>
            <p:ph type="title"/>
          </p:nvPr>
        </p:nvSpPr>
        <p:spPr/>
        <p:txBody>
          <a:bodyPr/>
          <a:lstStyle/>
          <a:p>
            <a:pPr>
              <a:defRPr/>
            </a:pPr>
            <a:r>
              <a:rPr lang="en-US" dirty="0"/>
              <a:t>Also Supporting Labeling</a:t>
            </a:r>
          </a:p>
        </p:txBody>
      </p:sp>
      <p:sp>
        <p:nvSpPr>
          <p:cNvPr id="3" name="Content Placeholder 2">
            <a:extLst>
              <a:ext uri="{FF2B5EF4-FFF2-40B4-BE49-F238E27FC236}">
                <a16:creationId xmlns:a16="http://schemas.microsoft.com/office/drawing/2014/main" id="{2C03C094-4224-4E96-4856-159282286D32}"/>
              </a:ext>
            </a:extLst>
          </p:cNvPr>
          <p:cNvSpPr>
            <a:spLocks noGrp="1"/>
          </p:cNvSpPr>
          <p:nvPr>
            <p:ph idx="1"/>
          </p:nvPr>
        </p:nvSpPr>
        <p:spPr/>
        <p:txBody>
          <a:bodyPr/>
          <a:lstStyle/>
          <a:p>
            <a:pPr marL="0" indent="0">
              <a:buFont typeface="Wingdings" panose="05000000000000000000" pitchFamily="2" charset="2"/>
              <a:buNone/>
              <a:defRPr/>
            </a:pPr>
            <a:r>
              <a:rPr lang="en-US" sz="4000" dirty="0"/>
              <a:t>“What I learned is that adding a few words to a label has no impact on the price of making or selling food”</a:t>
            </a:r>
          </a:p>
          <a:p>
            <a:pPr marL="0" indent="0" algn="r">
              <a:buFont typeface="Wingdings" panose="05000000000000000000" pitchFamily="2" charset="2"/>
              <a:buNone/>
              <a:defRPr/>
            </a:pPr>
            <a:endParaRPr lang="en-US" sz="3600" dirty="0"/>
          </a:p>
          <a:p>
            <a:pPr marL="0" indent="0" algn="r">
              <a:buFont typeface="Wingdings" panose="05000000000000000000" pitchFamily="2" charset="2"/>
              <a:buNone/>
              <a:defRPr/>
            </a:pPr>
            <a:r>
              <a:rPr lang="en-US" sz="3600" dirty="0"/>
              <a:t>Scott Faber, former VP for Federal Affairs at Grocery Manufacturers Assn.:</a:t>
            </a:r>
          </a:p>
          <a:p>
            <a:pPr marL="0" indent="0" algn="r">
              <a:buFont typeface="Wingdings" panose="05000000000000000000" pitchFamily="2" charset="2"/>
              <a:buNone/>
              <a:defRPr/>
            </a:pPr>
            <a:endParaRPr lang="en-US" sz="3600" dirty="0"/>
          </a:p>
          <a:p>
            <a:pPr>
              <a:defRPr/>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9C0E7-BDB7-8800-18EE-767FEA3FA791}"/>
              </a:ext>
            </a:extLst>
          </p:cNvPr>
          <p:cNvSpPr>
            <a:spLocks noGrp="1"/>
          </p:cNvSpPr>
          <p:nvPr>
            <p:ph type="title"/>
          </p:nvPr>
        </p:nvSpPr>
        <p:spPr/>
        <p:txBody>
          <a:bodyPr/>
          <a:lstStyle/>
          <a:p>
            <a:pPr>
              <a:defRPr/>
            </a:pPr>
            <a:r>
              <a:rPr lang="en-US" dirty="0"/>
              <a:t>Agricultural/Biotech Companies</a:t>
            </a:r>
          </a:p>
        </p:txBody>
      </p:sp>
      <p:sp>
        <p:nvSpPr>
          <p:cNvPr id="3" name="Content Placeholder 2">
            <a:extLst>
              <a:ext uri="{FF2B5EF4-FFF2-40B4-BE49-F238E27FC236}">
                <a16:creationId xmlns:a16="http://schemas.microsoft.com/office/drawing/2014/main" id="{758850E7-584B-CBEC-3B3A-3E12E31B1D86}"/>
              </a:ext>
            </a:extLst>
          </p:cNvPr>
          <p:cNvSpPr>
            <a:spLocks noGrp="1"/>
          </p:cNvSpPr>
          <p:nvPr>
            <p:ph idx="1"/>
          </p:nvPr>
        </p:nvSpPr>
        <p:spPr/>
        <p:txBody>
          <a:bodyPr/>
          <a:lstStyle/>
          <a:p>
            <a:pPr>
              <a:defRPr/>
            </a:pPr>
            <a:r>
              <a:rPr lang="en-US" dirty="0"/>
              <a:t>Monsanto</a:t>
            </a:r>
          </a:p>
          <a:p>
            <a:pPr marL="800100" lvl="3" indent="-342900">
              <a:buClr>
                <a:schemeClr val="hlink"/>
              </a:buClr>
              <a:defRPr/>
            </a:pPr>
            <a:r>
              <a:rPr lang="en-US" sz="3200" dirty="0"/>
              <a:t>Support of land-grant universities</a:t>
            </a:r>
          </a:p>
          <a:p>
            <a:pPr marL="1257300" lvl="4" indent="-342900">
              <a:defRPr/>
            </a:pPr>
            <a:r>
              <a:rPr lang="en-US" sz="3200" dirty="0"/>
              <a:t>Pays South Dakota State University president $400K/year for sitting on board of directors (president’s university salary $300K/year)</a:t>
            </a:r>
          </a:p>
          <a:p>
            <a:pPr lvl="1">
              <a:defRPr/>
            </a:pPr>
            <a:r>
              <a:rPr lang="en-US" sz="3200" dirty="0"/>
              <a:t>Responsible for 56 Superfund sites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2BEED-C7C3-12B4-01CC-975DEC2546DE}"/>
              </a:ext>
            </a:extLst>
          </p:cNvPr>
          <p:cNvSpPr>
            <a:spLocks noGrp="1"/>
          </p:cNvSpPr>
          <p:nvPr>
            <p:ph type="title"/>
          </p:nvPr>
        </p:nvSpPr>
        <p:spPr/>
        <p:txBody>
          <a:bodyPr/>
          <a:lstStyle/>
          <a:p>
            <a:pPr>
              <a:defRPr/>
            </a:pPr>
            <a:r>
              <a:rPr lang="en-US" dirty="0"/>
              <a:t>Agricultural/Biotech Companies</a:t>
            </a:r>
          </a:p>
        </p:txBody>
      </p:sp>
      <p:sp>
        <p:nvSpPr>
          <p:cNvPr id="3" name="Content Placeholder 2">
            <a:extLst>
              <a:ext uri="{FF2B5EF4-FFF2-40B4-BE49-F238E27FC236}">
                <a16:creationId xmlns:a16="http://schemas.microsoft.com/office/drawing/2014/main" id="{721E5B1E-1C10-D1E6-BD53-CB5423C47A63}"/>
              </a:ext>
            </a:extLst>
          </p:cNvPr>
          <p:cNvSpPr>
            <a:spLocks noGrp="1"/>
          </p:cNvSpPr>
          <p:nvPr>
            <p:ph idx="1"/>
          </p:nvPr>
        </p:nvSpPr>
        <p:spPr/>
        <p:txBody>
          <a:bodyPr/>
          <a:lstStyle/>
          <a:p>
            <a:pPr>
              <a:defRPr/>
            </a:pPr>
            <a:r>
              <a:rPr lang="en-US" sz="3600" dirty="0"/>
              <a:t>Monsanto</a:t>
            </a:r>
          </a:p>
          <a:p>
            <a:pPr lvl="1">
              <a:defRPr/>
            </a:pPr>
            <a:r>
              <a:rPr lang="en-US" sz="3600" dirty="0"/>
              <a:t>Was subject of antitrust investigations (dropped by Obama administration)</a:t>
            </a:r>
          </a:p>
          <a:p>
            <a:pPr lvl="1">
              <a:defRPr/>
            </a:pPr>
            <a:r>
              <a:rPr lang="en-US" sz="3600" dirty="0"/>
              <a:t>Under investigation by SEC for making cash payments to farmers to use its herbicides, bribing Indonesian environmental officials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35F42-105E-CF6F-F13E-CE70E919ED02}"/>
              </a:ext>
            </a:extLst>
          </p:cNvPr>
          <p:cNvSpPr>
            <a:spLocks noGrp="1"/>
          </p:cNvSpPr>
          <p:nvPr>
            <p:ph type="title"/>
          </p:nvPr>
        </p:nvSpPr>
        <p:spPr/>
        <p:txBody>
          <a:bodyPr/>
          <a:lstStyle/>
          <a:p>
            <a:pPr>
              <a:defRPr/>
            </a:pPr>
            <a:r>
              <a:rPr lang="en-US" dirty="0"/>
              <a:t>Agricultural/Biotech Companies</a:t>
            </a:r>
          </a:p>
        </p:txBody>
      </p:sp>
      <p:sp>
        <p:nvSpPr>
          <p:cNvPr id="3" name="Content Placeholder 2">
            <a:extLst>
              <a:ext uri="{FF2B5EF4-FFF2-40B4-BE49-F238E27FC236}">
                <a16:creationId xmlns:a16="http://schemas.microsoft.com/office/drawing/2014/main" id="{D33CFCD2-96C0-65D1-6633-A8440970C5A5}"/>
              </a:ext>
            </a:extLst>
          </p:cNvPr>
          <p:cNvSpPr>
            <a:spLocks noGrp="1"/>
          </p:cNvSpPr>
          <p:nvPr>
            <p:ph idx="1"/>
          </p:nvPr>
        </p:nvSpPr>
        <p:spPr/>
        <p:txBody>
          <a:bodyPr/>
          <a:lstStyle/>
          <a:p>
            <a:pPr>
              <a:defRPr/>
            </a:pPr>
            <a:r>
              <a:rPr lang="en-US" dirty="0"/>
              <a:t>Monsanto</a:t>
            </a:r>
          </a:p>
          <a:p>
            <a:pPr lvl="1">
              <a:defRPr/>
            </a:pPr>
            <a:r>
              <a:rPr lang="en-US" sz="3200" dirty="0"/>
              <a:t>Fined for bribing Indonesian and Turkish officials to accept </a:t>
            </a:r>
            <a:r>
              <a:rPr lang="en-US" sz="3200" dirty="0" err="1"/>
              <a:t>Bt</a:t>
            </a:r>
            <a:r>
              <a:rPr lang="en-US" sz="3200" dirty="0"/>
              <a:t> plants</a:t>
            </a:r>
          </a:p>
          <a:p>
            <a:pPr lvl="1">
              <a:defRPr/>
            </a:pPr>
            <a:r>
              <a:rPr lang="en-US" sz="3200" dirty="0"/>
              <a:t>Lied to workers for over 40 years about the safety of polyvinyl chloride (PVC)</a:t>
            </a:r>
          </a:p>
          <a:p>
            <a:pPr lvl="1">
              <a:defRPr/>
            </a:pPr>
            <a:r>
              <a:rPr lang="en-US" sz="3200" dirty="0"/>
              <a:t>Accused of labor violations (including accusations of employing child labor by International Labor Rights Fund)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96FD1-4EB9-E5E8-62E3-BAC9F33F3B7C}"/>
              </a:ext>
            </a:extLst>
          </p:cNvPr>
          <p:cNvSpPr>
            <a:spLocks noGrp="1"/>
          </p:cNvSpPr>
          <p:nvPr>
            <p:ph type="title"/>
          </p:nvPr>
        </p:nvSpPr>
        <p:spPr/>
        <p:txBody>
          <a:bodyPr/>
          <a:lstStyle/>
          <a:p>
            <a:pPr>
              <a:defRPr/>
            </a:pPr>
            <a:r>
              <a:rPr lang="en-US" dirty="0"/>
              <a:t>Agricultural/Biotech Companies</a:t>
            </a:r>
          </a:p>
        </p:txBody>
      </p:sp>
      <p:sp>
        <p:nvSpPr>
          <p:cNvPr id="3" name="Content Placeholder 2">
            <a:extLst>
              <a:ext uri="{FF2B5EF4-FFF2-40B4-BE49-F238E27FC236}">
                <a16:creationId xmlns:a16="http://schemas.microsoft.com/office/drawing/2014/main" id="{8ECC8755-0226-0B5B-F2E3-006631B1D98A}"/>
              </a:ext>
            </a:extLst>
          </p:cNvPr>
          <p:cNvSpPr>
            <a:spLocks noGrp="1"/>
          </p:cNvSpPr>
          <p:nvPr>
            <p:ph idx="1"/>
          </p:nvPr>
        </p:nvSpPr>
        <p:spPr/>
        <p:txBody>
          <a:bodyPr/>
          <a:lstStyle/>
          <a:p>
            <a:pPr>
              <a:defRPr/>
            </a:pPr>
            <a:r>
              <a:rPr lang="en-US" sz="2800" dirty="0"/>
              <a:t>Monsanto:</a:t>
            </a:r>
          </a:p>
          <a:p>
            <a:pPr lvl="1">
              <a:defRPr/>
            </a:pPr>
            <a:r>
              <a:rPr lang="en-US" dirty="0"/>
              <a:t>Found guilty of dumping tons of polychlorinated biphenyls (PCBs) in Alabama and covering up its actions for decades</a:t>
            </a:r>
          </a:p>
          <a:p>
            <a:pPr lvl="1">
              <a:defRPr/>
            </a:pPr>
            <a:r>
              <a:rPr lang="en-US" dirty="0"/>
              <a:t>Being sued by multiple West Coast cities for harbor cleanup costs</a:t>
            </a:r>
          </a:p>
          <a:p>
            <a:pPr lvl="1">
              <a:defRPr/>
            </a:pPr>
            <a:r>
              <a:rPr lang="en-US" dirty="0"/>
              <a:t>Fined in France for false advertising (2009)</a:t>
            </a:r>
          </a:p>
          <a:p>
            <a:pPr lvl="1">
              <a:defRPr/>
            </a:pPr>
            <a:r>
              <a:rPr lang="en-US" dirty="0"/>
              <a:t>Found guilty in France of pesticide poisoning of farmer (inadequate product health warnings)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A61E1-2985-1316-B5FE-EF748C52A8CA}"/>
              </a:ext>
            </a:extLst>
          </p:cNvPr>
          <p:cNvSpPr>
            <a:spLocks noGrp="1"/>
          </p:cNvSpPr>
          <p:nvPr>
            <p:ph type="title"/>
          </p:nvPr>
        </p:nvSpPr>
        <p:spPr/>
        <p:txBody>
          <a:bodyPr/>
          <a:lstStyle/>
          <a:p>
            <a:pPr>
              <a:defRPr/>
            </a:pPr>
            <a:r>
              <a:rPr lang="en-US" dirty="0"/>
              <a:t>Agricultural/Biotech Companies</a:t>
            </a:r>
          </a:p>
        </p:txBody>
      </p:sp>
      <p:sp>
        <p:nvSpPr>
          <p:cNvPr id="3" name="Content Placeholder 2">
            <a:extLst>
              <a:ext uri="{FF2B5EF4-FFF2-40B4-BE49-F238E27FC236}">
                <a16:creationId xmlns:a16="http://schemas.microsoft.com/office/drawing/2014/main" id="{7E5F00F1-677C-0B81-7EFA-6B53F27D530B}"/>
              </a:ext>
            </a:extLst>
          </p:cNvPr>
          <p:cNvSpPr>
            <a:spLocks noGrp="1"/>
          </p:cNvSpPr>
          <p:nvPr>
            <p:ph idx="1"/>
          </p:nvPr>
        </p:nvSpPr>
        <p:spPr/>
        <p:txBody>
          <a:bodyPr/>
          <a:lstStyle/>
          <a:p>
            <a:pPr>
              <a:defRPr/>
            </a:pPr>
            <a:r>
              <a:rPr lang="en-US" sz="2800" dirty="0"/>
              <a:t>Monsanto</a:t>
            </a:r>
          </a:p>
          <a:p>
            <a:pPr lvl="1">
              <a:defRPr/>
            </a:pPr>
            <a:r>
              <a:rPr lang="en-US" dirty="0"/>
              <a:t>Former managing director of Monsanto India reveals company used fake scientific data to get commercial approval for its products (2010)</a:t>
            </a:r>
          </a:p>
          <a:p>
            <a:pPr lvl="1">
              <a:defRPr/>
            </a:pPr>
            <a:r>
              <a:rPr lang="en-US" dirty="0">
                <a:effectLst>
                  <a:outerShdw blurRad="38100" dist="38100" dir="2700000" algn="tl">
                    <a:srgbClr val="000000">
                      <a:alpha val="43137"/>
                    </a:srgbClr>
                  </a:outerShdw>
                </a:effectLst>
              </a:rPr>
              <a:t>Ordered to spend up to $93 million on medical testing and cleanup of homes in West Virginia contaminated by production of Agent Orange and other chemicals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1C8BA-55BD-DB75-D882-2300538C4285}"/>
              </a:ext>
            </a:extLst>
          </p:cNvPr>
          <p:cNvSpPr>
            <a:spLocks noGrp="1"/>
          </p:cNvSpPr>
          <p:nvPr>
            <p:ph type="title"/>
          </p:nvPr>
        </p:nvSpPr>
        <p:spPr/>
        <p:txBody>
          <a:bodyPr/>
          <a:lstStyle/>
          <a:p>
            <a:pPr>
              <a:defRPr/>
            </a:pPr>
            <a:r>
              <a:rPr lang="en-US" dirty="0"/>
              <a:t>Agricultural/Biotech Companies</a:t>
            </a:r>
          </a:p>
        </p:txBody>
      </p:sp>
      <p:sp>
        <p:nvSpPr>
          <p:cNvPr id="3" name="Content Placeholder 2">
            <a:extLst>
              <a:ext uri="{FF2B5EF4-FFF2-40B4-BE49-F238E27FC236}">
                <a16:creationId xmlns:a16="http://schemas.microsoft.com/office/drawing/2014/main" id="{DC634321-7D2B-CDDD-E2C6-7661D22E0FC0}"/>
              </a:ext>
            </a:extLst>
          </p:cNvPr>
          <p:cNvSpPr>
            <a:spLocks noGrp="1"/>
          </p:cNvSpPr>
          <p:nvPr>
            <p:ph idx="1"/>
          </p:nvPr>
        </p:nvSpPr>
        <p:spPr/>
        <p:txBody>
          <a:bodyPr/>
          <a:lstStyle/>
          <a:p>
            <a:pPr>
              <a:defRPr/>
            </a:pPr>
            <a:r>
              <a:rPr lang="en-US" sz="2800" dirty="0"/>
              <a:t>Monsanto</a:t>
            </a:r>
          </a:p>
          <a:p>
            <a:pPr lvl="1">
              <a:defRPr/>
            </a:pPr>
            <a:r>
              <a:rPr lang="en-US" dirty="0">
                <a:effectLst>
                  <a:outerShdw blurRad="38100" dist="38100" dir="2700000" algn="tl">
                    <a:srgbClr val="000000">
                      <a:alpha val="43137"/>
                    </a:srgbClr>
                  </a:outerShdw>
                </a:effectLst>
              </a:rPr>
              <a:t>Former Republican presidential candidate Mitt Romney consulted for Monsanto (through Bain Capital) from 1977-1985</a:t>
            </a:r>
          </a:p>
          <a:p>
            <a:pPr lvl="1">
              <a:defRPr/>
            </a:pPr>
            <a:r>
              <a:rPr lang="en-US" dirty="0">
                <a:effectLst>
                  <a:outerShdw blurRad="38100" dist="38100" dir="2700000" algn="tl">
                    <a:srgbClr val="000000">
                      <a:alpha val="43137"/>
                    </a:srgbClr>
                  </a:outerShdw>
                </a:effectLst>
              </a:rPr>
              <a:t>Companies tied to Blackwater (then </a:t>
            </a:r>
            <a:r>
              <a:rPr lang="en-US" dirty="0" err="1">
                <a:effectLst>
                  <a:outerShdw blurRad="38100" dist="38100" dir="2700000" algn="tl">
                    <a:srgbClr val="000000">
                      <a:alpha val="43137"/>
                    </a:srgbClr>
                  </a:outerShdw>
                </a:effectLst>
              </a:rPr>
              <a:t>Xe</a:t>
            </a:r>
            <a:r>
              <a:rPr lang="en-US" dirty="0">
                <a:effectLst>
                  <a:outerShdw blurRad="38100" dist="38100" dir="2700000" algn="tl">
                    <a:srgbClr val="000000">
                      <a:alpha val="43137"/>
                    </a:srgbClr>
                  </a:outerShdw>
                </a:effectLst>
              </a:rPr>
              <a:t> Services, now </a:t>
            </a:r>
            <a:r>
              <a:rPr lang="en-US" dirty="0" err="1">
                <a:effectLst>
                  <a:outerShdw blurRad="38100" dist="38100" dir="2700000" algn="tl">
                    <a:srgbClr val="000000">
                      <a:alpha val="43137"/>
                    </a:srgbClr>
                  </a:outerShdw>
                </a:effectLst>
              </a:rPr>
              <a:t>Academi</a:t>
            </a:r>
            <a:r>
              <a:rPr lang="en-US" dirty="0">
                <a:effectLst>
                  <a:outerShdw blurRad="38100" dist="38100" dir="2700000" algn="tl">
                    <a:srgbClr val="000000">
                      <a:alpha val="43137"/>
                    </a:srgbClr>
                  </a:outerShdw>
                </a:effectLst>
              </a:rPr>
              <a:t>) did “intel” for Monsanto</a:t>
            </a:r>
          </a:p>
          <a:p>
            <a:pPr lvl="2">
              <a:defRPr/>
            </a:pPr>
            <a:r>
              <a:rPr lang="en-US" sz="2800" dirty="0" err="1">
                <a:effectLst>
                  <a:outerShdw blurRad="38100" dist="38100" dir="2700000" algn="tl">
                    <a:srgbClr val="000000">
                      <a:alpha val="43137"/>
                    </a:srgbClr>
                  </a:outerShdw>
                </a:effectLst>
              </a:rPr>
              <a:t>Blackwater</a:t>
            </a:r>
            <a:r>
              <a:rPr lang="en-US" sz="2800" dirty="0">
                <a:effectLst>
                  <a:outerShdw blurRad="38100" dist="38100" dir="2700000" algn="tl">
                    <a:srgbClr val="000000">
                      <a:alpha val="43137"/>
                    </a:srgbClr>
                  </a:outerShdw>
                </a:effectLst>
              </a:rPr>
              <a:t> investigated for financial and human rights abuses in Iraq War</a:t>
            </a:r>
          </a:p>
          <a:p>
            <a:pPr>
              <a:defRPr/>
            </a:pPr>
            <a:endParaRPr lang="en-US" sz="3600" dirty="0"/>
          </a:p>
          <a:p>
            <a:pPr>
              <a:defRPr/>
            </a:pP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E6696-8D10-35C7-8334-2FDDE4B91877}"/>
              </a:ext>
            </a:extLst>
          </p:cNvPr>
          <p:cNvSpPr>
            <a:spLocks noGrp="1"/>
          </p:cNvSpPr>
          <p:nvPr>
            <p:ph type="title"/>
          </p:nvPr>
        </p:nvSpPr>
        <p:spPr/>
        <p:txBody>
          <a:bodyPr/>
          <a:lstStyle/>
          <a:p>
            <a:pPr>
              <a:defRPr/>
            </a:pPr>
            <a:r>
              <a:rPr lang="en-US" dirty="0"/>
              <a:t>Agricultural/Biotech Companies</a:t>
            </a:r>
          </a:p>
        </p:txBody>
      </p:sp>
      <p:sp>
        <p:nvSpPr>
          <p:cNvPr id="3" name="Content Placeholder 2">
            <a:extLst>
              <a:ext uri="{FF2B5EF4-FFF2-40B4-BE49-F238E27FC236}">
                <a16:creationId xmlns:a16="http://schemas.microsoft.com/office/drawing/2014/main" id="{F22B125A-EEA1-54D4-9683-53B7F096323A}"/>
              </a:ext>
            </a:extLst>
          </p:cNvPr>
          <p:cNvSpPr>
            <a:spLocks noGrp="1"/>
          </p:cNvSpPr>
          <p:nvPr>
            <p:ph idx="1"/>
          </p:nvPr>
        </p:nvSpPr>
        <p:spPr/>
        <p:txBody>
          <a:bodyPr/>
          <a:lstStyle/>
          <a:p>
            <a:pPr>
              <a:defRPr/>
            </a:pPr>
            <a:r>
              <a:rPr lang="en-US" sz="3600" dirty="0"/>
              <a:t>Monsanto</a:t>
            </a:r>
          </a:p>
          <a:p>
            <a:pPr lvl="1">
              <a:defRPr/>
            </a:pPr>
            <a:r>
              <a:rPr lang="en-US" sz="3600" dirty="0"/>
              <a:t>Campaign contributions (2016 election cycle): over $600,000 through early 10-16</a:t>
            </a:r>
          </a:p>
          <a:p>
            <a:pPr lvl="1">
              <a:defRPr/>
            </a:pPr>
            <a:r>
              <a:rPr lang="en-US" sz="3600" dirty="0"/>
              <a:t>U.S. Lobbying expenditures (2015): $4,330,000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FC00A-B774-9F6F-AD28-72F1F4852BF2}"/>
              </a:ext>
            </a:extLst>
          </p:cNvPr>
          <p:cNvSpPr>
            <a:spLocks noGrp="1"/>
          </p:cNvSpPr>
          <p:nvPr>
            <p:ph type="title"/>
          </p:nvPr>
        </p:nvSpPr>
        <p:spPr/>
        <p:txBody>
          <a:bodyPr/>
          <a:lstStyle/>
          <a:p>
            <a:pPr>
              <a:defRPr/>
            </a:pPr>
            <a:r>
              <a:rPr lang="en-US" dirty="0">
                <a:solidFill>
                  <a:srgbClr val="E5E5FF"/>
                </a:solidFill>
              </a:rPr>
              <a:t>Agricultural/Biotech Companies</a:t>
            </a:r>
            <a:endParaRPr lang="en-US" dirty="0"/>
          </a:p>
        </p:txBody>
      </p:sp>
      <p:sp>
        <p:nvSpPr>
          <p:cNvPr id="3" name="Content Placeholder 2">
            <a:extLst>
              <a:ext uri="{FF2B5EF4-FFF2-40B4-BE49-F238E27FC236}">
                <a16:creationId xmlns:a16="http://schemas.microsoft.com/office/drawing/2014/main" id="{36CE3D2C-8A3E-0F90-5AA2-0D3B6C43DD05}"/>
              </a:ext>
            </a:extLst>
          </p:cNvPr>
          <p:cNvSpPr>
            <a:spLocks noGrp="1"/>
          </p:cNvSpPr>
          <p:nvPr>
            <p:ph idx="1"/>
          </p:nvPr>
        </p:nvSpPr>
        <p:spPr/>
        <p:txBody>
          <a:bodyPr/>
          <a:lstStyle/>
          <a:p>
            <a:pPr>
              <a:defRPr/>
            </a:pPr>
            <a:r>
              <a:rPr lang="en-US" sz="2800" dirty="0"/>
              <a:t>Monsanto</a:t>
            </a:r>
          </a:p>
          <a:p>
            <a:pPr lvl="1">
              <a:defRPr/>
            </a:pPr>
            <a:r>
              <a:rPr lang="en-US" dirty="0"/>
              <a:t>2013 Farm Bill almost included “Monsanto Protection Act” </a:t>
            </a:r>
          </a:p>
          <a:p>
            <a:pPr lvl="2">
              <a:defRPr/>
            </a:pPr>
            <a:r>
              <a:rPr lang="en-US" sz="2800" dirty="0"/>
              <a:t>Attempt to require Agriculture Secretary to grant temporary permit for planting GM crops, even if federal court has halted planting pending and Environmental Impact Statement</a:t>
            </a:r>
          </a:p>
          <a:p>
            <a:pPr lvl="1">
              <a:defRPr/>
            </a:pPr>
            <a:r>
              <a:rPr lang="en-US" dirty="0"/>
              <a:t>Recruiting food bloggers/mommy bloggers for PR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a:extLst>
              <a:ext uri="{FF2B5EF4-FFF2-40B4-BE49-F238E27FC236}">
                <a16:creationId xmlns:a16="http://schemas.microsoft.com/office/drawing/2014/main" id="{365D76FA-75B5-B975-83A0-344D09340254}"/>
              </a:ext>
            </a:extLst>
          </p:cNvPr>
          <p:cNvSpPr>
            <a:spLocks noGrp="1" noRot="1" noChangeArrowheads="1"/>
          </p:cNvSpPr>
          <p:nvPr>
            <p:ph type="title"/>
          </p:nvPr>
        </p:nvSpPr>
        <p:spPr/>
        <p:txBody>
          <a:bodyPr/>
          <a:lstStyle/>
          <a:p>
            <a:pPr>
              <a:defRPr/>
            </a:pPr>
            <a:r>
              <a:rPr lang="en-US" dirty="0"/>
              <a:t>Agricultural/Biotech Companies</a:t>
            </a:r>
          </a:p>
        </p:txBody>
      </p:sp>
      <p:sp>
        <p:nvSpPr>
          <p:cNvPr id="247811" name="Rectangle 3">
            <a:extLst>
              <a:ext uri="{FF2B5EF4-FFF2-40B4-BE49-F238E27FC236}">
                <a16:creationId xmlns:a16="http://schemas.microsoft.com/office/drawing/2014/main" id="{308B2E8F-1083-F2D3-6BD8-61207240141E}"/>
              </a:ext>
            </a:extLst>
          </p:cNvPr>
          <p:cNvSpPr>
            <a:spLocks noGrp="1" noChangeArrowheads="1"/>
          </p:cNvSpPr>
          <p:nvPr>
            <p:ph type="body" idx="1"/>
          </p:nvPr>
        </p:nvSpPr>
        <p:spPr/>
        <p:txBody>
          <a:bodyPr/>
          <a:lstStyle/>
          <a:p>
            <a:pPr>
              <a:defRPr/>
            </a:pPr>
            <a:r>
              <a:rPr lang="en-US" sz="2400" dirty="0">
                <a:effectLst/>
              </a:rPr>
              <a:t>Monsanto</a:t>
            </a:r>
          </a:p>
          <a:p>
            <a:pPr lvl="1">
              <a:defRPr/>
            </a:pPr>
            <a:r>
              <a:rPr lang="en-US" sz="2400" dirty="0"/>
              <a:t>Forbes magazine’s Company of the Year (2009)</a:t>
            </a:r>
          </a:p>
          <a:p>
            <a:pPr lvl="1">
              <a:defRPr/>
            </a:pPr>
            <a:r>
              <a:rPr lang="en-US" sz="2400" dirty="0"/>
              <a:t>Forbes Magazine names Monsanto one of the “World’s Top 10 Most Innovative Companies” (2011)</a:t>
            </a:r>
          </a:p>
          <a:p>
            <a:pPr lvl="1">
              <a:defRPr/>
            </a:pPr>
            <a:r>
              <a:rPr lang="en-US" sz="2400" dirty="0"/>
              <a:t>#1 on Corporate Accountability’s Corporate Hall of Shame list (2010)</a:t>
            </a:r>
          </a:p>
          <a:p>
            <a:pPr lvl="1">
              <a:defRPr/>
            </a:pPr>
            <a:r>
              <a:rPr lang="en-US" sz="2400" dirty="0"/>
              <a:t>Named worst corporation of the year by Natural Society (2011)</a:t>
            </a:r>
          </a:p>
          <a:p>
            <a:pPr lvl="1">
              <a:defRPr/>
            </a:pPr>
            <a:r>
              <a:rPr lang="en-US" sz="2400" dirty="0"/>
              <a:t>Consistently named to top 10 lists of world’s worst corporations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a:extLst>
              <a:ext uri="{FF2B5EF4-FFF2-40B4-BE49-F238E27FC236}">
                <a16:creationId xmlns:a16="http://schemas.microsoft.com/office/drawing/2014/main" id="{445BC9D1-85A8-D5EC-B909-7584609C76C8}"/>
              </a:ext>
            </a:extLst>
          </p:cNvPr>
          <p:cNvSpPr>
            <a:spLocks noGrp="1" noRot="1" noChangeArrowheads="1"/>
          </p:cNvSpPr>
          <p:nvPr>
            <p:ph type="title"/>
          </p:nvPr>
        </p:nvSpPr>
        <p:spPr/>
        <p:txBody>
          <a:bodyPr/>
          <a:lstStyle/>
          <a:p>
            <a:pPr eaLnBrk="1" hangingPunct="1">
              <a:defRPr/>
            </a:pPr>
            <a:r>
              <a:rPr lang="en-US" dirty="0"/>
              <a:t>Agricultural/Biotech Companies</a:t>
            </a:r>
          </a:p>
        </p:txBody>
      </p:sp>
      <p:sp>
        <p:nvSpPr>
          <p:cNvPr id="291843" name="Rectangle 3">
            <a:extLst>
              <a:ext uri="{FF2B5EF4-FFF2-40B4-BE49-F238E27FC236}">
                <a16:creationId xmlns:a16="http://schemas.microsoft.com/office/drawing/2014/main" id="{08CE062F-2C10-38C3-1A4A-302D4EB8A7C3}"/>
              </a:ext>
            </a:extLst>
          </p:cNvPr>
          <p:cNvSpPr>
            <a:spLocks noGrp="1" noChangeArrowheads="1"/>
          </p:cNvSpPr>
          <p:nvPr>
            <p:ph type="body" idx="1"/>
          </p:nvPr>
        </p:nvSpPr>
        <p:spPr/>
        <p:txBody>
          <a:bodyPr/>
          <a:lstStyle/>
          <a:p>
            <a:pPr eaLnBrk="1" hangingPunct="1">
              <a:lnSpc>
                <a:spcPct val="90000"/>
              </a:lnSpc>
              <a:defRPr/>
            </a:pPr>
            <a:r>
              <a:rPr lang="en-US" sz="2200" dirty="0"/>
              <a:t>Many major agricultural biotech companies also pharmaceutical companies (*):</a:t>
            </a:r>
          </a:p>
          <a:p>
            <a:pPr lvl="1" eaLnBrk="1" hangingPunct="1">
              <a:lnSpc>
                <a:spcPct val="90000"/>
              </a:lnSpc>
              <a:defRPr/>
            </a:pPr>
            <a:r>
              <a:rPr lang="en-US" sz="2200" dirty="0"/>
              <a:t>Novartis Seeds*</a:t>
            </a:r>
          </a:p>
          <a:p>
            <a:pPr lvl="1" eaLnBrk="1" hangingPunct="1">
              <a:lnSpc>
                <a:spcPct val="90000"/>
              </a:lnSpc>
              <a:defRPr/>
            </a:pPr>
            <a:r>
              <a:rPr lang="en-US" sz="2200" dirty="0"/>
              <a:t>Aventis </a:t>
            </a:r>
            <a:r>
              <a:rPr lang="en-US" sz="2200" dirty="0" err="1"/>
              <a:t>CropScience</a:t>
            </a:r>
            <a:r>
              <a:rPr lang="en-US" sz="2200" dirty="0"/>
              <a:t>*</a:t>
            </a:r>
          </a:p>
          <a:p>
            <a:pPr lvl="1" eaLnBrk="1" hangingPunct="1">
              <a:lnSpc>
                <a:spcPct val="90000"/>
              </a:lnSpc>
              <a:defRPr/>
            </a:pPr>
            <a:r>
              <a:rPr lang="en-US" sz="2200" dirty="0"/>
              <a:t>Bayer </a:t>
            </a:r>
            <a:r>
              <a:rPr lang="en-US" sz="2200" dirty="0" err="1"/>
              <a:t>CropScience</a:t>
            </a:r>
            <a:r>
              <a:rPr lang="en-US" sz="2200" dirty="0"/>
              <a:t>* (purchases Monsanto, 2018; merger financed in part by Germany’s central bank using taxpayer money; Monsanto name dropped)</a:t>
            </a:r>
          </a:p>
          <a:p>
            <a:pPr lvl="1" eaLnBrk="1" hangingPunct="1">
              <a:lnSpc>
                <a:spcPct val="90000"/>
              </a:lnSpc>
              <a:defRPr/>
            </a:pPr>
            <a:r>
              <a:rPr lang="en-US" sz="2200" dirty="0"/>
              <a:t>BASF* (bought multiple seed and herbicide businesses from Bayer in 2017)</a:t>
            </a:r>
          </a:p>
          <a:p>
            <a:pPr lvl="1" eaLnBrk="1" hangingPunct="1">
              <a:lnSpc>
                <a:spcPct val="90000"/>
              </a:lnSpc>
              <a:defRPr/>
            </a:pPr>
            <a:r>
              <a:rPr lang="en-US" sz="2200" dirty="0" err="1"/>
              <a:t>Dupont</a:t>
            </a:r>
            <a:r>
              <a:rPr lang="en-US" sz="2200" dirty="0"/>
              <a:t>/Pioneer (merged with Dow, 2015)</a:t>
            </a:r>
          </a:p>
          <a:p>
            <a:pPr lvl="1" eaLnBrk="1" hangingPunct="1">
              <a:lnSpc>
                <a:spcPct val="90000"/>
              </a:lnSpc>
              <a:defRPr/>
            </a:pPr>
            <a:r>
              <a:rPr lang="en-US" sz="2200" dirty="0"/>
              <a:t>Dow* (merged with </a:t>
            </a:r>
            <a:r>
              <a:rPr lang="en-US" sz="2200" dirty="0" err="1"/>
              <a:t>Dupont</a:t>
            </a:r>
            <a:r>
              <a:rPr lang="en-US" sz="2200" dirty="0"/>
              <a:t>, 2015)</a:t>
            </a:r>
          </a:p>
          <a:p>
            <a:pPr lvl="1" eaLnBrk="1" hangingPunct="1">
              <a:lnSpc>
                <a:spcPct val="90000"/>
              </a:lnSpc>
              <a:defRPr/>
            </a:pPr>
            <a:r>
              <a:rPr lang="en-US" sz="2200" dirty="0"/>
              <a:t>Syngenta* (acquired by </a:t>
            </a:r>
            <a:r>
              <a:rPr lang="en-US" sz="2200" dirty="0" err="1"/>
              <a:t>ChemChina</a:t>
            </a:r>
            <a:r>
              <a:rPr lang="en-US" sz="2200" dirty="0"/>
              <a:t>, 2016)</a:t>
            </a:r>
          </a:p>
          <a:p>
            <a:pPr eaLnBrk="1" hangingPunct="1">
              <a:lnSpc>
                <a:spcPct val="90000"/>
              </a:lnSpc>
              <a:defRPr/>
            </a:pPr>
            <a:r>
              <a:rPr lang="en-US" sz="2200" dirty="0"/>
              <a:t>Public tribunal investigating most for human rights violations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294DC-318D-8722-EBC2-8EF825DDD74C}"/>
              </a:ext>
            </a:extLst>
          </p:cNvPr>
          <p:cNvSpPr>
            <a:spLocks noGrp="1"/>
          </p:cNvSpPr>
          <p:nvPr>
            <p:ph type="title"/>
          </p:nvPr>
        </p:nvSpPr>
        <p:spPr/>
        <p:txBody>
          <a:bodyPr/>
          <a:lstStyle/>
          <a:p>
            <a:pPr>
              <a:defRPr/>
            </a:pPr>
            <a:r>
              <a:rPr lang="en-US" dirty="0"/>
              <a:t>Agricultural/Biotech Companies</a:t>
            </a:r>
          </a:p>
        </p:txBody>
      </p:sp>
      <p:sp>
        <p:nvSpPr>
          <p:cNvPr id="3" name="Content Placeholder 2">
            <a:extLst>
              <a:ext uri="{FF2B5EF4-FFF2-40B4-BE49-F238E27FC236}">
                <a16:creationId xmlns:a16="http://schemas.microsoft.com/office/drawing/2014/main" id="{D9F67EEF-B13C-F6B1-84AF-91CBCA1D678F}"/>
              </a:ext>
            </a:extLst>
          </p:cNvPr>
          <p:cNvSpPr>
            <a:spLocks noGrp="1"/>
          </p:cNvSpPr>
          <p:nvPr>
            <p:ph idx="1"/>
          </p:nvPr>
        </p:nvSpPr>
        <p:spPr/>
        <p:txBody>
          <a:bodyPr/>
          <a:lstStyle/>
          <a:p>
            <a:pPr>
              <a:defRPr/>
            </a:pPr>
            <a:r>
              <a:rPr lang="en-US" sz="2800" dirty="0"/>
              <a:t>Biotech companies conduct/sponsor much research</a:t>
            </a:r>
          </a:p>
          <a:p>
            <a:pPr lvl="1">
              <a:defRPr/>
            </a:pPr>
            <a:r>
              <a:rPr lang="en-US" dirty="0"/>
              <a:t>Dangers include secrecy, suppression of data</a:t>
            </a:r>
          </a:p>
          <a:p>
            <a:pPr lvl="1">
              <a:defRPr/>
            </a:pPr>
            <a:r>
              <a:rPr lang="en-US" dirty="0"/>
              <a:t>Large 2017 review of over 600 published studies on GM </a:t>
            </a:r>
            <a:r>
              <a:rPr lang="en-US" dirty="0" err="1"/>
              <a:t>Bt</a:t>
            </a:r>
            <a:r>
              <a:rPr lang="en-US" dirty="0"/>
              <a:t> crops showed 40% had conflicts of interest</a:t>
            </a:r>
          </a:p>
          <a:p>
            <a:pPr lvl="2">
              <a:buClr>
                <a:srgbClr val="E5E5FF"/>
              </a:buClr>
              <a:defRPr/>
            </a:pPr>
            <a:r>
              <a:rPr lang="en-US" sz="2800" dirty="0">
                <a:solidFill>
                  <a:srgbClr val="FFFFFF"/>
                </a:solidFill>
              </a:rPr>
              <a:t>Presence of COI associated with 50% higher frequency of outcomes favorable to the GM crop company</a:t>
            </a:r>
          </a:p>
          <a:p>
            <a:pPr>
              <a:buClr>
                <a:srgbClr val="FFCC00"/>
              </a:buClr>
              <a:defRPr/>
            </a:pPr>
            <a:r>
              <a:rPr lang="en-US" sz="2800" dirty="0">
                <a:solidFill>
                  <a:srgbClr val="FFFFFF"/>
                </a:solidFill>
              </a:rPr>
              <a:t>Open-science movement would counteract</a:t>
            </a:r>
          </a:p>
          <a:p>
            <a:pPr lvl="1">
              <a:defRPr/>
            </a:pPr>
            <a:endParaRPr lang="en-US" sz="3600" dirty="0"/>
          </a:p>
          <a:p>
            <a:pPr lvl="1">
              <a:defRPr/>
            </a:pP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06608-5993-FA4B-B4F3-1C6C08FEA1D1}"/>
              </a:ext>
            </a:extLst>
          </p:cNvPr>
          <p:cNvSpPr>
            <a:spLocks noGrp="1"/>
          </p:cNvSpPr>
          <p:nvPr>
            <p:ph type="title"/>
          </p:nvPr>
        </p:nvSpPr>
        <p:spPr/>
        <p:txBody>
          <a:bodyPr/>
          <a:lstStyle/>
          <a:p>
            <a:pPr>
              <a:defRPr/>
            </a:pPr>
            <a:r>
              <a:rPr lang="en-US" dirty="0">
                <a:solidFill>
                  <a:srgbClr val="E5E5FF"/>
                </a:solidFill>
              </a:rPr>
              <a:t>Agricultural/Biotech Companies</a:t>
            </a:r>
            <a:endParaRPr lang="en-US" dirty="0"/>
          </a:p>
        </p:txBody>
      </p:sp>
      <p:sp>
        <p:nvSpPr>
          <p:cNvPr id="3" name="Content Placeholder 2">
            <a:extLst>
              <a:ext uri="{FF2B5EF4-FFF2-40B4-BE49-F238E27FC236}">
                <a16:creationId xmlns:a16="http://schemas.microsoft.com/office/drawing/2014/main" id="{B4BDBCAD-BCEF-85DB-7E66-38F31EFC4C20}"/>
              </a:ext>
            </a:extLst>
          </p:cNvPr>
          <p:cNvSpPr>
            <a:spLocks noGrp="1"/>
          </p:cNvSpPr>
          <p:nvPr>
            <p:ph idx="1"/>
          </p:nvPr>
        </p:nvSpPr>
        <p:spPr/>
        <p:txBody>
          <a:bodyPr/>
          <a:lstStyle/>
          <a:p>
            <a:pPr>
              <a:defRPr/>
            </a:pPr>
            <a:r>
              <a:rPr lang="en-US" sz="3600" dirty="0"/>
              <a:t>Companies sponsor professorships, academic research institutes</a:t>
            </a:r>
          </a:p>
          <a:p>
            <a:pPr lvl="1">
              <a:defRPr/>
            </a:pPr>
            <a:r>
              <a:rPr lang="en-US" sz="3600" dirty="0"/>
              <a:t>Berkeley Plant Science Dept. – Aventis</a:t>
            </a:r>
          </a:p>
          <a:p>
            <a:pPr lvl="1">
              <a:defRPr/>
            </a:pPr>
            <a:r>
              <a:rPr lang="en-US" sz="3600" dirty="0"/>
              <a:t>Iowa State - $500,000 gift from Monsanto to establish faculty chair in soybean breeding</a:t>
            </a:r>
          </a:p>
          <a:p>
            <a:pPr>
              <a:defRPr/>
            </a:pP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0DB5D516-7F32-6466-1EED-8A02351A2EE4}"/>
              </a:ext>
            </a:extLst>
          </p:cNvPr>
          <p:cNvSpPr>
            <a:spLocks noGrp="1" noRot="1" noChangeArrowheads="1"/>
          </p:cNvSpPr>
          <p:nvPr>
            <p:ph type="title"/>
          </p:nvPr>
        </p:nvSpPr>
        <p:spPr/>
        <p:txBody>
          <a:bodyPr/>
          <a:lstStyle/>
          <a:p>
            <a:pPr eaLnBrk="1" hangingPunct="1">
              <a:defRPr/>
            </a:pPr>
            <a:r>
              <a:rPr lang="en-US"/>
              <a:t>Genetically-Modified Foods</a:t>
            </a:r>
          </a:p>
        </p:txBody>
      </p:sp>
      <p:sp>
        <p:nvSpPr>
          <p:cNvPr id="122883" name="Rectangle 3">
            <a:extLst>
              <a:ext uri="{FF2B5EF4-FFF2-40B4-BE49-F238E27FC236}">
                <a16:creationId xmlns:a16="http://schemas.microsoft.com/office/drawing/2014/main" id="{05B0DC52-D19F-46D2-E61D-D2FAF13E2C4C}"/>
              </a:ext>
            </a:extLst>
          </p:cNvPr>
          <p:cNvSpPr>
            <a:spLocks noGrp="1" noChangeArrowheads="1"/>
          </p:cNvSpPr>
          <p:nvPr>
            <p:ph type="body" idx="1"/>
          </p:nvPr>
        </p:nvSpPr>
        <p:spPr/>
        <p:txBody>
          <a:bodyPr/>
          <a:lstStyle/>
          <a:p>
            <a:pPr eaLnBrk="1" hangingPunct="1">
              <a:lnSpc>
                <a:spcPct val="90000"/>
              </a:lnSpc>
              <a:defRPr/>
            </a:pPr>
            <a:r>
              <a:rPr lang="en-US" sz="3600" dirty="0"/>
              <a:t>Purposes: increase growth rate/enhance ripening, prevent spoilage, enhance nutritional quality, change appearance, provide resistance to herbicides and drought, alter freezing properties</a:t>
            </a:r>
          </a:p>
          <a:p>
            <a:pPr lvl="1" eaLnBrk="1" hangingPunct="1">
              <a:lnSpc>
                <a:spcPct val="90000"/>
              </a:lnSpc>
              <a:defRPr/>
            </a:pPr>
            <a:r>
              <a:rPr lang="en-US" dirty="0"/>
              <a:t>USDA (2006): Genetic engineering has not increased the yield potential of any commercialized GM crop</a:t>
            </a:r>
          </a:p>
          <a:p>
            <a:pPr eaLnBrk="1" hangingPunct="1">
              <a:lnSpc>
                <a:spcPct val="90000"/>
              </a:lnSpc>
              <a:defRPr/>
            </a:pPr>
            <a:r>
              <a:rPr lang="en-US" sz="3600" dirty="0"/>
              <a:t>Tobacco industry attempting to develop GE-tobacco to enhance nicotine delivery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AF160442-9945-5871-7586-C146FF7EE3BA}"/>
              </a:ext>
            </a:extLst>
          </p:cNvPr>
          <p:cNvSpPr>
            <a:spLocks noGrp="1" noRot="1" noChangeArrowheads="1"/>
          </p:cNvSpPr>
          <p:nvPr>
            <p:ph type="title"/>
          </p:nvPr>
        </p:nvSpPr>
        <p:spPr/>
        <p:txBody>
          <a:bodyPr/>
          <a:lstStyle/>
          <a:p>
            <a:pPr eaLnBrk="1" hangingPunct="1">
              <a:defRPr/>
            </a:pPr>
            <a:r>
              <a:rPr lang="en-US" sz="4000" dirty="0"/>
              <a:t>Genetic Modification of Conventional Crops (US/Worldwide)</a:t>
            </a:r>
          </a:p>
        </p:txBody>
      </p:sp>
      <p:sp>
        <p:nvSpPr>
          <p:cNvPr id="112643" name="Rectangle 3">
            <a:extLst>
              <a:ext uri="{FF2B5EF4-FFF2-40B4-BE49-F238E27FC236}">
                <a16:creationId xmlns:a16="http://schemas.microsoft.com/office/drawing/2014/main" id="{9D438400-54AD-0900-355C-149620FED08A}"/>
              </a:ext>
            </a:extLst>
          </p:cNvPr>
          <p:cNvSpPr>
            <a:spLocks noGrp="1" noChangeArrowheads="1"/>
          </p:cNvSpPr>
          <p:nvPr>
            <p:ph type="body" idx="1"/>
          </p:nvPr>
        </p:nvSpPr>
        <p:spPr/>
        <p:txBody>
          <a:bodyPr/>
          <a:lstStyle/>
          <a:p>
            <a:pPr eaLnBrk="1" hangingPunct="1">
              <a:lnSpc>
                <a:spcPct val="90000"/>
              </a:lnSpc>
              <a:defRPr/>
            </a:pPr>
            <a:r>
              <a:rPr lang="en-US" dirty="0"/>
              <a:t>95% of sugar beets</a:t>
            </a:r>
          </a:p>
          <a:p>
            <a:pPr lvl="1" eaLnBrk="1" hangingPunct="1">
              <a:lnSpc>
                <a:spcPct val="90000"/>
              </a:lnSpc>
              <a:defRPr/>
            </a:pPr>
            <a:r>
              <a:rPr lang="en-US" sz="3200" dirty="0"/>
              <a:t>Just over ½ of sugar comes from sugar beets (the rest comes from sugar cane)</a:t>
            </a:r>
          </a:p>
          <a:p>
            <a:pPr eaLnBrk="1" hangingPunct="1">
              <a:lnSpc>
                <a:spcPct val="90000"/>
              </a:lnSpc>
              <a:defRPr/>
            </a:pPr>
            <a:r>
              <a:rPr lang="en-US" dirty="0"/>
              <a:t>94%/81% of soybeans</a:t>
            </a:r>
          </a:p>
          <a:p>
            <a:pPr eaLnBrk="1" hangingPunct="1">
              <a:lnSpc>
                <a:spcPct val="90000"/>
              </a:lnSpc>
              <a:defRPr/>
            </a:pPr>
            <a:r>
              <a:rPr lang="en-US" dirty="0"/>
              <a:t>93%/26% of canola</a:t>
            </a:r>
          </a:p>
          <a:p>
            <a:pPr eaLnBrk="1" hangingPunct="1">
              <a:lnSpc>
                <a:spcPct val="90000"/>
              </a:lnSpc>
              <a:defRPr/>
            </a:pPr>
            <a:r>
              <a:rPr lang="en-US" dirty="0"/>
              <a:t>90%/81% of cotton (oilseed rape)</a:t>
            </a:r>
          </a:p>
          <a:p>
            <a:pPr eaLnBrk="1" hangingPunct="1">
              <a:lnSpc>
                <a:spcPct val="90000"/>
              </a:lnSpc>
              <a:defRPr/>
            </a:pPr>
            <a:r>
              <a:rPr lang="en-US" dirty="0"/>
              <a:t>88%/35% of corn</a:t>
            </a:r>
          </a:p>
          <a:p>
            <a:pPr eaLnBrk="1" hangingPunct="1">
              <a:lnSpc>
                <a:spcPct val="90000"/>
              </a:lnSpc>
              <a:defRPr/>
            </a:pPr>
            <a:r>
              <a:rPr lang="en-US" dirty="0"/>
              <a:t>Corn and soy cover over half of US cropland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35FA0-836C-78B0-06B8-C749B2334C3A}"/>
              </a:ext>
            </a:extLst>
          </p:cNvPr>
          <p:cNvSpPr>
            <a:spLocks noGrp="1"/>
          </p:cNvSpPr>
          <p:nvPr>
            <p:ph type="title"/>
          </p:nvPr>
        </p:nvSpPr>
        <p:spPr/>
        <p:txBody>
          <a:bodyPr/>
          <a:lstStyle/>
          <a:p>
            <a:pPr>
              <a:defRPr/>
            </a:pPr>
            <a:r>
              <a:rPr lang="en-US" sz="4000" dirty="0"/>
              <a:t>Genetic Modification of Conventional Crops (US/Worldwide)</a:t>
            </a:r>
          </a:p>
        </p:txBody>
      </p:sp>
      <p:sp>
        <p:nvSpPr>
          <p:cNvPr id="3" name="Content Placeholder 2">
            <a:extLst>
              <a:ext uri="{FF2B5EF4-FFF2-40B4-BE49-F238E27FC236}">
                <a16:creationId xmlns:a16="http://schemas.microsoft.com/office/drawing/2014/main" id="{5E27EDA7-9C9D-B896-3A75-57967827FE18}"/>
              </a:ext>
            </a:extLst>
          </p:cNvPr>
          <p:cNvSpPr>
            <a:spLocks noGrp="1"/>
          </p:cNvSpPr>
          <p:nvPr>
            <p:ph idx="1"/>
          </p:nvPr>
        </p:nvSpPr>
        <p:spPr/>
        <p:txBody>
          <a:bodyPr/>
          <a:lstStyle/>
          <a:p>
            <a:pPr>
              <a:defRPr/>
            </a:pPr>
            <a:r>
              <a:rPr lang="en-US" sz="2800" dirty="0"/>
              <a:t>Other crops</a:t>
            </a:r>
          </a:p>
          <a:p>
            <a:pPr lvl="1">
              <a:defRPr/>
            </a:pPr>
            <a:r>
              <a:rPr lang="en-US" dirty="0"/>
              <a:t>Rice</a:t>
            </a:r>
          </a:p>
          <a:p>
            <a:pPr lvl="1">
              <a:defRPr/>
            </a:pPr>
            <a:r>
              <a:rPr lang="en-US" dirty="0"/>
              <a:t>Tomatoes</a:t>
            </a:r>
          </a:p>
          <a:p>
            <a:pPr lvl="1">
              <a:defRPr/>
            </a:pPr>
            <a:r>
              <a:rPr lang="en-US" dirty="0"/>
              <a:t>Potatoes </a:t>
            </a:r>
          </a:p>
          <a:p>
            <a:pPr lvl="1">
              <a:defRPr/>
            </a:pPr>
            <a:r>
              <a:rPr lang="en-US" dirty="0"/>
              <a:t>Hawaiian papaya (resistant to </a:t>
            </a:r>
            <a:r>
              <a:rPr lang="en-US" dirty="0" err="1"/>
              <a:t>ringspot</a:t>
            </a:r>
            <a:r>
              <a:rPr lang="en-US" dirty="0"/>
              <a:t> virus)</a:t>
            </a:r>
          </a:p>
          <a:p>
            <a:pPr lvl="1">
              <a:defRPr/>
            </a:pPr>
            <a:r>
              <a:rPr lang="en-US" dirty="0"/>
              <a:t>“Arctic Apples” (slow-browning – genes from one plant virus and 2 bacteria, </a:t>
            </a:r>
            <a:r>
              <a:rPr lang="en-US" dirty="0" err="1"/>
              <a:t>Inextron</a:t>
            </a:r>
            <a:r>
              <a:rPr lang="en-US" dirty="0"/>
              <a:t>)</a:t>
            </a:r>
          </a:p>
          <a:p>
            <a:pPr lvl="2">
              <a:defRPr/>
            </a:pPr>
            <a:r>
              <a:rPr lang="en-US" sz="2800" dirty="0"/>
              <a:t>USDA approved (sales begin in US in 2017)</a:t>
            </a:r>
          </a:p>
          <a:p>
            <a:pPr lvl="2">
              <a:defRPr/>
            </a:pPr>
            <a:r>
              <a:rPr lang="en-US" sz="2800" dirty="0"/>
              <a:t>Arctic avocados, pears, and lettuce planned</a:t>
            </a:r>
          </a:p>
          <a:p>
            <a:pPr>
              <a:defRPr/>
            </a:pP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F2F94-4CBF-8EAB-942B-18591C243267}"/>
              </a:ext>
            </a:extLst>
          </p:cNvPr>
          <p:cNvSpPr>
            <a:spLocks noGrp="1"/>
          </p:cNvSpPr>
          <p:nvPr>
            <p:ph type="title"/>
          </p:nvPr>
        </p:nvSpPr>
        <p:spPr/>
        <p:txBody>
          <a:bodyPr/>
          <a:lstStyle/>
          <a:p>
            <a:pPr>
              <a:defRPr/>
            </a:pPr>
            <a:r>
              <a:rPr lang="en-US" sz="4000" dirty="0">
                <a:solidFill>
                  <a:srgbClr val="E5E5FF"/>
                </a:solidFill>
              </a:rPr>
              <a:t>Genetic Modification of Conventional Crops (US/Worldwide)</a:t>
            </a:r>
            <a:endParaRPr lang="en-US" dirty="0"/>
          </a:p>
        </p:txBody>
      </p:sp>
      <p:sp>
        <p:nvSpPr>
          <p:cNvPr id="3" name="Content Placeholder 2">
            <a:extLst>
              <a:ext uri="{FF2B5EF4-FFF2-40B4-BE49-F238E27FC236}">
                <a16:creationId xmlns:a16="http://schemas.microsoft.com/office/drawing/2014/main" id="{55460ED4-E722-6E77-C297-D6A3E38E2398}"/>
              </a:ext>
            </a:extLst>
          </p:cNvPr>
          <p:cNvSpPr>
            <a:spLocks noGrp="1"/>
          </p:cNvSpPr>
          <p:nvPr>
            <p:ph idx="1"/>
          </p:nvPr>
        </p:nvSpPr>
        <p:spPr/>
        <p:txBody>
          <a:bodyPr/>
          <a:lstStyle/>
          <a:p>
            <a:pPr>
              <a:defRPr/>
            </a:pPr>
            <a:r>
              <a:rPr lang="en-US" dirty="0"/>
              <a:t>Other crops</a:t>
            </a:r>
          </a:p>
          <a:p>
            <a:pPr lvl="1">
              <a:defRPr/>
            </a:pPr>
            <a:r>
              <a:rPr lang="en-US" sz="3200" dirty="0"/>
              <a:t>Potato resistant to Colorado potato beetle</a:t>
            </a:r>
          </a:p>
          <a:p>
            <a:pPr lvl="1">
              <a:defRPr/>
            </a:pPr>
            <a:r>
              <a:rPr lang="en-US" sz="3200" dirty="0"/>
              <a:t>Potato which masks signs of blackspot bruising</a:t>
            </a:r>
          </a:p>
          <a:p>
            <a:pPr lvl="2">
              <a:defRPr/>
            </a:pPr>
            <a:r>
              <a:rPr lang="en-US" sz="3200" dirty="0"/>
              <a:t>Renounced by original developer</a:t>
            </a:r>
          </a:p>
          <a:p>
            <a:pPr lvl="2">
              <a:defRPr/>
            </a:pPr>
            <a:r>
              <a:rPr lang="en-US" sz="3200" dirty="0"/>
              <a:t>Could lead to consumers ingesting unhealthy or toxic product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AA64-2F43-F0F2-49BB-A6E99DC06DA1}"/>
              </a:ext>
            </a:extLst>
          </p:cNvPr>
          <p:cNvSpPr>
            <a:spLocks noGrp="1"/>
          </p:cNvSpPr>
          <p:nvPr>
            <p:ph type="title"/>
          </p:nvPr>
        </p:nvSpPr>
        <p:spPr/>
        <p:txBody>
          <a:bodyPr/>
          <a:lstStyle/>
          <a:p>
            <a:pPr>
              <a:defRPr/>
            </a:pPr>
            <a:r>
              <a:rPr lang="en-US" sz="4000" dirty="0">
                <a:solidFill>
                  <a:srgbClr val="E5E5FF"/>
                </a:solidFill>
              </a:rPr>
              <a:t>Genetic Modification of Conventional Crops (US/Worldwide)</a:t>
            </a:r>
            <a:endParaRPr lang="en-US" dirty="0"/>
          </a:p>
        </p:txBody>
      </p:sp>
      <p:sp>
        <p:nvSpPr>
          <p:cNvPr id="3" name="Content Placeholder 2">
            <a:extLst>
              <a:ext uri="{FF2B5EF4-FFF2-40B4-BE49-F238E27FC236}">
                <a16:creationId xmlns:a16="http://schemas.microsoft.com/office/drawing/2014/main" id="{34CBB4C6-CA4C-F183-1456-C780ABD0B5DD}"/>
              </a:ext>
            </a:extLst>
          </p:cNvPr>
          <p:cNvSpPr>
            <a:spLocks noGrp="1"/>
          </p:cNvSpPr>
          <p:nvPr>
            <p:ph idx="1"/>
          </p:nvPr>
        </p:nvSpPr>
        <p:spPr/>
        <p:txBody>
          <a:bodyPr/>
          <a:lstStyle/>
          <a:p>
            <a:pPr>
              <a:defRPr/>
            </a:pPr>
            <a:r>
              <a:rPr lang="en-US" sz="2200" dirty="0"/>
              <a:t>Other crops</a:t>
            </a:r>
          </a:p>
          <a:p>
            <a:pPr lvl="1">
              <a:defRPr/>
            </a:pPr>
            <a:r>
              <a:rPr lang="en-US" sz="2200" dirty="0"/>
              <a:t>Potato which produces less acrylamide (carcinogen produce during frying) through gene silencing</a:t>
            </a:r>
          </a:p>
          <a:p>
            <a:pPr lvl="2">
              <a:defRPr/>
            </a:pPr>
            <a:r>
              <a:rPr lang="en-US" sz="2200" dirty="0"/>
              <a:t>Acrylamide produced from polyacrylamide, used in irrigation to stick degraded soil together so it won’t blow away (banned – and not even necessary – in organic agriculture)</a:t>
            </a:r>
          </a:p>
          <a:p>
            <a:pPr lvl="2">
              <a:defRPr/>
            </a:pPr>
            <a:r>
              <a:rPr lang="en-US" sz="2200" dirty="0"/>
              <a:t>Acrylamide also used in herbicides to reduce spray drift and improve plant absorption</a:t>
            </a:r>
          </a:p>
          <a:p>
            <a:pPr lvl="2">
              <a:defRPr/>
            </a:pPr>
            <a:r>
              <a:rPr lang="en-US" sz="2200" dirty="0"/>
              <a:t>Some GM potatoes (and corn) contain high levels of alpha-aminoadipate (neurotoxin) and tyramine (dangerous for those taking MAO inhibitors)</a:t>
            </a:r>
          </a:p>
          <a:p>
            <a:pPr>
              <a:defRPr/>
            </a:pP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478E5-AEA2-050A-D241-6CFF57B1829F}"/>
              </a:ext>
            </a:extLst>
          </p:cNvPr>
          <p:cNvSpPr>
            <a:spLocks noGrp="1"/>
          </p:cNvSpPr>
          <p:nvPr>
            <p:ph type="title"/>
          </p:nvPr>
        </p:nvSpPr>
        <p:spPr/>
        <p:txBody>
          <a:bodyPr/>
          <a:lstStyle/>
          <a:p>
            <a:pPr>
              <a:defRPr/>
            </a:pPr>
            <a:r>
              <a:rPr lang="en-US" sz="4000" dirty="0">
                <a:solidFill>
                  <a:srgbClr val="E5E5FF"/>
                </a:solidFill>
              </a:rPr>
              <a:t>Genetic Modification of Conventional Crops (US/Worldwide)</a:t>
            </a:r>
            <a:endParaRPr lang="en-US" dirty="0"/>
          </a:p>
        </p:txBody>
      </p:sp>
      <p:sp>
        <p:nvSpPr>
          <p:cNvPr id="3" name="Content Placeholder 2">
            <a:extLst>
              <a:ext uri="{FF2B5EF4-FFF2-40B4-BE49-F238E27FC236}">
                <a16:creationId xmlns:a16="http://schemas.microsoft.com/office/drawing/2014/main" id="{54A6A3A2-9B70-DAED-5F58-4F841084AE2D}"/>
              </a:ext>
            </a:extLst>
          </p:cNvPr>
          <p:cNvSpPr>
            <a:spLocks noGrp="1"/>
          </p:cNvSpPr>
          <p:nvPr>
            <p:ph idx="1"/>
          </p:nvPr>
        </p:nvSpPr>
        <p:spPr/>
        <p:txBody>
          <a:bodyPr/>
          <a:lstStyle/>
          <a:p>
            <a:pPr>
              <a:defRPr/>
            </a:pPr>
            <a:r>
              <a:rPr lang="en-US" dirty="0"/>
              <a:t>Other crops</a:t>
            </a:r>
          </a:p>
          <a:p>
            <a:pPr lvl="1">
              <a:defRPr/>
            </a:pPr>
            <a:r>
              <a:rPr lang="en-US" sz="3200" dirty="0"/>
              <a:t>Zucchini</a:t>
            </a:r>
          </a:p>
          <a:p>
            <a:pPr lvl="1">
              <a:defRPr/>
            </a:pPr>
            <a:r>
              <a:rPr lang="en-US" sz="3200" dirty="0"/>
              <a:t>Crook neck squash</a:t>
            </a:r>
          </a:p>
          <a:p>
            <a:pPr lvl="1">
              <a:defRPr/>
            </a:pPr>
            <a:r>
              <a:rPr lang="en-US" sz="3200" dirty="0"/>
              <a:t>Cassava (viral-resistance)</a:t>
            </a:r>
          </a:p>
          <a:p>
            <a:pPr lvl="1">
              <a:defRPr/>
            </a:pPr>
            <a:r>
              <a:rPr lang="en-US" sz="3200" dirty="0"/>
              <a:t>Tearless onions</a:t>
            </a:r>
          </a:p>
          <a:p>
            <a:pPr lvl="1">
              <a:defRPr/>
            </a:pPr>
            <a:r>
              <a:rPr lang="en-US" sz="3200" dirty="0"/>
              <a:t>Pink pineapples</a:t>
            </a:r>
          </a:p>
          <a:p>
            <a:pPr lvl="1">
              <a:defRPr/>
            </a:pPr>
            <a:endParaRPr lang="en-US" sz="3600" dirty="0"/>
          </a:p>
          <a:p>
            <a:pPr>
              <a:defRPr/>
            </a:pPr>
            <a:endParaRPr lang="en-US" dirty="0"/>
          </a:p>
          <a:p>
            <a:pPr>
              <a:defRPr/>
            </a:pPr>
            <a:endParaRPr lang="en-US" dirty="0"/>
          </a:p>
          <a:p>
            <a:pPr>
              <a:defRPr/>
            </a:pP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94DC6-AF83-1EA7-72A9-8E502256E241}"/>
              </a:ext>
            </a:extLst>
          </p:cNvPr>
          <p:cNvSpPr>
            <a:spLocks noGrp="1"/>
          </p:cNvSpPr>
          <p:nvPr>
            <p:ph type="title"/>
          </p:nvPr>
        </p:nvSpPr>
        <p:spPr/>
        <p:txBody>
          <a:bodyPr/>
          <a:lstStyle/>
          <a:p>
            <a:pPr>
              <a:defRPr/>
            </a:pPr>
            <a:r>
              <a:rPr lang="en-US" sz="4000" dirty="0">
                <a:solidFill>
                  <a:srgbClr val="E5E5FF"/>
                </a:solidFill>
              </a:rPr>
              <a:t>Genetic Modification of Conventional Crops (US/Worldwide)</a:t>
            </a:r>
            <a:endParaRPr lang="en-US" dirty="0"/>
          </a:p>
        </p:txBody>
      </p:sp>
      <p:sp>
        <p:nvSpPr>
          <p:cNvPr id="3" name="Content Placeholder 2">
            <a:extLst>
              <a:ext uri="{FF2B5EF4-FFF2-40B4-BE49-F238E27FC236}">
                <a16:creationId xmlns:a16="http://schemas.microsoft.com/office/drawing/2014/main" id="{5F5356CB-7EB7-1370-63B8-E5DB50C943BB}"/>
              </a:ext>
            </a:extLst>
          </p:cNvPr>
          <p:cNvSpPr>
            <a:spLocks noGrp="1"/>
          </p:cNvSpPr>
          <p:nvPr>
            <p:ph idx="1"/>
          </p:nvPr>
        </p:nvSpPr>
        <p:spPr/>
        <p:txBody>
          <a:bodyPr/>
          <a:lstStyle/>
          <a:p>
            <a:pPr>
              <a:buClr>
                <a:srgbClr val="FFCC00"/>
              </a:buClr>
              <a:defRPr/>
            </a:pPr>
            <a:r>
              <a:rPr lang="en-US" dirty="0">
                <a:solidFill>
                  <a:srgbClr val="FFFFFF"/>
                </a:solidFill>
              </a:rPr>
              <a:t>Other crops</a:t>
            </a:r>
          </a:p>
          <a:p>
            <a:pPr lvl="1">
              <a:buClr>
                <a:srgbClr val="A886E0"/>
              </a:buClr>
              <a:defRPr/>
            </a:pPr>
            <a:r>
              <a:rPr lang="en-US" sz="3200" dirty="0">
                <a:solidFill>
                  <a:srgbClr val="FFFFFF"/>
                </a:solidFill>
              </a:rPr>
              <a:t>GE soybeans with marine algae genes producing omega-3 fatty acids (fish oil) in final stages of FDA approval; </a:t>
            </a:r>
            <a:r>
              <a:rPr lang="en-US" sz="3200" dirty="0" err="1">
                <a:solidFill>
                  <a:srgbClr val="FFFFFF"/>
                </a:solidFill>
              </a:rPr>
              <a:t>Camelina</a:t>
            </a:r>
            <a:r>
              <a:rPr lang="en-US" sz="3200" dirty="0">
                <a:solidFill>
                  <a:srgbClr val="FFFFFF"/>
                </a:solidFill>
              </a:rPr>
              <a:t> flax GM to produce omega-3s in field trials</a:t>
            </a:r>
          </a:p>
          <a:p>
            <a:pPr lvl="1">
              <a:defRPr/>
            </a:pPr>
            <a:r>
              <a:rPr lang="en-US" sz="3200" dirty="0"/>
              <a:t>Plums (without stones)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0D7B1-5B1A-33C1-FB03-D530A35AFDE7}"/>
              </a:ext>
            </a:extLst>
          </p:cNvPr>
          <p:cNvSpPr>
            <a:spLocks noGrp="1"/>
          </p:cNvSpPr>
          <p:nvPr>
            <p:ph type="title"/>
          </p:nvPr>
        </p:nvSpPr>
        <p:spPr/>
        <p:txBody>
          <a:bodyPr/>
          <a:lstStyle/>
          <a:p>
            <a:pPr>
              <a:defRPr/>
            </a:pPr>
            <a:r>
              <a:rPr lang="en-US" sz="4000" dirty="0">
                <a:solidFill>
                  <a:srgbClr val="E5E5FF"/>
                </a:solidFill>
              </a:rPr>
              <a:t>Genetic Modification of Conventional Crops (US/Worldwide)</a:t>
            </a:r>
            <a:endParaRPr lang="en-US" dirty="0"/>
          </a:p>
        </p:txBody>
      </p:sp>
      <p:sp>
        <p:nvSpPr>
          <p:cNvPr id="3" name="Content Placeholder 2">
            <a:extLst>
              <a:ext uri="{FF2B5EF4-FFF2-40B4-BE49-F238E27FC236}">
                <a16:creationId xmlns:a16="http://schemas.microsoft.com/office/drawing/2014/main" id="{745F54B0-09C9-0EBC-7CF1-298E6BAA5C97}"/>
              </a:ext>
            </a:extLst>
          </p:cNvPr>
          <p:cNvSpPr>
            <a:spLocks noGrp="1"/>
          </p:cNvSpPr>
          <p:nvPr>
            <p:ph idx="1"/>
          </p:nvPr>
        </p:nvSpPr>
        <p:spPr/>
        <p:txBody>
          <a:bodyPr/>
          <a:lstStyle/>
          <a:p>
            <a:pPr>
              <a:buClr>
                <a:srgbClr val="FFCC00"/>
              </a:buClr>
              <a:defRPr/>
            </a:pPr>
            <a:r>
              <a:rPr lang="en-US" sz="2400" dirty="0">
                <a:solidFill>
                  <a:srgbClr val="FFFFFF"/>
                </a:solidFill>
              </a:rPr>
              <a:t>Other crops</a:t>
            </a:r>
          </a:p>
          <a:p>
            <a:pPr lvl="1">
              <a:defRPr/>
            </a:pPr>
            <a:r>
              <a:rPr lang="en-US" sz="2400" dirty="0"/>
              <a:t>Bananas (fungal-resistance, ß-carotene, iron)</a:t>
            </a:r>
          </a:p>
          <a:p>
            <a:pPr lvl="2">
              <a:defRPr/>
            </a:pPr>
            <a:r>
              <a:rPr lang="en-US" dirty="0"/>
              <a:t>Banana = most-consumed fruit in US</a:t>
            </a:r>
          </a:p>
          <a:p>
            <a:pPr lvl="2">
              <a:defRPr/>
            </a:pPr>
            <a:r>
              <a:rPr lang="en-US" dirty="0"/>
              <a:t>Deadly Tropical Race 4 (TR4) virus, which infects Cavendish bananas, may spread to Latin America, which produces 80% of the world’s exports</a:t>
            </a:r>
          </a:p>
          <a:p>
            <a:pPr lvl="2">
              <a:defRPr/>
            </a:pPr>
            <a:r>
              <a:rPr lang="en-US" dirty="0"/>
              <a:t>75 species and 500-1,000 cultivars of bananas exist worldwide, but Cavendish most commonly produced</a:t>
            </a:r>
          </a:p>
          <a:p>
            <a:pPr lvl="2">
              <a:defRPr/>
            </a:pPr>
            <a:r>
              <a:rPr lang="en-US" dirty="0"/>
              <a:t>Risk of monoculture</a:t>
            </a:r>
          </a:p>
          <a:p>
            <a:pPr>
              <a:defRPr/>
            </a:pP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859C2-86C2-608A-DE3A-03E77E7D3E95}"/>
              </a:ext>
            </a:extLst>
          </p:cNvPr>
          <p:cNvSpPr>
            <a:spLocks noGrp="1"/>
          </p:cNvSpPr>
          <p:nvPr>
            <p:ph type="title"/>
          </p:nvPr>
        </p:nvSpPr>
        <p:spPr/>
        <p:txBody>
          <a:bodyPr/>
          <a:lstStyle/>
          <a:p>
            <a:pPr>
              <a:defRPr/>
            </a:pPr>
            <a:r>
              <a:rPr lang="en-US" sz="4000" dirty="0">
                <a:solidFill>
                  <a:srgbClr val="E5E5FF"/>
                </a:solidFill>
              </a:rPr>
              <a:t>Genetic Modification of Conventional Crops (US/Worldwide)</a:t>
            </a:r>
            <a:endParaRPr lang="en-US" dirty="0"/>
          </a:p>
        </p:txBody>
      </p:sp>
      <p:sp>
        <p:nvSpPr>
          <p:cNvPr id="3" name="Content Placeholder 2">
            <a:extLst>
              <a:ext uri="{FF2B5EF4-FFF2-40B4-BE49-F238E27FC236}">
                <a16:creationId xmlns:a16="http://schemas.microsoft.com/office/drawing/2014/main" id="{3F45DD0C-CCCD-F7BD-1BFA-97BC6943ED60}"/>
              </a:ext>
            </a:extLst>
          </p:cNvPr>
          <p:cNvSpPr>
            <a:spLocks noGrp="1"/>
          </p:cNvSpPr>
          <p:nvPr>
            <p:ph idx="1"/>
          </p:nvPr>
        </p:nvSpPr>
        <p:spPr/>
        <p:txBody>
          <a:bodyPr/>
          <a:lstStyle/>
          <a:p>
            <a:pPr>
              <a:defRPr/>
            </a:pPr>
            <a:r>
              <a:rPr lang="en-US" dirty="0"/>
              <a:t>Other crops:</a:t>
            </a:r>
          </a:p>
          <a:p>
            <a:pPr lvl="1">
              <a:defRPr/>
            </a:pPr>
            <a:r>
              <a:rPr lang="en-US" sz="3200" dirty="0"/>
              <a:t>Pink pineapple (“novel rose color,” Del Monte)</a:t>
            </a:r>
          </a:p>
          <a:p>
            <a:pPr lvl="1">
              <a:defRPr/>
            </a:pPr>
            <a:r>
              <a:rPr lang="en-US" sz="3200" dirty="0"/>
              <a:t>Roses (novel colors)</a:t>
            </a:r>
          </a:p>
          <a:p>
            <a:pPr lvl="1">
              <a:defRPr/>
            </a:pPr>
            <a:r>
              <a:rPr lang="en-US" sz="3200" dirty="0" err="1"/>
              <a:t>Thale</a:t>
            </a:r>
            <a:r>
              <a:rPr lang="en-US" sz="3200" dirty="0"/>
              <a:t> cress (plant modified with gene from bioluminescent bacteria, designed to fluoresce, possibly replace electric lights)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a:extLst>
              <a:ext uri="{FF2B5EF4-FFF2-40B4-BE49-F238E27FC236}">
                <a16:creationId xmlns:a16="http://schemas.microsoft.com/office/drawing/2014/main" id="{DDE7CB42-CC38-DDE0-8A01-B86EE7B9437C}"/>
              </a:ext>
            </a:extLst>
          </p:cNvPr>
          <p:cNvSpPr>
            <a:spLocks noGrp="1" noRot="1" noChangeArrowheads="1"/>
          </p:cNvSpPr>
          <p:nvPr>
            <p:ph type="title"/>
          </p:nvPr>
        </p:nvSpPr>
        <p:spPr/>
        <p:txBody>
          <a:bodyPr/>
          <a:lstStyle/>
          <a:p>
            <a:pPr eaLnBrk="1" hangingPunct="1">
              <a:defRPr/>
            </a:pPr>
            <a:r>
              <a:rPr lang="en-US" dirty="0"/>
              <a:t>Actual Characteristics of Genetically-Modified Crops</a:t>
            </a:r>
          </a:p>
        </p:txBody>
      </p:sp>
      <p:sp>
        <p:nvSpPr>
          <p:cNvPr id="290819" name="Rectangle 3">
            <a:extLst>
              <a:ext uri="{FF2B5EF4-FFF2-40B4-BE49-F238E27FC236}">
                <a16:creationId xmlns:a16="http://schemas.microsoft.com/office/drawing/2014/main" id="{126598AA-45B1-821E-4273-95F2780D34C4}"/>
              </a:ext>
            </a:extLst>
          </p:cNvPr>
          <p:cNvSpPr>
            <a:spLocks noGrp="1" noChangeArrowheads="1"/>
          </p:cNvSpPr>
          <p:nvPr>
            <p:ph idx="1"/>
          </p:nvPr>
        </p:nvSpPr>
        <p:spPr/>
        <p:txBody>
          <a:bodyPr/>
          <a:lstStyle/>
          <a:p>
            <a:pPr eaLnBrk="1" hangingPunct="1">
              <a:lnSpc>
                <a:spcPct val="90000"/>
              </a:lnSpc>
              <a:defRPr/>
            </a:pPr>
            <a:r>
              <a:rPr lang="en-US" sz="2800" dirty="0"/>
              <a:t>70-93% herbicide-resistant</a:t>
            </a:r>
          </a:p>
          <a:p>
            <a:pPr lvl="1" eaLnBrk="1" hangingPunct="1">
              <a:lnSpc>
                <a:spcPct val="90000"/>
              </a:lnSpc>
              <a:defRPr/>
            </a:pPr>
            <a:r>
              <a:rPr lang="en-US" dirty="0"/>
              <a:t>94% soybeans</a:t>
            </a:r>
          </a:p>
          <a:p>
            <a:pPr lvl="1" eaLnBrk="1" hangingPunct="1">
              <a:lnSpc>
                <a:spcPct val="90000"/>
              </a:lnSpc>
              <a:defRPr/>
            </a:pPr>
            <a:r>
              <a:rPr lang="en-US" dirty="0"/>
              <a:t>78% cotton</a:t>
            </a:r>
          </a:p>
          <a:p>
            <a:pPr eaLnBrk="1" hangingPunct="1">
              <a:lnSpc>
                <a:spcPct val="90000"/>
              </a:lnSpc>
              <a:defRPr/>
            </a:pPr>
            <a:r>
              <a:rPr lang="en-US" sz="2800" dirty="0"/>
              <a:t>18% produce their own pesticide</a:t>
            </a:r>
          </a:p>
          <a:p>
            <a:pPr lvl="1" eaLnBrk="1" hangingPunct="1">
              <a:lnSpc>
                <a:spcPct val="90000"/>
              </a:lnSpc>
              <a:defRPr/>
            </a:pPr>
            <a:r>
              <a:rPr lang="en-US" dirty="0"/>
              <a:t>E.g., </a:t>
            </a:r>
            <a:r>
              <a:rPr lang="en-US" dirty="0" err="1"/>
              <a:t>Bt</a:t>
            </a:r>
            <a:r>
              <a:rPr lang="en-US" dirty="0"/>
              <a:t> corn, modified to produce insecticidal proteins such as Cry1Ab (active against corn borer)</a:t>
            </a:r>
          </a:p>
          <a:p>
            <a:pPr eaLnBrk="1" hangingPunct="1">
              <a:lnSpc>
                <a:spcPct val="90000"/>
              </a:lnSpc>
              <a:defRPr/>
            </a:pPr>
            <a:r>
              <a:rPr lang="en-US" sz="2800" dirty="0"/>
              <a:t>8% produce their own pesticide and are herbicide-resistant</a:t>
            </a:r>
          </a:p>
          <a:p>
            <a:pPr lvl="1" eaLnBrk="1" hangingPunct="1">
              <a:lnSpc>
                <a:spcPct val="90000"/>
              </a:lnSpc>
              <a:defRPr/>
            </a:pPr>
            <a:r>
              <a:rPr lang="en-US" dirty="0"/>
              <a:t>76% corn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2FF84-F0AF-5288-F816-90AF2478F29B}"/>
              </a:ext>
            </a:extLst>
          </p:cNvPr>
          <p:cNvSpPr>
            <a:spLocks noGrp="1"/>
          </p:cNvSpPr>
          <p:nvPr>
            <p:ph type="title"/>
          </p:nvPr>
        </p:nvSpPr>
        <p:spPr/>
        <p:txBody>
          <a:bodyPr/>
          <a:lstStyle/>
          <a:p>
            <a:pPr>
              <a:defRPr/>
            </a:pPr>
            <a:r>
              <a:rPr lang="en-US" dirty="0"/>
              <a:t>Genetically-Modified Foods</a:t>
            </a:r>
          </a:p>
        </p:txBody>
      </p:sp>
      <p:sp>
        <p:nvSpPr>
          <p:cNvPr id="3" name="Content Placeholder 2">
            <a:extLst>
              <a:ext uri="{FF2B5EF4-FFF2-40B4-BE49-F238E27FC236}">
                <a16:creationId xmlns:a16="http://schemas.microsoft.com/office/drawing/2014/main" id="{8981F119-27EC-937C-45E7-15053E9A8D71}"/>
              </a:ext>
            </a:extLst>
          </p:cNvPr>
          <p:cNvSpPr>
            <a:spLocks noGrp="1"/>
          </p:cNvSpPr>
          <p:nvPr>
            <p:ph idx="1"/>
          </p:nvPr>
        </p:nvSpPr>
        <p:spPr/>
        <p:txBody>
          <a:bodyPr/>
          <a:lstStyle/>
          <a:p>
            <a:pPr eaLnBrk="1" hangingPunct="1">
              <a:defRPr/>
            </a:pPr>
            <a:r>
              <a:rPr lang="en-US" sz="2800" dirty="0"/>
              <a:t>Newer crops resistant to 5 or more herbicides</a:t>
            </a:r>
          </a:p>
          <a:p>
            <a:pPr eaLnBrk="1" hangingPunct="1">
              <a:defRPr/>
            </a:pPr>
            <a:r>
              <a:rPr lang="en-US" sz="2800" dirty="0"/>
              <a:t>SmartStax corn: combines 8 herbicide and insect-protection genes</a:t>
            </a:r>
          </a:p>
          <a:p>
            <a:pPr lvl="1" eaLnBrk="1" hangingPunct="1">
              <a:defRPr/>
            </a:pPr>
            <a:r>
              <a:rPr lang="en-US" dirty="0"/>
              <a:t>Approved in US, Canada, and Japan in 2009</a:t>
            </a:r>
          </a:p>
          <a:p>
            <a:pPr eaLnBrk="1" hangingPunct="1">
              <a:defRPr/>
            </a:pPr>
            <a:r>
              <a:rPr lang="en-US" sz="2800" dirty="0"/>
              <a:t>2016: English scientists discover Monsanto’s Roundup Ready corn contains over 200 altered proteins and metabolites compared natural corn</a:t>
            </a:r>
          </a:p>
          <a:p>
            <a:pPr lvl="1" eaLnBrk="1" hangingPunct="1">
              <a:defRPr/>
            </a:pPr>
            <a:r>
              <a:rPr lang="en-US" dirty="0"/>
              <a:t>Another Monsanto GM corn found to carry a new allergen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60AA1-7590-D4D3-73F5-DF20C08F5DA9}"/>
              </a:ext>
            </a:extLst>
          </p:cNvPr>
          <p:cNvSpPr>
            <a:spLocks noGrp="1"/>
          </p:cNvSpPr>
          <p:nvPr>
            <p:ph type="title"/>
          </p:nvPr>
        </p:nvSpPr>
        <p:spPr/>
        <p:txBody>
          <a:bodyPr/>
          <a:lstStyle/>
          <a:p>
            <a:pPr>
              <a:defRPr/>
            </a:pPr>
            <a:r>
              <a:rPr lang="en-US" dirty="0">
                <a:solidFill>
                  <a:srgbClr val="E5E5FF"/>
                </a:solidFill>
              </a:rPr>
              <a:t>Genetically-Modified Foods</a:t>
            </a:r>
            <a:endParaRPr lang="en-US" dirty="0"/>
          </a:p>
        </p:txBody>
      </p:sp>
      <p:sp>
        <p:nvSpPr>
          <p:cNvPr id="3" name="Content Placeholder 2">
            <a:extLst>
              <a:ext uri="{FF2B5EF4-FFF2-40B4-BE49-F238E27FC236}">
                <a16:creationId xmlns:a16="http://schemas.microsoft.com/office/drawing/2014/main" id="{1012FDA0-2EE0-9F18-BFCB-E61D55AECD40}"/>
              </a:ext>
            </a:extLst>
          </p:cNvPr>
          <p:cNvSpPr>
            <a:spLocks noGrp="1"/>
          </p:cNvSpPr>
          <p:nvPr>
            <p:ph idx="1"/>
          </p:nvPr>
        </p:nvSpPr>
        <p:spPr/>
        <p:txBody>
          <a:bodyPr/>
          <a:lstStyle/>
          <a:p>
            <a:pPr>
              <a:buClr>
                <a:srgbClr val="FFCC00"/>
              </a:buClr>
              <a:defRPr/>
            </a:pPr>
            <a:r>
              <a:rPr lang="en-US" sz="2800" dirty="0">
                <a:solidFill>
                  <a:srgbClr val="FFFFFF"/>
                </a:solidFill>
              </a:rPr>
              <a:t>Dow </a:t>
            </a:r>
            <a:r>
              <a:rPr lang="en-US" sz="2800" dirty="0" err="1">
                <a:solidFill>
                  <a:srgbClr val="FFFFFF"/>
                </a:solidFill>
              </a:rPr>
              <a:t>Agrosciences</a:t>
            </a:r>
            <a:r>
              <a:rPr lang="en-US" sz="2800" dirty="0">
                <a:solidFill>
                  <a:srgbClr val="FFFFFF"/>
                </a:solidFill>
              </a:rPr>
              <a:t> developing GE-corn, resistant to 2,4-D, one of the weed killers in Agent Orange</a:t>
            </a:r>
          </a:p>
          <a:p>
            <a:pPr lvl="1">
              <a:buClr>
                <a:srgbClr val="A886E0"/>
              </a:buClr>
              <a:defRPr/>
            </a:pPr>
            <a:r>
              <a:rPr lang="en-US" dirty="0">
                <a:solidFill>
                  <a:srgbClr val="FFFFFF"/>
                </a:solidFill>
              </a:rPr>
              <a:t>Endocrine disruptor, teratogen, hazardous air pollutant, linked with hypothyroidism, immunosuppression, non-Hodgkin’s lymphoma and other cancers, Parkinson’s Disease</a:t>
            </a:r>
          </a:p>
          <a:p>
            <a:pPr lvl="1">
              <a:buClr>
                <a:srgbClr val="A886E0"/>
              </a:buClr>
              <a:defRPr/>
            </a:pPr>
            <a:r>
              <a:rPr lang="en-US" dirty="0">
                <a:solidFill>
                  <a:srgbClr val="FFFFFF"/>
                </a:solidFill>
              </a:rPr>
              <a:t>2,4-D and added surfactants cause antibiotic resistance</a:t>
            </a:r>
          </a:p>
          <a:p>
            <a:pPr>
              <a:defRPr/>
            </a:pP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9CA98-F42F-668E-7DAF-84255254DBF9}"/>
              </a:ext>
            </a:extLst>
          </p:cNvPr>
          <p:cNvSpPr>
            <a:spLocks noGrp="1"/>
          </p:cNvSpPr>
          <p:nvPr>
            <p:ph type="title"/>
          </p:nvPr>
        </p:nvSpPr>
        <p:spPr/>
        <p:txBody>
          <a:bodyPr/>
          <a:lstStyle/>
          <a:p>
            <a:pPr>
              <a:defRPr/>
            </a:pPr>
            <a:r>
              <a:rPr lang="en-US" dirty="0">
                <a:solidFill>
                  <a:srgbClr val="E5E5FF"/>
                </a:solidFill>
              </a:rPr>
              <a:t>Genetically-Modified Foods</a:t>
            </a:r>
            <a:endParaRPr lang="en-US" dirty="0"/>
          </a:p>
        </p:txBody>
      </p:sp>
      <p:sp>
        <p:nvSpPr>
          <p:cNvPr id="3" name="Content Placeholder 2">
            <a:extLst>
              <a:ext uri="{FF2B5EF4-FFF2-40B4-BE49-F238E27FC236}">
                <a16:creationId xmlns:a16="http://schemas.microsoft.com/office/drawing/2014/main" id="{F4407500-476A-7B58-903C-2E2B22A62398}"/>
              </a:ext>
            </a:extLst>
          </p:cNvPr>
          <p:cNvSpPr>
            <a:spLocks noGrp="1"/>
          </p:cNvSpPr>
          <p:nvPr>
            <p:ph idx="1"/>
          </p:nvPr>
        </p:nvSpPr>
        <p:spPr/>
        <p:txBody>
          <a:bodyPr/>
          <a:lstStyle/>
          <a:p>
            <a:pPr>
              <a:buClr>
                <a:srgbClr val="FFCC00"/>
              </a:buClr>
              <a:defRPr/>
            </a:pPr>
            <a:r>
              <a:rPr lang="en-US" sz="2800" dirty="0">
                <a:solidFill>
                  <a:srgbClr val="FFFFFF"/>
                </a:solidFill>
              </a:rPr>
              <a:t>2,4-D</a:t>
            </a:r>
          </a:p>
          <a:p>
            <a:pPr lvl="1">
              <a:buClr>
                <a:srgbClr val="A886E0"/>
              </a:buClr>
              <a:defRPr/>
            </a:pPr>
            <a:r>
              <a:rPr lang="en-US" dirty="0">
                <a:solidFill>
                  <a:srgbClr val="FFFFFF"/>
                </a:solidFill>
              </a:rPr>
              <a:t>2014: USDA approves commercial planting</a:t>
            </a:r>
          </a:p>
          <a:p>
            <a:pPr lvl="1">
              <a:buClr>
                <a:srgbClr val="A886E0"/>
              </a:buClr>
              <a:defRPr/>
            </a:pPr>
            <a:r>
              <a:rPr lang="en-US" dirty="0">
                <a:solidFill>
                  <a:srgbClr val="FFFFFF"/>
                </a:solidFill>
              </a:rPr>
              <a:t>2015: WHO calls “possibly carcinogenic”</a:t>
            </a:r>
          </a:p>
          <a:p>
            <a:pPr lvl="1">
              <a:buClr>
                <a:srgbClr val="A886E0"/>
              </a:buClr>
              <a:defRPr/>
            </a:pPr>
            <a:r>
              <a:rPr lang="en-US" dirty="0">
                <a:solidFill>
                  <a:srgbClr val="FFFFFF"/>
                </a:solidFill>
              </a:rPr>
              <a:t>2016: EPA tries to vacate its 2014 approval, court rejects petition</a:t>
            </a:r>
          </a:p>
          <a:p>
            <a:pPr lvl="1">
              <a:buClr>
                <a:srgbClr val="A886E0"/>
              </a:buClr>
              <a:defRPr/>
            </a:pPr>
            <a:r>
              <a:rPr lang="en-US" dirty="0">
                <a:solidFill>
                  <a:srgbClr val="FFFFFF"/>
                </a:solidFill>
              </a:rPr>
              <a:t>2017: EPA greenlights Dow’s Enlist Duo 2,4D GE crops</a:t>
            </a:r>
          </a:p>
          <a:p>
            <a:pPr>
              <a:defRPr/>
            </a:pP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165B6-3B22-D792-419F-9517FBCCFF6B}"/>
              </a:ext>
            </a:extLst>
          </p:cNvPr>
          <p:cNvSpPr>
            <a:spLocks noGrp="1"/>
          </p:cNvSpPr>
          <p:nvPr>
            <p:ph type="title"/>
          </p:nvPr>
        </p:nvSpPr>
        <p:spPr/>
        <p:txBody>
          <a:bodyPr/>
          <a:lstStyle/>
          <a:p>
            <a:pPr>
              <a:defRPr/>
            </a:pPr>
            <a:r>
              <a:rPr lang="en-US" dirty="0">
                <a:solidFill>
                  <a:srgbClr val="E5E5FF"/>
                </a:solidFill>
              </a:rPr>
              <a:t>Genetically-Modified Foods</a:t>
            </a:r>
            <a:endParaRPr lang="en-US" dirty="0"/>
          </a:p>
        </p:txBody>
      </p:sp>
      <p:sp>
        <p:nvSpPr>
          <p:cNvPr id="3" name="Content Placeholder 2">
            <a:extLst>
              <a:ext uri="{FF2B5EF4-FFF2-40B4-BE49-F238E27FC236}">
                <a16:creationId xmlns:a16="http://schemas.microsoft.com/office/drawing/2014/main" id="{675C6DD8-1030-7B5E-A3E1-6D6B9B82836C}"/>
              </a:ext>
            </a:extLst>
          </p:cNvPr>
          <p:cNvSpPr>
            <a:spLocks noGrp="1"/>
          </p:cNvSpPr>
          <p:nvPr>
            <p:ph idx="1"/>
          </p:nvPr>
        </p:nvSpPr>
        <p:spPr/>
        <p:txBody>
          <a:bodyPr/>
          <a:lstStyle/>
          <a:p>
            <a:pPr>
              <a:defRPr/>
            </a:pPr>
            <a:r>
              <a:rPr lang="en-US" sz="2400" dirty="0"/>
              <a:t>The Future</a:t>
            </a:r>
          </a:p>
          <a:p>
            <a:pPr lvl="1">
              <a:defRPr/>
            </a:pPr>
            <a:r>
              <a:rPr lang="en-US" sz="2400" dirty="0"/>
              <a:t>“</a:t>
            </a:r>
            <a:r>
              <a:rPr lang="en-US" sz="2400" dirty="0" err="1"/>
              <a:t>Genomically</a:t>
            </a:r>
            <a:r>
              <a:rPr lang="en-US" sz="2400" dirty="0"/>
              <a:t> Recoded Crops”</a:t>
            </a:r>
          </a:p>
          <a:p>
            <a:pPr lvl="1">
              <a:defRPr/>
            </a:pPr>
            <a:r>
              <a:rPr lang="en-US" sz="2400" dirty="0"/>
              <a:t>Similar to bacteria genetically engineered for a specific nutritional requirement for growth to occur</a:t>
            </a:r>
          </a:p>
          <a:p>
            <a:pPr lvl="1">
              <a:defRPr/>
            </a:pPr>
            <a:r>
              <a:rPr lang="en-US" sz="2400" dirty="0"/>
              <a:t>GE bacteria already produce pharmaceuticals (e.g., insulin), yogurt, and polymers to create textiles</a:t>
            </a:r>
          </a:p>
          <a:p>
            <a:pPr lvl="1">
              <a:defRPr/>
            </a:pPr>
            <a:r>
              <a:rPr lang="en-US" sz="2400" dirty="0"/>
              <a:t>GRCs “promise” is that they would not grow without a specific, unique, nutritional supplement</a:t>
            </a:r>
          </a:p>
          <a:p>
            <a:pPr lvl="1">
              <a:defRPr/>
            </a:pPr>
            <a:r>
              <a:rPr lang="en-US" sz="2400" dirty="0"/>
              <a:t>Risk = interbreeding and altered requirements of native species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32963445-F6EB-1378-1F41-94D1199DD7F8}"/>
              </a:ext>
            </a:extLst>
          </p:cNvPr>
          <p:cNvSpPr>
            <a:spLocks noGrp="1" noRot="1" noChangeArrowheads="1"/>
          </p:cNvSpPr>
          <p:nvPr>
            <p:ph type="title"/>
          </p:nvPr>
        </p:nvSpPr>
        <p:spPr/>
        <p:txBody>
          <a:bodyPr/>
          <a:lstStyle/>
          <a:p>
            <a:pPr eaLnBrk="1" hangingPunct="1">
              <a:defRPr/>
            </a:pPr>
            <a:r>
              <a:rPr lang="en-US" sz="4000" dirty="0"/>
              <a:t>“Golden Rice”:</a:t>
            </a:r>
            <a:br>
              <a:rPr lang="en-US" sz="4000" dirty="0"/>
            </a:br>
            <a:r>
              <a:rPr lang="en-US" sz="4000" dirty="0"/>
              <a:t>The Poster Child of GE</a:t>
            </a:r>
          </a:p>
        </p:txBody>
      </p:sp>
      <p:sp>
        <p:nvSpPr>
          <p:cNvPr id="159747" name="Rectangle 3">
            <a:extLst>
              <a:ext uri="{FF2B5EF4-FFF2-40B4-BE49-F238E27FC236}">
                <a16:creationId xmlns:a16="http://schemas.microsoft.com/office/drawing/2014/main" id="{83BD8DF5-3E3D-3669-840C-C1E397DF65AE}"/>
              </a:ext>
            </a:extLst>
          </p:cNvPr>
          <p:cNvSpPr>
            <a:spLocks noGrp="1" noChangeArrowheads="1"/>
          </p:cNvSpPr>
          <p:nvPr>
            <p:ph type="body" idx="1"/>
          </p:nvPr>
        </p:nvSpPr>
        <p:spPr/>
        <p:txBody>
          <a:bodyPr/>
          <a:lstStyle/>
          <a:p>
            <a:pPr eaLnBrk="1" hangingPunct="1">
              <a:defRPr/>
            </a:pPr>
            <a:r>
              <a:rPr lang="en-US" sz="3600" dirty="0"/>
              <a:t>Purported to be the solution to the problem of Vitamin A deficiency in developing countries</a:t>
            </a:r>
          </a:p>
          <a:p>
            <a:pPr eaLnBrk="1" hangingPunct="1">
              <a:defRPr/>
            </a:pPr>
            <a:r>
              <a:rPr lang="en-US" sz="3600" dirty="0"/>
              <a:t>Developed in 1999 by Swiss and German scientists, led by Ingo </a:t>
            </a:r>
            <a:r>
              <a:rPr lang="en-US" sz="3600" dirty="0" err="1"/>
              <a:t>Potrykus</a:t>
            </a:r>
            <a:endParaRPr lang="en-US" sz="3600" dirty="0"/>
          </a:p>
          <a:p>
            <a:pPr lvl="1" eaLnBrk="1" hangingPunct="1">
              <a:defRPr/>
            </a:pPr>
            <a:r>
              <a:rPr lang="en-US" sz="3600" dirty="0" err="1"/>
              <a:t>Potrykus</a:t>
            </a:r>
            <a:r>
              <a:rPr lang="en-US" sz="3600" dirty="0"/>
              <a:t> has accused GM opponents of “crimes against humanity”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4AF6D-EAA7-118F-81A6-F6EE68BB7A3D}"/>
              </a:ext>
            </a:extLst>
          </p:cNvPr>
          <p:cNvSpPr>
            <a:spLocks noGrp="1"/>
          </p:cNvSpPr>
          <p:nvPr>
            <p:ph type="title"/>
          </p:nvPr>
        </p:nvSpPr>
        <p:spPr/>
        <p:txBody>
          <a:bodyPr/>
          <a:lstStyle/>
          <a:p>
            <a:pPr>
              <a:defRPr/>
            </a:pPr>
            <a:r>
              <a:rPr lang="en-US" dirty="0"/>
              <a:t>“Golden Rice”:</a:t>
            </a:r>
            <a:br>
              <a:rPr lang="en-US" dirty="0"/>
            </a:br>
            <a:r>
              <a:rPr lang="en-US" dirty="0"/>
              <a:t>The Poster Child of GE</a:t>
            </a:r>
          </a:p>
        </p:txBody>
      </p:sp>
      <p:sp>
        <p:nvSpPr>
          <p:cNvPr id="3" name="Content Placeholder 2">
            <a:extLst>
              <a:ext uri="{FF2B5EF4-FFF2-40B4-BE49-F238E27FC236}">
                <a16:creationId xmlns:a16="http://schemas.microsoft.com/office/drawing/2014/main" id="{110CD411-FA7D-DFF5-1AE2-8DC6CD25B507}"/>
              </a:ext>
            </a:extLst>
          </p:cNvPr>
          <p:cNvSpPr>
            <a:spLocks noGrp="1"/>
          </p:cNvSpPr>
          <p:nvPr>
            <p:ph idx="1"/>
          </p:nvPr>
        </p:nvSpPr>
        <p:spPr/>
        <p:txBody>
          <a:bodyPr/>
          <a:lstStyle/>
          <a:p>
            <a:pPr>
              <a:defRPr/>
            </a:pPr>
            <a:r>
              <a:rPr lang="en-US" sz="3600" dirty="0"/>
              <a:t>Produced by splicing two daffodil and one bacterial gene into japonica rice, a variety adapted for temperate climates</a:t>
            </a:r>
          </a:p>
          <a:p>
            <a:pPr>
              <a:defRPr/>
            </a:pPr>
            <a:r>
              <a:rPr lang="en-US" sz="3600" dirty="0"/>
              <a:t>First plantings began in 2015 in the Philippines</a:t>
            </a:r>
          </a:p>
          <a:p>
            <a:pPr>
              <a:defRPr/>
            </a:pPr>
            <a:r>
              <a:rPr lang="en-US" sz="3600" dirty="0"/>
              <a:t>Currently not planted anywhere in the world, but approved for use in US, Canada, Australia, and New Zealand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15BF7E6D-516C-E0E7-00AD-0DB3DE9900FF}"/>
              </a:ext>
            </a:extLst>
          </p:cNvPr>
          <p:cNvSpPr>
            <a:spLocks noGrp="1" noRot="1" noChangeArrowheads="1"/>
          </p:cNvSpPr>
          <p:nvPr>
            <p:ph type="title"/>
          </p:nvPr>
        </p:nvSpPr>
        <p:spPr/>
        <p:txBody>
          <a:bodyPr/>
          <a:lstStyle/>
          <a:p>
            <a:pPr eaLnBrk="1" hangingPunct="1">
              <a:defRPr/>
            </a:pPr>
            <a:r>
              <a:rPr lang="en-US"/>
              <a:t>Vitamin A Deficiency (VAD)</a:t>
            </a:r>
          </a:p>
        </p:txBody>
      </p:sp>
      <p:sp>
        <p:nvSpPr>
          <p:cNvPr id="162819" name="Rectangle 3">
            <a:extLst>
              <a:ext uri="{FF2B5EF4-FFF2-40B4-BE49-F238E27FC236}">
                <a16:creationId xmlns:a16="http://schemas.microsoft.com/office/drawing/2014/main" id="{633079B1-3FCF-2A22-F862-DBC382CFA7E5}"/>
              </a:ext>
            </a:extLst>
          </p:cNvPr>
          <p:cNvSpPr>
            <a:spLocks noGrp="1" noChangeArrowheads="1"/>
          </p:cNvSpPr>
          <p:nvPr>
            <p:ph type="body" idx="1"/>
          </p:nvPr>
        </p:nvSpPr>
        <p:spPr/>
        <p:txBody>
          <a:bodyPr/>
          <a:lstStyle/>
          <a:p>
            <a:pPr eaLnBrk="1" hangingPunct="1">
              <a:defRPr/>
            </a:pPr>
            <a:r>
              <a:rPr lang="en-US" sz="2800" dirty="0"/>
              <a:t>VAD afflicts 250 pre-school age children worldwide</a:t>
            </a:r>
          </a:p>
          <a:p>
            <a:pPr eaLnBrk="1" hangingPunct="1">
              <a:defRPr/>
            </a:pPr>
            <a:r>
              <a:rPr lang="en-US" sz="2800" dirty="0"/>
              <a:t>Severe deficiency causes blindness (350,000 pre-school age children/year)</a:t>
            </a:r>
          </a:p>
          <a:p>
            <a:pPr lvl="1" eaLnBrk="1" hangingPunct="1">
              <a:defRPr/>
            </a:pPr>
            <a:r>
              <a:rPr lang="en-US" dirty="0"/>
              <a:t>Lesser deficiencies weaken the immune system, increasing risk of measles, malaria, other infectious diseases, and death (VAD implicated in over one million deaths per year)</a:t>
            </a:r>
          </a:p>
          <a:p>
            <a:pPr eaLnBrk="1" hangingPunct="1">
              <a:defRPr/>
            </a:pPr>
            <a:r>
              <a:rPr lang="en-US" sz="2800" dirty="0"/>
              <a:t>Cases increased after Green Revolution led to replacement of rice production with monocultures, export crops, pesticides and fertilizers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E185B737-B8D2-5E9D-BAF1-57543F488C41}"/>
              </a:ext>
            </a:extLst>
          </p:cNvPr>
          <p:cNvSpPr>
            <a:spLocks noGrp="1" noRot="1" noChangeArrowheads="1"/>
          </p:cNvSpPr>
          <p:nvPr>
            <p:ph type="title"/>
          </p:nvPr>
        </p:nvSpPr>
        <p:spPr/>
        <p:txBody>
          <a:bodyPr/>
          <a:lstStyle/>
          <a:p>
            <a:pPr eaLnBrk="1" hangingPunct="1">
              <a:defRPr/>
            </a:pPr>
            <a:r>
              <a:rPr lang="en-US" dirty="0"/>
              <a:t>Golden Rice</a:t>
            </a:r>
          </a:p>
        </p:txBody>
      </p:sp>
      <p:sp>
        <p:nvSpPr>
          <p:cNvPr id="161795" name="Rectangle 3">
            <a:extLst>
              <a:ext uri="{FF2B5EF4-FFF2-40B4-BE49-F238E27FC236}">
                <a16:creationId xmlns:a16="http://schemas.microsoft.com/office/drawing/2014/main" id="{A8B9CBA0-B6A2-B565-A1A7-D37BB930BE8F}"/>
              </a:ext>
            </a:extLst>
          </p:cNvPr>
          <p:cNvSpPr>
            <a:spLocks noGrp="1" noChangeArrowheads="1"/>
          </p:cNvSpPr>
          <p:nvPr>
            <p:ph type="body" idx="1"/>
          </p:nvPr>
        </p:nvSpPr>
        <p:spPr/>
        <p:txBody>
          <a:bodyPr/>
          <a:lstStyle/>
          <a:p>
            <a:pPr eaLnBrk="1" hangingPunct="1">
              <a:defRPr/>
            </a:pPr>
            <a:r>
              <a:rPr lang="en-US" dirty="0"/>
              <a:t>Produces </a:t>
            </a:r>
            <a:r>
              <a:rPr lang="el-GR" dirty="0"/>
              <a:t>β</a:t>
            </a:r>
            <a:r>
              <a:rPr lang="en-US" dirty="0"/>
              <a:t>-carotene, which the body converts into Vitamin A (in the absence of other nutritional deficiencies - such as zinc, protein, and fats - and in individuals not suffering from diarrhea)</a:t>
            </a:r>
          </a:p>
          <a:p>
            <a:pPr eaLnBrk="1" hangingPunct="1">
              <a:defRPr/>
            </a:pPr>
            <a:r>
              <a:rPr lang="el-GR" dirty="0"/>
              <a:t>β</a:t>
            </a:r>
            <a:r>
              <a:rPr lang="en-US" dirty="0"/>
              <a:t>-carotene degrades rapidly during storage and cooking; vacuum packaging necessary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63485E00-3C3D-C72F-9687-EAA292C44FE2}"/>
              </a:ext>
            </a:extLst>
          </p:cNvPr>
          <p:cNvSpPr>
            <a:spLocks noGrp="1" noRot="1" noChangeArrowheads="1"/>
          </p:cNvSpPr>
          <p:nvPr>
            <p:ph type="title"/>
          </p:nvPr>
        </p:nvSpPr>
        <p:spPr/>
        <p:txBody>
          <a:bodyPr/>
          <a:lstStyle/>
          <a:p>
            <a:pPr eaLnBrk="1" hangingPunct="1">
              <a:defRPr/>
            </a:pPr>
            <a:r>
              <a:rPr lang="en-US" dirty="0"/>
              <a:t>“Not-So Golden” Rice</a:t>
            </a:r>
          </a:p>
        </p:txBody>
      </p:sp>
      <p:sp>
        <p:nvSpPr>
          <p:cNvPr id="160771" name="Rectangle 3">
            <a:extLst>
              <a:ext uri="{FF2B5EF4-FFF2-40B4-BE49-F238E27FC236}">
                <a16:creationId xmlns:a16="http://schemas.microsoft.com/office/drawing/2014/main" id="{7AB368D5-811C-6057-8F70-3788D457DADD}"/>
              </a:ext>
            </a:extLst>
          </p:cNvPr>
          <p:cNvSpPr>
            <a:spLocks noGrp="1" noChangeArrowheads="1"/>
          </p:cNvSpPr>
          <p:nvPr>
            <p:ph type="body" idx="1"/>
          </p:nvPr>
        </p:nvSpPr>
        <p:spPr/>
        <p:txBody>
          <a:bodyPr/>
          <a:lstStyle/>
          <a:p>
            <a:pPr eaLnBrk="1" hangingPunct="1">
              <a:lnSpc>
                <a:spcPct val="80000"/>
              </a:lnSpc>
              <a:defRPr/>
            </a:pPr>
            <a:r>
              <a:rPr lang="en-US" sz="3600" dirty="0"/>
              <a:t>Crop not yet adapted to local climates in developing countries</a:t>
            </a:r>
          </a:p>
          <a:p>
            <a:pPr lvl="1" eaLnBrk="1" hangingPunct="1">
              <a:lnSpc>
                <a:spcPct val="80000"/>
              </a:lnSpc>
              <a:defRPr/>
            </a:pPr>
            <a:r>
              <a:rPr lang="en-US" dirty="0"/>
              <a:t>Types 1 and 2 utilize poorly-growing japonica rice, instead of </a:t>
            </a:r>
            <a:r>
              <a:rPr lang="en-US" dirty="0" err="1"/>
              <a:t>indica</a:t>
            </a:r>
            <a:r>
              <a:rPr lang="en-US" dirty="0"/>
              <a:t> rice</a:t>
            </a:r>
          </a:p>
          <a:p>
            <a:pPr eaLnBrk="1" hangingPunct="1">
              <a:lnSpc>
                <a:spcPct val="80000"/>
              </a:lnSpc>
              <a:defRPr/>
            </a:pPr>
            <a:r>
              <a:rPr lang="en-US" sz="3600" dirty="0"/>
              <a:t>Amounts produced low: 3 servings of ½ cup/day of original version provides 10% of Vitamin A requirement (6% for nursing mothers) – current version promises 1 bowl = 60% of daily requirement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F148C-5729-98EE-4284-8AF358032831}"/>
              </a:ext>
            </a:extLst>
          </p:cNvPr>
          <p:cNvSpPr>
            <a:spLocks noGrp="1"/>
          </p:cNvSpPr>
          <p:nvPr>
            <p:ph type="title"/>
          </p:nvPr>
        </p:nvSpPr>
        <p:spPr/>
        <p:txBody>
          <a:bodyPr/>
          <a:lstStyle/>
          <a:p>
            <a:pPr>
              <a:defRPr/>
            </a:pPr>
            <a:r>
              <a:rPr lang="en-US" dirty="0"/>
              <a:t>“Not-So Golden” Rice</a:t>
            </a:r>
          </a:p>
        </p:txBody>
      </p:sp>
      <p:sp>
        <p:nvSpPr>
          <p:cNvPr id="3" name="Content Placeholder 2">
            <a:extLst>
              <a:ext uri="{FF2B5EF4-FFF2-40B4-BE49-F238E27FC236}">
                <a16:creationId xmlns:a16="http://schemas.microsoft.com/office/drawing/2014/main" id="{CF36A903-D394-0FB7-F547-6B28D9473FF9}"/>
              </a:ext>
            </a:extLst>
          </p:cNvPr>
          <p:cNvSpPr>
            <a:spLocks noGrp="1"/>
          </p:cNvSpPr>
          <p:nvPr>
            <p:ph idx="1"/>
          </p:nvPr>
        </p:nvSpPr>
        <p:spPr/>
        <p:txBody>
          <a:bodyPr/>
          <a:lstStyle/>
          <a:p>
            <a:pPr>
              <a:defRPr/>
            </a:pPr>
            <a:r>
              <a:rPr lang="el-GR" dirty="0"/>
              <a:t>Β</a:t>
            </a:r>
            <a:r>
              <a:rPr lang="en-US" dirty="0"/>
              <a:t>-carotene is a pro-oxidant, which may be carcinogenic</a:t>
            </a:r>
          </a:p>
          <a:p>
            <a:pPr>
              <a:defRPr/>
            </a:pPr>
            <a:r>
              <a:rPr lang="en-US" dirty="0"/>
              <a:t>Chinese children with vitamin A deficiency used for feeding trials of Golden Rice by Tufts University investigators (backed by USDA)</a:t>
            </a:r>
          </a:p>
          <a:p>
            <a:pPr lvl="1">
              <a:defRPr/>
            </a:pPr>
            <a:r>
              <a:rPr lang="en-US" sz="3200" dirty="0"/>
              <a:t>Done without preceding animal studies</a:t>
            </a:r>
          </a:p>
          <a:p>
            <a:pPr lvl="1">
              <a:defRPr/>
            </a:pPr>
            <a:r>
              <a:rPr lang="en-US" sz="3200" dirty="0"/>
              <a:t>Parents not informed re use of GM rice</a:t>
            </a:r>
          </a:p>
          <a:p>
            <a:pPr lvl="2">
              <a:defRPr/>
            </a:pPr>
            <a:r>
              <a:rPr lang="en-US" sz="3200" dirty="0"/>
              <a:t>Violates Nuremberg Code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7E3D2-C543-B941-9EAC-7CB3582197AF}"/>
              </a:ext>
            </a:extLst>
          </p:cNvPr>
          <p:cNvSpPr>
            <a:spLocks noGrp="1"/>
          </p:cNvSpPr>
          <p:nvPr>
            <p:ph type="title"/>
          </p:nvPr>
        </p:nvSpPr>
        <p:spPr/>
        <p:txBody>
          <a:bodyPr/>
          <a:lstStyle/>
          <a:p>
            <a:pPr>
              <a:defRPr/>
            </a:pPr>
            <a:r>
              <a:rPr lang="en-US" dirty="0">
                <a:solidFill>
                  <a:srgbClr val="E5E5FF"/>
                </a:solidFill>
              </a:rPr>
              <a:t>“Not-So Golden” Rice</a:t>
            </a:r>
            <a:endParaRPr lang="en-US" dirty="0"/>
          </a:p>
        </p:txBody>
      </p:sp>
      <p:sp>
        <p:nvSpPr>
          <p:cNvPr id="3" name="Content Placeholder 2">
            <a:extLst>
              <a:ext uri="{FF2B5EF4-FFF2-40B4-BE49-F238E27FC236}">
                <a16:creationId xmlns:a16="http://schemas.microsoft.com/office/drawing/2014/main" id="{F6EB9956-D21D-9CF5-6633-BAB97AAC51E6}"/>
              </a:ext>
            </a:extLst>
          </p:cNvPr>
          <p:cNvSpPr>
            <a:spLocks noGrp="1"/>
          </p:cNvSpPr>
          <p:nvPr>
            <p:ph idx="1"/>
          </p:nvPr>
        </p:nvSpPr>
        <p:spPr/>
        <p:txBody>
          <a:bodyPr/>
          <a:lstStyle/>
          <a:p>
            <a:pPr>
              <a:defRPr/>
            </a:pPr>
            <a:r>
              <a:rPr lang="en-US" dirty="0"/>
              <a:t>Chinese Golden Rice Feeding Trial</a:t>
            </a:r>
          </a:p>
          <a:p>
            <a:pPr lvl="1">
              <a:defRPr/>
            </a:pPr>
            <a:r>
              <a:rPr lang="en-US" dirty="0"/>
              <a:t>Published in Am J </a:t>
            </a:r>
            <a:r>
              <a:rPr lang="en-US" dirty="0" err="1"/>
              <a:t>Clin</a:t>
            </a:r>
            <a:r>
              <a:rPr lang="en-US" dirty="0"/>
              <a:t> </a:t>
            </a:r>
            <a:r>
              <a:rPr lang="en-US" dirty="0" err="1"/>
              <a:t>Nutr</a:t>
            </a:r>
            <a:r>
              <a:rPr lang="en-US" dirty="0"/>
              <a:t> (2011)</a:t>
            </a:r>
          </a:p>
          <a:p>
            <a:pPr lvl="1">
              <a:defRPr/>
            </a:pPr>
            <a:r>
              <a:rPr lang="en-US" dirty="0"/>
              <a:t>Criticized in Nature (2012)</a:t>
            </a:r>
          </a:p>
          <a:p>
            <a:pPr lvl="1">
              <a:defRPr/>
            </a:pPr>
            <a:r>
              <a:rPr lang="en-US" dirty="0"/>
              <a:t>Am J </a:t>
            </a:r>
            <a:r>
              <a:rPr lang="en-US" dirty="0" err="1"/>
              <a:t>Clin</a:t>
            </a:r>
            <a:r>
              <a:rPr lang="en-US" dirty="0"/>
              <a:t> </a:t>
            </a:r>
            <a:r>
              <a:rPr lang="en-US" dirty="0" err="1"/>
              <a:t>Nutr</a:t>
            </a:r>
            <a:r>
              <a:rPr lang="en-US" dirty="0"/>
              <a:t> to retract article (2014)</a:t>
            </a:r>
          </a:p>
          <a:p>
            <a:pPr>
              <a:defRPr/>
            </a:pPr>
            <a:r>
              <a:rPr lang="en-US" dirty="0"/>
              <a:t>GM banana (Vitamin A) feeding trial planned for Iowa State students cancelled (2015)(unethical, would be illegal in Europe)</a:t>
            </a:r>
          </a:p>
          <a:p>
            <a:pPr lvl="1">
              <a:defRPr/>
            </a:pPr>
            <a:r>
              <a:rPr lang="en-US" dirty="0" err="1"/>
              <a:t>HarvestPlus</a:t>
            </a:r>
            <a:r>
              <a:rPr lang="en-US" dirty="0"/>
              <a:t>’ traditionally bred sweet potato contains much more </a:t>
            </a:r>
            <a:r>
              <a:rPr lang="el-GR" sz="3200" dirty="0">
                <a:solidFill>
                  <a:srgbClr val="FFFFFF"/>
                </a:solidFill>
              </a:rPr>
              <a:t>β</a:t>
            </a:r>
            <a:r>
              <a:rPr lang="en-US" dirty="0"/>
              <a:t> carotene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0FEE7-EBE4-6599-13F7-93DF4235F3B3}"/>
              </a:ext>
            </a:extLst>
          </p:cNvPr>
          <p:cNvSpPr>
            <a:spLocks noGrp="1"/>
          </p:cNvSpPr>
          <p:nvPr>
            <p:ph type="title"/>
          </p:nvPr>
        </p:nvSpPr>
        <p:spPr/>
        <p:txBody>
          <a:bodyPr/>
          <a:lstStyle/>
          <a:p>
            <a:pPr>
              <a:defRPr/>
            </a:pPr>
            <a:r>
              <a:rPr lang="en-US" dirty="0"/>
              <a:t>“Not-So Golden” Rice</a:t>
            </a:r>
          </a:p>
        </p:txBody>
      </p:sp>
      <p:sp>
        <p:nvSpPr>
          <p:cNvPr id="3" name="Content Placeholder 2">
            <a:extLst>
              <a:ext uri="{FF2B5EF4-FFF2-40B4-BE49-F238E27FC236}">
                <a16:creationId xmlns:a16="http://schemas.microsoft.com/office/drawing/2014/main" id="{6075656F-3369-5830-0500-607CCC8F2FBF}"/>
              </a:ext>
            </a:extLst>
          </p:cNvPr>
          <p:cNvSpPr>
            <a:spLocks noGrp="1"/>
          </p:cNvSpPr>
          <p:nvPr>
            <p:ph idx="1"/>
          </p:nvPr>
        </p:nvSpPr>
        <p:spPr/>
        <p:txBody>
          <a:bodyPr/>
          <a:lstStyle/>
          <a:p>
            <a:pPr>
              <a:defRPr/>
            </a:pPr>
            <a:r>
              <a:rPr lang="en-US" sz="2800" dirty="0"/>
              <a:t>Syngenta Golden Rice II (20 times more provitamin A) and GM potatoes recently developed</a:t>
            </a:r>
          </a:p>
          <a:p>
            <a:pPr>
              <a:defRPr/>
            </a:pPr>
            <a:r>
              <a:rPr lang="en-US" sz="2800" dirty="0"/>
              <a:t>Third generation Golden Rice using </a:t>
            </a:r>
            <a:r>
              <a:rPr lang="en-US" sz="2800" dirty="0" err="1"/>
              <a:t>indica</a:t>
            </a:r>
            <a:r>
              <a:rPr lang="en-US" sz="2800" dirty="0"/>
              <a:t> rice being tested (japonica variety used in other iterations unpalatable, produced much less vitamin A)</a:t>
            </a:r>
          </a:p>
          <a:p>
            <a:pPr>
              <a:defRPr/>
            </a:pPr>
            <a:r>
              <a:rPr lang="en-US" sz="2800" dirty="0"/>
              <a:t>Fourth generation GR also in testing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96A83-E49C-4571-946C-45AFCAC445DB}"/>
              </a:ext>
            </a:extLst>
          </p:cNvPr>
          <p:cNvSpPr>
            <a:spLocks noGrp="1"/>
          </p:cNvSpPr>
          <p:nvPr>
            <p:ph type="title"/>
          </p:nvPr>
        </p:nvSpPr>
        <p:spPr/>
        <p:txBody>
          <a:bodyPr/>
          <a:lstStyle/>
          <a:p>
            <a:pPr>
              <a:defRPr/>
            </a:pPr>
            <a:r>
              <a:rPr lang="en-US" dirty="0"/>
              <a:t>“Not-So Golden” Rice</a:t>
            </a:r>
          </a:p>
        </p:txBody>
      </p:sp>
      <p:sp>
        <p:nvSpPr>
          <p:cNvPr id="3" name="Content Placeholder 2">
            <a:extLst>
              <a:ext uri="{FF2B5EF4-FFF2-40B4-BE49-F238E27FC236}">
                <a16:creationId xmlns:a16="http://schemas.microsoft.com/office/drawing/2014/main" id="{1DA12B0E-EBC7-C0AF-2626-5D82A0BF8629}"/>
              </a:ext>
            </a:extLst>
          </p:cNvPr>
          <p:cNvSpPr>
            <a:spLocks noGrp="1"/>
          </p:cNvSpPr>
          <p:nvPr>
            <p:ph idx="1"/>
          </p:nvPr>
        </p:nvSpPr>
        <p:spPr/>
        <p:txBody>
          <a:bodyPr/>
          <a:lstStyle/>
          <a:p>
            <a:pPr>
              <a:defRPr/>
            </a:pPr>
            <a:r>
              <a:rPr lang="en-US" sz="2800" dirty="0"/>
              <a:t>Golden banana (modified with gene from Papua New Guinea banana – i.e., same genus) – approved for clinical trials in US</a:t>
            </a:r>
          </a:p>
          <a:p>
            <a:pPr>
              <a:defRPr/>
            </a:pPr>
            <a:r>
              <a:rPr lang="en-US" sz="2800" dirty="0"/>
              <a:t>Rice modified with barley genes to decrease methane production (data lacking on overall effects on rice/methane production link)</a:t>
            </a:r>
          </a:p>
          <a:p>
            <a:pPr>
              <a:defRPr/>
            </a:pPr>
            <a:r>
              <a:rPr lang="en-US" sz="2800" dirty="0"/>
              <a:t>GM rice containing iron and zinc</a:t>
            </a:r>
          </a:p>
          <a:p>
            <a:pPr>
              <a:defRPr/>
            </a:pPr>
            <a:r>
              <a:rPr lang="en-US" sz="2800" dirty="0"/>
              <a:t>2018: FDA approves sale of version while acknowledging no nutritional benefits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6C044-F758-CB92-2CB9-A4FAF378902A}"/>
              </a:ext>
            </a:extLst>
          </p:cNvPr>
          <p:cNvSpPr>
            <a:spLocks noGrp="1"/>
          </p:cNvSpPr>
          <p:nvPr>
            <p:ph type="title"/>
          </p:nvPr>
        </p:nvSpPr>
        <p:spPr/>
        <p:txBody>
          <a:bodyPr/>
          <a:lstStyle/>
          <a:p>
            <a:pPr>
              <a:defRPr/>
            </a:pPr>
            <a:r>
              <a:rPr lang="en-US" dirty="0">
                <a:solidFill>
                  <a:srgbClr val="E5E5FF"/>
                </a:solidFill>
              </a:rPr>
              <a:t>“Not-So Golden” Rice</a:t>
            </a:r>
            <a:endParaRPr lang="en-US" dirty="0"/>
          </a:p>
        </p:txBody>
      </p:sp>
      <p:sp>
        <p:nvSpPr>
          <p:cNvPr id="3" name="Content Placeholder 2">
            <a:extLst>
              <a:ext uri="{FF2B5EF4-FFF2-40B4-BE49-F238E27FC236}">
                <a16:creationId xmlns:a16="http://schemas.microsoft.com/office/drawing/2014/main" id="{E71517A6-A0EB-A5C6-5AB7-724A1BBBC977}"/>
              </a:ext>
            </a:extLst>
          </p:cNvPr>
          <p:cNvSpPr>
            <a:spLocks noGrp="1"/>
          </p:cNvSpPr>
          <p:nvPr>
            <p:ph idx="1"/>
          </p:nvPr>
        </p:nvSpPr>
        <p:spPr/>
        <p:txBody>
          <a:bodyPr/>
          <a:lstStyle/>
          <a:p>
            <a:pPr>
              <a:defRPr/>
            </a:pPr>
            <a:r>
              <a:rPr lang="en-US" sz="2800" dirty="0"/>
              <a:t>All generations still show low and variable amounts of vitamin A</a:t>
            </a:r>
          </a:p>
          <a:p>
            <a:pPr>
              <a:defRPr/>
            </a:pPr>
            <a:r>
              <a:rPr lang="en-US" sz="2800" dirty="0"/>
              <a:t>All interfere with other basic plant metabolic pathways</a:t>
            </a:r>
          </a:p>
          <a:p>
            <a:pPr lvl="1">
              <a:defRPr/>
            </a:pPr>
            <a:r>
              <a:rPr lang="en-US" dirty="0"/>
              <a:t>E.g., color, flowering, yield</a:t>
            </a:r>
          </a:p>
          <a:p>
            <a:pPr>
              <a:defRPr/>
            </a:pPr>
            <a:r>
              <a:rPr lang="en-US" sz="2800" dirty="0"/>
              <a:t>No generation adequately tested for safety</a:t>
            </a:r>
          </a:p>
          <a:p>
            <a:pPr>
              <a:defRPr/>
            </a:pPr>
            <a:r>
              <a:rPr lang="en-US" sz="2800" dirty="0"/>
              <a:t>Gene flow demonstrated, can lead to contamination of wild and weedy rice populations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165CD37C-33B7-EDE8-E519-8DCDEBCBD0C6}"/>
              </a:ext>
            </a:extLst>
          </p:cNvPr>
          <p:cNvSpPr>
            <a:spLocks noGrp="1" noRot="1" noChangeArrowheads="1"/>
          </p:cNvSpPr>
          <p:nvPr>
            <p:ph type="title"/>
          </p:nvPr>
        </p:nvSpPr>
        <p:spPr/>
        <p:txBody>
          <a:bodyPr/>
          <a:lstStyle/>
          <a:p>
            <a:pPr eaLnBrk="1" hangingPunct="1">
              <a:defRPr/>
            </a:pPr>
            <a:r>
              <a:rPr lang="en-US" dirty="0"/>
              <a:t>Curing Vitamin A Deficiency</a:t>
            </a:r>
          </a:p>
        </p:txBody>
      </p:sp>
      <p:sp>
        <p:nvSpPr>
          <p:cNvPr id="163843" name="Rectangle 3">
            <a:extLst>
              <a:ext uri="{FF2B5EF4-FFF2-40B4-BE49-F238E27FC236}">
                <a16:creationId xmlns:a16="http://schemas.microsoft.com/office/drawing/2014/main" id="{2121B661-AF92-9CE4-A1D1-C08567094B76}"/>
              </a:ext>
            </a:extLst>
          </p:cNvPr>
          <p:cNvSpPr>
            <a:spLocks noGrp="1" noChangeArrowheads="1"/>
          </p:cNvSpPr>
          <p:nvPr>
            <p:ph type="body" idx="1"/>
          </p:nvPr>
        </p:nvSpPr>
        <p:spPr/>
        <p:txBody>
          <a:bodyPr/>
          <a:lstStyle/>
          <a:p>
            <a:pPr eaLnBrk="1" hangingPunct="1">
              <a:defRPr/>
            </a:pPr>
            <a:r>
              <a:rPr lang="en-US" sz="2400" dirty="0"/>
              <a:t>VAD can be cured:</a:t>
            </a:r>
          </a:p>
          <a:p>
            <a:pPr lvl="1" eaLnBrk="1" hangingPunct="1">
              <a:defRPr/>
            </a:pPr>
            <a:r>
              <a:rPr lang="en-US" sz="2400" dirty="0"/>
              <a:t>With breast milk and small to moderate amounts of vegetables, whose cultivation has decreased in the face of monoculture and export crops</a:t>
            </a:r>
          </a:p>
          <a:p>
            <a:pPr lvl="2" eaLnBrk="1" hangingPunct="1">
              <a:defRPr/>
            </a:pPr>
            <a:r>
              <a:rPr lang="en-US" sz="2000" dirty="0"/>
              <a:t>E.g., cassava, mangoes, yellow corn, yams, </a:t>
            </a:r>
            <a:r>
              <a:rPr lang="en-US" sz="2000" dirty="0" err="1"/>
              <a:t>canteloupes</a:t>
            </a:r>
            <a:r>
              <a:rPr lang="en-US" sz="2000" dirty="0"/>
              <a:t>, papaya, carrots, red curry peppers, cabbage, spinach</a:t>
            </a:r>
          </a:p>
          <a:p>
            <a:pPr lvl="1" eaLnBrk="1" hangingPunct="1">
              <a:defRPr/>
            </a:pPr>
            <a:r>
              <a:rPr lang="en-US" sz="2400" dirty="0"/>
              <a:t>Diversification necessary, since rice provides majority of calories for ½ world’s population</a:t>
            </a:r>
          </a:p>
          <a:p>
            <a:pPr lvl="1" eaLnBrk="1" hangingPunct="1">
              <a:defRPr/>
            </a:pPr>
            <a:r>
              <a:rPr lang="en-US" sz="2400" dirty="0"/>
              <a:t>Conventional breeding and marker-assisted selection</a:t>
            </a:r>
          </a:p>
          <a:p>
            <a:pPr lvl="1" eaLnBrk="1" hangingPunct="1">
              <a:defRPr/>
            </a:pPr>
            <a:r>
              <a:rPr lang="en-US" sz="2400" dirty="0"/>
              <a:t>With political and social will</a:t>
            </a:r>
            <a:endParaRPr lang="en-US" sz="20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0" name="Rectangle 2">
            <a:extLst>
              <a:ext uri="{FF2B5EF4-FFF2-40B4-BE49-F238E27FC236}">
                <a16:creationId xmlns:a16="http://schemas.microsoft.com/office/drawing/2014/main" id="{DC758722-DA0C-91CD-CC4B-DD85F6C43FA7}"/>
              </a:ext>
            </a:extLst>
          </p:cNvPr>
          <p:cNvSpPr>
            <a:spLocks noGrp="1" noRot="1" noChangeArrowheads="1"/>
          </p:cNvSpPr>
          <p:nvPr>
            <p:ph type="title"/>
          </p:nvPr>
        </p:nvSpPr>
        <p:spPr/>
        <p:txBody>
          <a:bodyPr/>
          <a:lstStyle/>
          <a:p>
            <a:pPr eaLnBrk="1" hangingPunct="1">
              <a:defRPr/>
            </a:pPr>
            <a:r>
              <a:rPr lang="en-US" sz="4000" dirty="0"/>
              <a:t>Poverty, Hunger, and Micronutrients</a:t>
            </a:r>
          </a:p>
        </p:txBody>
      </p:sp>
      <p:sp>
        <p:nvSpPr>
          <p:cNvPr id="821251" name="Rectangle 3">
            <a:extLst>
              <a:ext uri="{FF2B5EF4-FFF2-40B4-BE49-F238E27FC236}">
                <a16:creationId xmlns:a16="http://schemas.microsoft.com/office/drawing/2014/main" id="{5CD9ADD2-A244-0421-2659-B34CE262A0CD}"/>
              </a:ext>
            </a:extLst>
          </p:cNvPr>
          <p:cNvSpPr>
            <a:spLocks noGrp="1" noChangeArrowheads="1"/>
          </p:cNvSpPr>
          <p:nvPr>
            <p:ph type="body" idx="1"/>
          </p:nvPr>
        </p:nvSpPr>
        <p:spPr/>
        <p:txBody>
          <a:bodyPr/>
          <a:lstStyle/>
          <a:p>
            <a:pPr eaLnBrk="1" hangingPunct="1">
              <a:defRPr/>
            </a:pPr>
            <a:r>
              <a:rPr lang="en-US" sz="2400" dirty="0"/>
              <a:t>More than 2 billion people worldwide suffer from micronutrient deficiencies</a:t>
            </a:r>
          </a:p>
          <a:p>
            <a:pPr eaLnBrk="1" hangingPunct="1">
              <a:defRPr/>
            </a:pPr>
            <a:r>
              <a:rPr lang="en-US" sz="2400" dirty="0"/>
              <a:t>Cost of providing vitamin A and zinc supplements to malnourished infants and toddlers under age 2 = $60 million/year</a:t>
            </a:r>
          </a:p>
          <a:p>
            <a:pPr lvl="1" eaLnBrk="1" hangingPunct="1">
              <a:defRPr/>
            </a:pPr>
            <a:r>
              <a:rPr lang="en-US" sz="2400" dirty="0"/>
              <a:t>Benefits (including prevention of blindness and malnutrition) &gt; $1 billion/yr</a:t>
            </a:r>
          </a:p>
          <a:p>
            <a:pPr eaLnBrk="1" hangingPunct="1">
              <a:defRPr/>
            </a:pPr>
            <a:r>
              <a:rPr lang="en-US" sz="2400" dirty="0"/>
              <a:t>Cost of providing iron and iodized salt = $286 million/year</a:t>
            </a:r>
          </a:p>
          <a:p>
            <a:pPr lvl="1" eaLnBrk="1" hangingPunct="1">
              <a:defRPr/>
            </a:pPr>
            <a:r>
              <a:rPr lang="en-US" sz="2400" dirty="0"/>
              <a:t>Benefits (including prevention of iron-deficiency anemia, cretinism) = $2.7 billion/yr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0FF0935-9388-99C2-B0FA-D524D7151E71}"/>
              </a:ext>
            </a:extLst>
          </p:cNvPr>
          <p:cNvSpPr>
            <a:spLocks noGrp="1" noRot="1" noChangeArrowheads="1"/>
          </p:cNvSpPr>
          <p:nvPr>
            <p:ph type="title"/>
          </p:nvPr>
        </p:nvSpPr>
        <p:spPr/>
        <p:txBody>
          <a:bodyPr/>
          <a:lstStyle/>
          <a:p>
            <a:pPr eaLnBrk="1" hangingPunct="1">
              <a:defRPr/>
            </a:pPr>
            <a:r>
              <a:rPr lang="en-US"/>
              <a:t>Measure 27</a:t>
            </a:r>
          </a:p>
        </p:txBody>
      </p:sp>
      <p:sp>
        <p:nvSpPr>
          <p:cNvPr id="3075" name="Rectangle 3">
            <a:extLst>
              <a:ext uri="{FF2B5EF4-FFF2-40B4-BE49-F238E27FC236}">
                <a16:creationId xmlns:a16="http://schemas.microsoft.com/office/drawing/2014/main" id="{5D25342C-9D0A-466C-300D-A555717A89B6}"/>
              </a:ext>
            </a:extLst>
          </p:cNvPr>
          <p:cNvSpPr>
            <a:spLocks noGrp="1" noChangeArrowheads="1"/>
          </p:cNvSpPr>
          <p:nvPr>
            <p:ph type="body" idx="1"/>
          </p:nvPr>
        </p:nvSpPr>
        <p:spPr/>
        <p:txBody>
          <a:bodyPr/>
          <a:lstStyle/>
          <a:p>
            <a:pPr eaLnBrk="1" hangingPunct="1">
              <a:defRPr/>
            </a:pPr>
            <a:r>
              <a:rPr lang="en-US" sz="3600" dirty="0"/>
              <a:t>November, 2002 Oregon ballot</a:t>
            </a:r>
          </a:p>
          <a:p>
            <a:pPr eaLnBrk="1" hangingPunct="1">
              <a:defRPr/>
            </a:pPr>
            <a:r>
              <a:rPr lang="en-US" sz="3600" dirty="0"/>
              <a:t>Required labeling of genetically-engineered foods sold or distributed in the state</a:t>
            </a:r>
          </a:p>
          <a:p>
            <a:pPr eaLnBrk="1" hangingPunct="1">
              <a:defRPr/>
            </a:pPr>
            <a:r>
              <a:rPr lang="en-US" sz="3600" dirty="0"/>
              <a:t>Wholesale and retail, e.g., supermarkets</a:t>
            </a:r>
          </a:p>
          <a:p>
            <a:pPr lvl="1" eaLnBrk="1" hangingPunct="1">
              <a:defRPr/>
            </a:pPr>
            <a:r>
              <a:rPr lang="en-US" sz="3600" dirty="0"/>
              <a:t>Not cafeterias, restaurants, prisons, bake sales, etc.</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FD02E07-6F0E-12E1-A440-5EC5A4D3543A}"/>
              </a:ext>
            </a:extLst>
          </p:cNvPr>
          <p:cNvSpPr>
            <a:spLocks noGrp="1" noRot="1" noChangeArrowheads="1"/>
          </p:cNvSpPr>
          <p:nvPr>
            <p:ph type="title"/>
          </p:nvPr>
        </p:nvSpPr>
        <p:spPr/>
        <p:txBody>
          <a:bodyPr/>
          <a:lstStyle/>
          <a:p>
            <a:pPr eaLnBrk="1" hangingPunct="1">
              <a:defRPr/>
            </a:pPr>
            <a:r>
              <a:rPr lang="en-US"/>
              <a:t>Measure 27</a:t>
            </a:r>
          </a:p>
        </p:txBody>
      </p:sp>
      <p:sp>
        <p:nvSpPr>
          <p:cNvPr id="4099" name="Rectangle 3">
            <a:extLst>
              <a:ext uri="{FF2B5EF4-FFF2-40B4-BE49-F238E27FC236}">
                <a16:creationId xmlns:a16="http://schemas.microsoft.com/office/drawing/2014/main" id="{BE066273-331F-1020-78E3-002DC84D021A}"/>
              </a:ext>
            </a:extLst>
          </p:cNvPr>
          <p:cNvSpPr>
            <a:spLocks noGrp="1" noChangeArrowheads="1"/>
          </p:cNvSpPr>
          <p:nvPr>
            <p:ph type="body" idx="1"/>
          </p:nvPr>
        </p:nvSpPr>
        <p:spPr/>
        <p:txBody>
          <a:bodyPr/>
          <a:lstStyle/>
          <a:p>
            <a:pPr eaLnBrk="1" hangingPunct="1">
              <a:lnSpc>
                <a:spcPct val="90000"/>
              </a:lnSpc>
              <a:defRPr/>
            </a:pPr>
            <a:r>
              <a:rPr lang="en-US" sz="3600" dirty="0"/>
              <a:t>Defeated 70% to 30%</a:t>
            </a:r>
          </a:p>
          <a:p>
            <a:pPr eaLnBrk="1" hangingPunct="1">
              <a:lnSpc>
                <a:spcPct val="90000"/>
              </a:lnSpc>
              <a:defRPr/>
            </a:pPr>
            <a:r>
              <a:rPr lang="en-US" sz="3600" dirty="0"/>
              <a:t>Surprising, since multiple polls conducted by the news media, government and industry show from 66-90% of US citizens favor labeling (most polls at higher end); only 7% oppose labeling</a:t>
            </a:r>
          </a:p>
          <a:p>
            <a:pPr lvl="1" eaLnBrk="1" hangingPunct="1">
              <a:lnSpc>
                <a:spcPct val="90000"/>
              </a:lnSpc>
              <a:defRPr/>
            </a:pPr>
            <a:r>
              <a:rPr lang="en-US" sz="3200" dirty="0"/>
              <a:t>2008 NY Times/CBS News poll: 53% of Americans say they won’t buy GM food</a:t>
            </a:r>
          </a:p>
          <a:p>
            <a:pPr lvl="1" eaLnBrk="1" hangingPunct="1">
              <a:lnSpc>
                <a:spcPct val="90000"/>
              </a:lnSpc>
              <a:defRPr/>
            </a:pPr>
            <a:r>
              <a:rPr lang="en-US" sz="3200" dirty="0"/>
              <a:t>Biased British Food Journal Study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93A18BF-A72D-AC7B-5249-3A6D79BD42BF}"/>
              </a:ext>
            </a:extLst>
          </p:cNvPr>
          <p:cNvSpPr>
            <a:spLocks noGrp="1" noRot="1" noChangeArrowheads="1"/>
          </p:cNvSpPr>
          <p:nvPr>
            <p:ph type="title"/>
          </p:nvPr>
        </p:nvSpPr>
        <p:spPr/>
        <p:txBody>
          <a:bodyPr/>
          <a:lstStyle/>
          <a:p>
            <a:pPr eaLnBrk="1" hangingPunct="1">
              <a:defRPr/>
            </a:pPr>
            <a:r>
              <a:rPr lang="en-US"/>
              <a:t>Measure 27</a:t>
            </a:r>
          </a:p>
        </p:txBody>
      </p:sp>
      <p:sp>
        <p:nvSpPr>
          <p:cNvPr id="5123" name="Rectangle 3">
            <a:extLst>
              <a:ext uri="{FF2B5EF4-FFF2-40B4-BE49-F238E27FC236}">
                <a16:creationId xmlns:a16="http://schemas.microsoft.com/office/drawing/2014/main" id="{BA9E9703-3EB3-35DE-7EFE-54AAAB87832B}"/>
              </a:ext>
            </a:extLst>
          </p:cNvPr>
          <p:cNvSpPr>
            <a:spLocks noGrp="1" noChangeArrowheads="1"/>
          </p:cNvSpPr>
          <p:nvPr>
            <p:ph type="body" idx="1"/>
          </p:nvPr>
        </p:nvSpPr>
        <p:spPr/>
        <p:txBody>
          <a:bodyPr/>
          <a:lstStyle/>
          <a:p>
            <a:pPr eaLnBrk="1" hangingPunct="1">
              <a:defRPr/>
            </a:pPr>
            <a:r>
              <a:rPr lang="en-US" dirty="0"/>
              <a:t>Opponents outspent proponents $5.5 million to $200,000</a:t>
            </a:r>
          </a:p>
          <a:p>
            <a:pPr eaLnBrk="1" hangingPunct="1">
              <a:defRPr/>
            </a:pPr>
            <a:r>
              <a:rPr lang="en-US" dirty="0"/>
              <a:t>Similar to defeat of measure to establish public ownership of utilities (vs. PGE/Enron) in Portland, OR</a:t>
            </a:r>
          </a:p>
          <a:p>
            <a:pPr lvl="1" eaLnBrk="1" hangingPunct="1">
              <a:defRPr/>
            </a:pPr>
            <a:r>
              <a:rPr lang="en-US" dirty="0"/>
              <a:t>Public power advocates outspent $2 million to $25,000</a:t>
            </a:r>
          </a:p>
          <a:p>
            <a:pPr lvl="1" eaLnBrk="1" hangingPunct="1">
              <a:defRPr/>
            </a:pPr>
            <a:r>
              <a:rPr lang="en-US" dirty="0"/>
              <a:t>Most opposition money from outside Oregon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1A298E44-1E47-ADF3-24C0-D5D7F069D3F9}"/>
              </a:ext>
            </a:extLst>
          </p:cNvPr>
          <p:cNvSpPr>
            <a:spLocks noGrp="1" noRot="1" noChangeArrowheads="1"/>
          </p:cNvSpPr>
          <p:nvPr>
            <p:ph type="title"/>
          </p:nvPr>
        </p:nvSpPr>
        <p:spPr/>
        <p:txBody>
          <a:bodyPr/>
          <a:lstStyle/>
          <a:p>
            <a:pPr eaLnBrk="1" hangingPunct="1">
              <a:defRPr/>
            </a:pPr>
            <a:r>
              <a:rPr lang="en-US"/>
              <a:t>Measure 27</a:t>
            </a:r>
          </a:p>
        </p:txBody>
      </p:sp>
      <p:sp>
        <p:nvSpPr>
          <p:cNvPr id="74755" name="Rectangle 3">
            <a:extLst>
              <a:ext uri="{FF2B5EF4-FFF2-40B4-BE49-F238E27FC236}">
                <a16:creationId xmlns:a16="http://schemas.microsoft.com/office/drawing/2014/main" id="{E628A0FD-7458-45E6-B7F7-2181BD688FAD}"/>
              </a:ext>
            </a:extLst>
          </p:cNvPr>
          <p:cNvSpPr>
            <a:spLocks noGrp="1" noChangeArrowheads="1"/>
          </p:cNvSpPr>
          <p:nvPr>
            <p:ph type="body" idx="1"/>
          </p:nvPr>
        </p:nvSpPr>
        <p:spPr/>
        <p:txBody>
          <a:bodyPr/>
          <a:lstStyle/>
          <a:p>
            <a:pPr eaLnBrk="1" hangingPunct="1">
              <a:defRPr/>
            </a:pPr>
            <a:r>
              <a:rPr lang="en-US" sz="3600" dirty="0"/>
              <a:t>Vast majority of opposition funding from corporations headquartered outside state:</a:t>
            </a:r>
          </a:p>
          <a:p>
            <a:pPr lvl="1" eaLnBrk="1" hangingPunct="1">
              <a:defRPr/>
            </a:pPr>
            <a:r>
              <a:rPr lang="en-US" sz="3600" dirty="0"/>
              <a:t>Monsanto, </a:t>
            </a:r>
            <a:r>
              <a:rPr lang="en-US" sz="3600" dirty="0" err="1"/>
              <a:t>Dupont</a:t>
            </a:r>
            <a:r>
              <a:rPr lang="en-US" sz="3600" dirty="0"/>
              <a:t>, </a:t>
            </a:r>
            <a:r>
              <a:rPr lang="en-US" sz="3600" dirty="0" err="1"/>
              <a:t>Syngenta</a:t>
            </a:r>
            <a:r>
              <a:rPr lang="en-US" sz="3600" dirty="0"/>
              <a:t>, Dow Agro Sciences, BASF, Aventis, Hoechst, and Bayer Crop Science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9BBD9089-8661-994A-249B-139327B015A8}"/>
              </a:ext>
            </a:extLst>
          </p:cNvPr>
          <p:cNvSpPr>
            <a:spLocks noGrp="1" noRot="1" noChangeArrowheads="1"/>
          </p:cNvSpPr>
          <p:nvPr>
            <p:ph type="title"/>
          </p:nvPr>
        </p:nvSpPr>
        <p:spPr/>
        <p:txBody>
          <a:bodyPr/>
          <a:lstStyle/>
          <a:p>
            <a:pPr eaLnBrk="1" hangingPunct="1">
              <a:defRPr/>
            </a:pPr>
            <a:r>
              <a:rPr lang="en-US"/>
              <a:t>Measure 27</a:t>
            </a:r>
          </a:p>
        </p:txBody>
      </p:sp>
      <p:sp>
        <p:nvSpPr>
          <p:cNvPr id="81923" name="Rectangle 3">
            <a:extLst>
              <a:ext uri="{FF2B5EF4-FFF2-40B4-BE49-F238E27FC236}">
                <a16:creationId xmlns:a16="http://schemas.microsoft.com/office/drawing/2014/main" id="{A6B38DB0-E3AA-8472-C3DC-64FDAC25ADF6}"/>
              </a:ext>
            </a:extLst>
          </p:cNvPr>
          <p:cNvSpPr>
            <a:spLocks noGrp="1" noChangeArrowheads="1"/>
          </p:cNvSpPr>
          <p:nvPr>
            <p:ph type="body" idx="1"/>
          </p:nvPr>
        </p:nvSpPr>
        <p:spPr/>
        <p:txBody>
          <a:bodyPr/>
          <a:lstStyle/>
          <a:p>
            <a:pPr eaLnBrk="1" hangingPunct="1">
              <a:defRPr/>
            </a:pPr>
            <a:r>
              <a:rPr lang="en-US" sz="4000" dirty="0"/>
              <a:t>Aided by PR and political professionals</a:t>
            </a:r>
          </a:p>
          <a:p>
            <a:pPr eaLnBrk="1" hangingPunct="1">
              <a:defRPr/>
            </a:pPr>
            <a:r>
              <a:rPr lang="en-US" sz="4000" dirty="0"/>
              <a:t>Hid behind scientific-sounding “advocacy” groups – e.g., The Council for Biotechnology Information</a:t>
            </a:r>
          </a:p>
          <a:p>
            <a:pPr lvl="1" eaLnBrk="1" hangingPunct="1">
              <a:defRPr/>
            </a:pPr>
            <a:r>
              <a:rPr lang="en-US" dirty="0"/>
              <a:t>Members include all the major GM seed producers</a:t>
            </a:r>
          </a:p>
          <a:p>
            <a:pPr lvl="1" eaLnBrk="1" hangingPunct="1">
              <a:defRPr/>
            </a:pPr>
            <a:r>
              <a:rPr lang="en-US" dirty="0"/>
              <a:t>Sponsors a disinformation website, GMOAnswers.com</a:t>
            </a:r>
          </a:p>
          <a:p>
            <a:pPr eaLnBrk="1" hangingPunct="1">
              <a:defRPr/>
            </a:pPr>
            <a:endParaRPr lang="en-US" sz="40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a:extLst>
              <a:ext uri="{FF2B5EF4-FFF2-40B4-BE49-F238E27FC236}">
                <a16:creationId xmlns:a16="http://schemas.microsoft.com/office/drawing/2014/main" id="{2C3BAFC2-367A-EF5B-2512-B10F857FEF80}"/>
              </a:ext>
            </a:extLst>
          </p:cNvPr>
          <p:cNvSpPr>
            <a:spLocks noGrp="1" noRot="1" noChangeArrowheads="1"/>
          </p:cNvSpPr>
          <p:nvPr>
            <p:ph type="title"/>
          </p:nvPr>
        </p:nvSpPr>
        <p:spPr/>
        <p:txBody>
          <a:bodyPr/>
          <a:lstStyle/>
          <a:p>
            <a:pPr>
              <a:defRPr/>
            </a:pPr>
            <a:r>
              <a:rPr lang="en-US" sz="4000" dirty="0"/>
              <a:t>Corporate Opposition to Measure 27</a:t>
            </a:r>
          </a:p>
        </p:txBody>
      </p:sp>
      <p:sp>
        <p:nvSpPr>
          <p:cNvPr id="238595" name="Rectangle 3">
            <a:extLst>
              <a:ext uri="{FF2B5EF4-FFF2-40B4-BE49-F238E27FC236}">
                <a16:creationId xmlns:a16="http://schemas.microsoft.com/office/drawing/2014/main" id="{762C1C5F-B6DC-B238-E9CA-C4B2BF5BCF06}"/>
              </a:ext>
            </a:extLst>
          </p:cNvPr>
          <p:cNvSpPr>
            <a:spLocks noGrp="1" noChangeArrowheads="1"/>
          </p:cNvSpPr>
          <p:nvPr>
            <p:ph type="body" idx="1"/>
          </p:nvPr>
        </p:nvSpPr>
        <p:spPr/>
        <p:txBody>
          <a:bodyPr/>
          <a:lstStyle/>
          <a:p>
            <a:pPr eaLnBrk="1" hangingPunct="1">
              <a:lnSpc>
                <a:spcPct val="90000"/>
              </a:lnSpc>
              <a:defRPr/>
            </a:pPr>
            <a:r>
              <a:rPr lang="en-US" dirty="0"/>
              <a:t>Vested interest in spreading deliberate misinformation about the initiative to keep the public ignorant of the adverse consequences of their profit-driven manipulation of the world’s food supply</a:t>
            </a:r>
          </a:p>
          <a:p>
            <a:pPr eaLnBrk="1" hangingPunct="1">
              <a:lnSpc>
                <a:spcPct val="90000"/>
              </a:lnSpc>
              <a:defRPr/>
            </a:pPr>
            <a:r>
              <a:rPr lang="en-US" dirty="0"/>
              <a:t>Aided by U.S. ignorance re extent of, risks of GM crops (knowledge levels much higher in EU)</a:t>
            </a:r>
          </a:p>
          <a:p>
            <a:pPr eaLnBrk="1" hangingPunct="1">
              <a:lnSpc>
                <a:spcPct val="90000"/>
              </a:lnSpc>
              <a:defRPr/>
            </a:pPr>
            <a:r>
              <a:rPr lang="en-US" dirty="0">
                <a:effectLst/>
              </a:rPr>
              <a:t>Poor reporting by media (often parrots corporate line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6CD29BBB-AE86-EB3C-0546-069FD6618769}"/>
              </a:ext>
            </a:extLst>
          </p:cNvPr>
          <p:cNvSpPr>
            <a:spLocks noGrp="1" noRot="1" noChangeArrowheads="1"/>
          </p:cNvSpPr>
          <p:nvPr>
            <p:ph type="title"/>
          </p:nvPr>
        </p:nvSpPr>
        <p:spPr/>
        <p:txBody>
          <a:bodyPr/>
          <a:lstStyle/>
          <a:p>
            <a:pPr eaLnBrk="1" hangingPunct="1">
              <a:defRPr/>
            </a:pPr>
            <a:r>
              <a:rPr lang="en-US" sz="4000"/>
              <a:t>Measure 27 Opponents’ Other Activities</a:t>
            </a:r>
          </a:p>
        </p:txBody>
      </p:sp>
      <p:sp>
        <p:nvSpPr>
          <p:cNvPr id="7171" name="Rectangle 3">
            <a:extLst>
              <a:ext uri="{FF2B5EF4-FFF2-40B4-BE49-F238E27FC236}">
                <a16:creationId xmlns:a16="http://schemas.microsoft.com/office/drawing/2014/main" id="{A45129A0-ADB5-DE03-F4DB-54A1A2031E44}"/>
              </a:ext>
            </a:extLst>
          </p:cNvPr>
          <p:cNvSpPr>
            <a:spLocks noGrp="1" noChangeArrowheads="1"/>
          </p:cNvSpPr>
          <p:nvPr>
            <p:ph type="body" idx="1"/>
          </p:nvPr>
        </p:nvSpPr>
        <p:spPr/>
        <p:txBody>
          <a:bodyPr/>
          <a:lstStyle/>
          <a:p>
            <a:pPr eaLnBrk="1" hangingPunct="1">
              <a:defRPr/>
            </a:pPr>
            <a:r>
              <a:rPr lang="en-US" dirty="0"/>
              <a:t>Chemical weapons:</a:t>
            </a:r>
          </a:p>
          <a:p>
            <a:pPr lvl="1" eaLnBrk="1" hangingPunct="1">
              <a:defRPr/>
            </a:pPr>
            <a:r>
              <a:rPr lang="en-US" sz="3200" dirty="0"/>
              <a:t>Hoechst (mustard gas), Monsanto (Agent Orange, PCBs, dioxins), Dow (napalm)</a:t>
            </a:r>
          </a:p>
          <a:p>
            <a:pPr eaLnBrk="1" hangingPunct="1">
              <a:defRPr/>
            </a:pPr>
            <a:r>
              <a:rPr lang="en-US" dirty="0"/>
              <a:t>Other weapons:</a:t>
            </a:r>
          </a:p>
          <a:p>
            <a:pPr lvl="1" eaLnBrk="1" hangingPunct="1">
              <a:defRPr/>
            </a:pPr>
            <a:r>
              <a:rPr lang="en-US" sz="3200" dirty="0"/>
              <a:t>Dow, </a:t>
            </a:r>
            <a:r>
              <a:rPr lang="en-US" sz="3200" dirty="0" err="1"/>
              <a:t>Dupont</a:t>
            </a:r>
            <a:endParaRPr lang="en-US" sz="3200" dirty="0"/>
          </a:p>
          <a:p>
            <a:pPr eaLnBrk="1" hangingPunct="1">
              <a:defRPr/>
            </a:pPr>
            <a:r>
              <a:rPr lang="en-US" dirty="0"/>
              <a:t>Pesticides:</a:t>
            </a:r>
          </a:p>
          <a:p>
            <a:pPr lvl="1" eaLnBrk="1" hangingPunct="1">
              <a:defRPr/>
            </a:pPr>
            <a:r>
              <a:rPr lang="en-US" sz="3200" dirty="0"/>
              <a:t>Monsanto (DDT), Dow (dioxins, PCBs, </a:t>
            </a:r>
            <a:r>
              <a:rPr lang="en-US" sz="3200" dirty="0" err="1"/>
              <a:t>Dursban</a:t>
            </a:r>
            <a:r>
              <a:rPr lang="en-US" sz="3200" dirty="0"/>
              <a: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67DE7B6-97FB-85AB-DF35-403A2F9D0855}"/>
              </a:ext>
            </a:extLst>
          </p:cNvPr>
          <p:cNvSpPr>
            <a:spLocks noGrp="1" noRot="1" noChangeArrowheads="1"/>
          </p:cNvSpPr>
          <p:nvPr>
            <p:ph type="title"/>
          </p:nvPr>
        </p:nvSpPr>
        <p:spPr/>
        <p:txBody>
          <a:bodyPr/>
          <a:lstStyle/>
          <a:p>
            <a:pPr eaLnBrk="1" hangingPunct="1">
              <a:defRPr/>
            </a:pPr>
            <a:r>
              <a:rPr lang="en-US" sz="4000" dirty="0"/>
              <a:t>Measure 27 Opponents’ Other Activities</a:t>
            </a:r>
          </a:p>
        </p:txBody>
      </p:sp>
      <p:sp>
        <p:nvSpPr>
          <p:cNvPr id="117763" name="Rectangle 3">
            <a:extLst>
              <a:ext uri="{FF2B5EF4-FFF2-40B4-BE49-F238E27FC236}">
                <a16:creationId xmlns:a16="http://schemas.microsoft.com/office/drawing/2014/main" id="{CD354158-75E7-5A0B-906A-6C60E3EB4BA7}"/>
              </a:ext>
            </a:extLst>
          </p:cNvPr>
          <p:cNvSpPr>
            <a:spLocks noGrp="1" noChangeArrowheads="1"/>
          </p:cNvSpPr>
          <p:nvPr>
            <p:ph type="body" idx="1"/>
          </p:nvPr>
        </p:nvSpPr>
        <p:spPr/>
        <p:txBody>
          <a:bodyPr/>
          <a:lstStyle/>
          <a:p>
            <a:pPr eaLnBrk="1" hangingPunct="1">
              <a:defRPr/>
            </a:pPr>
            <a:r>
              <a:rPr lang="en-US" sz="2800" dirty="0"/>
              <a:t>Ozone-destroying chlorofluorocarbons:</a:t>
            </a:r>
          </a:p>
          <a:p>
            <a:pPr lvl="1" eaLnBrk="1" hangingPunct="1">
              <a:defRPr/>
            </a:pPr>
            <a:r>
              <a:rPr lang="en-US" dirty="0" err="1"/>
              <a:t>Dupont</a:t>
            </a:r>
            <a:r>
              <a:rPr lang="en-US" dirty="0"/>
              <a:t> and Hoechst (merged with Rhone Poulenc to form Aventis) major producers</a:t>
            </a:r>
          </a:p>
          <a:p>
            <a:pPr eaLnBrk="1" hangingPunct="1">
              <a:defRPr/>
            </a:pPr>
            <a:r>
              <a:rPr lang="en-US" sz="2800" dirty="0"/>
              <a:t>Other toxins:</a:t>
            </a:r>
          </a:p>
          <a:p>
            <a:pPr lvl="1" eaLnBrk="1" hangingPunct="1">
              <a:defRPr/>
            </a:pPr>
            <a:r>
              <a:rPr lang="en-US" dirty="0" err="1"/>
              <a:t>Dupont</a:t>
            </a:r>
            <a:r>
              <a:rPr lang="en-US" dirty="0"/>
              <a:t> (PFOA, major component of Teflon)</a:t>
            </a:r>
          </a:p>
          <a:p>
            <a:pPr eaLnBrk="1" hangingPunct="1">
              <a:defRPr/>
            </a:pPr>
            <a:r>
              <a:rPr lang="en-US" sz="2800" dirty="0"/>
              <a:t>Agricultural Antibiotics:</a:t>
            </a:r>
          </a:p>
          <a:p>
            <a:pPr lvl="1" eaLnBrk="1" hangingPunct="1">
              <a:defRPr/>
            </a:pPr>
            <a:r>
              <a:rPr lang="en-US" dirty="0"/>
              <a:t>Many companies – overuse of agricultural antibiotics on factory farms is the #1 cause of antibiotic-resistant food-borne infections in humans</a:t>
            </a:r>
            <a:endParaRPr lang="en-US" sz="24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A3B58A41-5F53-EEC4-7A0F-2890A0D789B7}"/>
              </a:ext>
            </a:extLst>
          </p:cNvPr>
          <p:cNvSpPr>
            <a:spLocks noGrp="1" noRot="1" noChangeArrowheads="1"/>
          </p:cNvSpPr>
          <p:nvPr>
            <p:ph type="title"/>
          </p:nvPr>
        </p:nvSpPr>
        <p:spPr/>
        <p:txBody>
          <a:bodyPr/>
          <a:lstStyle/>
          <a:p>
            <a:pPr eaLnBrk="1" hangingPunct="1">
              <a:defRPr/>
            </a:pPr>
            <a:r>
              <a:rPr lang="en-US"/>
              <a:t>Opposition Tactics</a:t>
            </a:r>
          </a:p>
        </p:txBody>
      </p:sp>
      <p:sp>
        <p:nvSpPr>
          <p:cNvPr id="68611" name="Rectangle 3">
            <a:extLst>
              <a:ext uri="{FF2B5EF4-FFF2-40B4-BE49-F238E27FC236}">
                <a16:creationId xmlns:a16="http://schemas.microsoft.com/office/drawing/2014/main" id="{7CC67C73-32C2-9D5D-3598-4ED25EDB3FBA}"/>
              </a:ext>
            </a:extLst>
          </p:cNvPr>
          <p:cNvSpPr>
            <a:spLocks noGrp="1" noChangeArrowheads="1"/>
          </p:cNvSpPr>
          <p:nvPr>
            <p:ph type="body" idx="1"/>
          </p:nvPr>
        </p:nvSpPr>
        <p:spPr/>
        <p:txBody>
          <a:bodyPr/>
          <a:lstStyle/>
          <a:p>
            <a:pPr eaLnBrk="1" hangingPunct="1">
              <a:defRPr/>
            </a:pPr>
            <a:r>
              <a:rPr lang="en-US" sz="3600" dirty="0"/>
              <a:t>Claimed measure would unfairly hurt Oregon farmers, grocers, restaurants, schools and non-profit groups</a:t>
            </a:r>
          </a:p>
          <a:p>
            <a:pPr lvl="1" eaLnBrk="1" hangingPunct="1">
              <a:defRPr/>
            </a:pPr>
            <a:r>
              <a:rPr lang="en-US" sz="3600" dirty="0"/>
              <a:t>No commercial GE crops grown in Oregon</a:t>
            </a:r>
          </a:p>
          <a:p>
            <a:pPr lvl="1" eaLnBrk="1" hangingPunct="1">
              <a:defRPr/>
            </a:pPr>
            <a:r>
              <a:rPr lang="en-US" sz="3600" dirty="0"/>
              <a:t>Grocers, restaurants, schools and non-profit groups not affected</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805C61BB-9262-8A56-0BCB-5C9808395301}"/>
              </a:ext>
            </a:extLst>
          </p:cNvPr>
          <p:cNvSpPr>
            <a:spLocks noGrp="1" noRot="1" noChangeArrowheads="1"/>
          </p:cNvSpPr>
          <p:nvPr>
            <p:ph type="title"/>
          </p:nvPr>
        </p:nvSpPr>
        <p:spPr/>
        <p:txBody>
          <a:bodyPr/>
          <a:lstStyle/>
          <a:p>
            <a:pPr eaLnBrk="1" hangingPunct="1">
              <a:defRPr/>
            </a:pPr>
            <a:r>
              <a:rPr lang="en-US" dirty="0"/>
              <a:t>Opposition Tactics</a:t>
            </a:r>
          </a:p>
        </p:txBody>
      </p:sp>
      <p:sp>
        <p:nvSpPr>
          <p:cNvPr id="82947" name="Rectangle 3">
            <a:extLst>
              <a:ext uri="{FF2B5EF4-FFF2-40B4-BE49-F238E27FC236}">
                <a16:creationId xmlns:a16="http://schemas.microsoft.com/office/drawing/2014/main" id="{3FFB9E39-8214-4EF5-A5A4-685B74798537}"/>
              </a:ext>
            </a:extLst>
          </p:cNvPr>
          <p:cNvSpPr>
            <a:spLocks noGrp="1" noChangeArrowheads="1"/>
          </p:cNvSpPr>
          <p:nvPr>
            <p:ph type="body" idx="1"/>
          </p:nvPr>
        </p:nvSpPr>
        <p:spPr/>
        <p:txBody>
          <a:bodyPr/>
          <a:lstStyle/>
          <a:p>
            <a:pPr eaLnBrk="1" hangingPunct="1">
              <a:defRPr/>
            </a:pPr>
            <a:r>
              <a:rPr lang="en-US" sz="3600" dirty="0"/>
              <a:t>Funded commercial diatribes describing increased, onerous and complicated government oversight</a:t>
            </a:r>
          </a:p>
          <a:p>
            <a:pPr eaLnBrk="1" hangingPunct="1">
              <a:defRPr/>
            </a:pPr>
            <a:r>
              <a:rPr lang="en-US" sz="3600" dirty="0"/>
              <a:t>Frightened public with unfounded fears of increased costs (including tax increases) of up to $500 per family</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B9D46-72F7-7B71-604C-FAEAABE3AB3C}"/>
              </a:ext>
            </a:extLst>
          </p:cNvPr>
          <p:cNvSpPr>
            <a:spLocks noGrp="1"/>
          </p:cNvSpPr>
          <p:nvPr>
            <p:ph type="title"/>
          </p:nvPr>
        </p:nvSpPr>
        <p:spPr/>
        <p:txBody>
          <a:bodyPr/>
          <a:lstStyle/>
          <a:p>
            <a:pPr>
              <a:defRPr/>
            </a:pPr>
            <a:r>
              <a:rPr lang="en-US" dirty="0"/>
              <a:t>Opposition Tactics</a:t>
            </a:r>
          </a:p>
        </p:txBody>
      </p:sp>
      <p:sp>
        <p:nvSpPr>
          <p:cNvPr id="3" name="Content Placeholder 2">
            <a:extLst>
              <a:ext uri="{FF2B5EF4-FFF2-40B4-BE49-F238E27FC236}">
                <a16:creationId xmlns:a16="http://schemas.microsoft.com/office/drawing/2014/main" id="{D5117BCE-BB07-2BA8-C83B-8C987A34DDAB}"/>
              </a:ext>
            </a:extLst>
          </p:cNvPr>
          <p:cNvSpPr>
            <a:spLocks noGrp="1"/>
          </p:cNvSpPr>
          <p:nvPr>
            <p:ph idx="1"/>
          </p:nvPr>
        </p:nvSpPr>
        <p:spPr/>
        <p:txBody>
          <a:bodyPr/>
          <a:lstStyle/>
          <a:p>
            <a:pPr>
              <a:defRPr/>
            </a:pPr>
            <a:r>
              <a:rPr lang="en-US" sz="3600" dirty="0"/>
              <a:t>Labeling did not increase costs of food in any of the other countries with labeling laws</a:t>
            </a:r>
          </a:p>
          <a:p>
            <a:pPr>
              <a:defRPr/>
            </a:pPr>
            <a:r>
              <a:rPr lang="en-US" sz="3600" dirty="0"/>
              <a:t>Consumers Union – no increased costs expected with Oregon Measure 92</a:t>
            </a:r>
          </a:p>
          <a:p>
            <a:pPr>
              <a:defRPr/>
            </a:pPr>
            <a:r>
              <a:rPr lang="en-US" sz="3600" dirty="0" err="1"/>
              <a:t>ECONorthwest</a:t>
            </a:r>
            <a:r>
              <a:rPr lang="en-US" sz="3600" dirty="0"/>
              <a:t> study - $2.30/person/year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914A-C1B6-F19B-479D-3627A9287F39}"/>
              </a:ext>
            </a:extLst>
          </p:cNvPr>
          <p:cNvSpPr>
            <a:spLocks noGrp="1"/>
          </p:cNvSpPr>
          <p:nvPr>
            <p:ph type="title"/>
          </p:nvPr>
        </p:nvSpPr>
        <p:spPr/>
        <p:txBody>
          <a:bodyPr/>
          <a:lstStyle/>
          <a:p>
            <a:pPr>
              <a:defRPr/>
            </a:pPr>
            <a:r>
              <a:rPr lang="en-US" dirty="0"/>
              <a:t>Opposition Tactics</a:t>
            </a:r>
          </a:p>
        </p:txBody>
      </p:sp>
      <p:sp>
        <p:nvSpPr>
          <p:cNvPr id="3" name="Content Placeholder 2">
            <a:extLst>
              <a:ext uri="{FF2B5EF4-FFF2-40B4-BE49-F238E27FC236}">
                <a16:creationId xmlns:a16="http://schemas.microsoft.com/office/drawing/2014/main" id="{7D7B356F-39F9-EC62-61E3-EA10E2AA512A}"/>
              </a:ext>
            </a:extLst>
          </p:cNvPr>
          <p:cNvSpPr>
            <a:spLocks noGrp="1"/>
          </p:cNvSpPr>
          <p:nvPr>
            <p:ph idx="1"/>
          </p:nvPr>
        </p:nvSpPr>
        <p:spPr/>
        <p:txBody>
          <a:bodyPr/>
          <a:lstStyle/>
          <a:p>
            <a:pPr>
              <a:defRPr/>
            </a:pPr>
            <a:r>
              <a:rPr lang="en-US" sz="3600" dirty="0"/>
              <a:t>Labels are changed frequently – think “New and Improved”</a:t>
            </a:r>
          </a:p>
          <a:p>
            <a:pPr>
              <a:defRPr/>
            </a:pPr>
            <a:r>
              <a:rPr lang="en-US" sz="3600" dirty="0"/>
              <a:t>Scott Faber, former VP for Federal Affairs at Grocery Manufacturers Assn.</a:t>
            </a:r>
          </a:p>
          <a:p>
            <a:pPr lvl="1">
              <a:defRPr/>
            </a:pPr>
            <a:r>
              <a:rPr lang="en-US" sz="3600" dirty="0"/>
              <a:t>“What I learned is that adding a few words to a label has no impact on the price of making or selling food”</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2D122CCC-FF88-9A59-0221-C469DF4A1C67}"/>
              </a:ext>
            </a:extLst>
          </p:cNvPr>
          <p:cNvSpPr>
            <a:spLocks noGrp="1" noRot="1" noChangeArrowheads="1"/>
          </p:cNvSpPr>
          <p:nvPr>
            <p:ph type="title"/>
          </p:nvPr>
        </p:nvSpPr>
        <p:spPr/>
        <p:txBody>
          <a:bodyPr/>
          <a:lstStyle/>
          <a:p>
            <a:pPr eaLnBrk="1" hangingPunct="1">
              <a:defRPr/>
            </a:pPr>
            <a:r>
              <a:rPr lang="en-US"/>
              <a:t>Opposition Tactics</a:t>
            </a:r>
          </a:p>
        </p:txBody>
      </p:sp>
      <p:sp>
        <p:nvSpPr>
          <p:cNvPr id="8195" name="Rectangle 3">
            <a:extLst>
              <a:ext uri="{FF2B5EF4-FFF2-40B4-BE49-F238E27FC236}">
                <a16:creationId xmlns:a16="http://schemas.microsoft.com/office/drawing/2014/main" id="{A9FE01CA-E66B-A128-F806-DFB8F6FACA1C}"/>
              </a:ext>
            </a:extLst>
          </p:cNvPr>
          <p:cNvSpPr>
            <a:spLocks noGrp="1" noChangeArrowheads="1"/>
          </p:cNvSpPr>
          <p:nvPr>
            <p:ph type="body" idx="1"/>
          </p:nvPr>
        </p:nvSpPr>
        <p:spPr/>
        <p:txBody>
          <a:bodyPr/>
          <a:lstStyle/>
          <a:p>
            <a:pPr eaLnBrk="1" hangingPunct="1">
              <a:defRPr/>
            </a:pPr>
            <a:r>
              <a:rPr lang="en-US" sz="2800" dirty="0"/>
              <a:t>Accused Measure’s supporters of being “against national policy and scientific consensus”, “technophobic,” and “anti-progress”</a:t>
            </a:r>
          </a:p>
          <a:p>
            <a:pPr eaLnBrk="1" hangingPunct="1">
              <a:defRPr/>
            </a:pPr>
            <a:r>
              <a:rPr lang="en-US" sz="2800" dirty="0"/>
              <a:t>Argued that labels would provide “unreliable, useless information that would unnecessarily confuse, mislead and alarm consumers”</a:t>
            </a:r>
          </a:p>
          <a:p>
            <a:pPr eaLnBrk="1" hangingPunct="1">
              <a:defRPr/>
            </a:pPr>
            <a:r>
              <a:rPr lang="en-US" sz="2800" dirty="0"/>
              <a:t>Portrayed their products as environmentally beneficial in the absence of (or despite the) evidence to the contrary</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4D98B89E-595E-B0D0-06E2-0BA14AB3F62D}"/>
              </a:ext>
            </a:extLst>
          </p:cNvPr>
          <p:cNvSpPr>
            <a:spLocks noGrp="1" noRot="1" noChangeArrowheads="1"/>
          </p:cNvSpPr>
          <p:nvPr>
            <p:ph type="title"/>
          </p:nvPr>
        </p:nvSpPr>
        <p:spPr/>
        <p:txBody>
          <a:bodyPr/>
          <a:lstStyle/>
          <a:p>
            <a:pPr eaLnBrk="1" hangingPunct="1">
              <a:defRPr/>
            </a:pPr>
            <a:r>
              <a:rPr lang="en-US" dirty="0"/>
              <a:t>Opposition Tactics</a:t>
            </a:r>
          </a:p>
        </p:txBody>
      </p:sp>
      <p:sp>
        <p:nvSpPr>
          <p:cNvPr id="69635" name="Rectangle 3">
            <a:extLst>
              <a:ext uri="{FF2B5EF4-FFF2-40B4-BE49-F238E27FC236}">
                <a16:creationId xmlns:a16="http://schemas.microsoft.com/office/drawing/2014/main" id="{F553C073-091A-DF1A-5E47-997810CB83A0}"/>
              </a:ext>
            </a:extLst>
          </p:cNvPr>
          <p:cNvSpPr>
            <a:spLocks noGrp="1" noChangeArrowheads="1"/>
          </p:cNvSpPr>
          <p:nvPr>
            <p:ph type="body" idx="1"/>
          </p:nvPr>
        </p:nvSpPr>
        <p:spPr/>
        <p:txBody>
          <a:bodyPr/>
          <a:lstStyle/>
          <a:p>
            <a:pPr eaLnBrk="1" hangingPunct="1">
              <a:lnSpc>
                <a:spcPct val="90000"/>
              </a:lnSpc>
              <a:defRPr/>
            </a:pPr>
            <a:r>
              <a:rPr lang="en-US" sz="2800" dirty="0"/>
              <a:t>Claimed USDA, EPA and FDA evaluate safety of GE products from inception to “final approval”</a:t>
            </a:r>
          </a:p>
          <a:p>
            <a:pPr lvl="1" eaLnBrk="1" hangingPunct="1">
              <a:lnSpc>
                <a:spcPct val="90000"/>
              </a:lnSpc>
              <a:defRPr/>
            </a:pPr>
            <a:r>
              <a:rPr lang="en-US" dirty="0"/>
              <a:t>USDA deals with field testing, EPA with environmental concerns, FDA considers GE foods equivalent to non-GE foods</a:t>
            </a:r>
          </a:p>
          <a:p>
            <a:pPr lvl="1" eaLnBrk="1" hangingPunct="1">
              <a:lnSpc>
                <a:spcPct val="90000"/>
              </a:lnSpc>
              <a:defRPr/>
            </a:pPr>
            <a:r>
              <a:rPr lang="en-US" dirty="0"/>
              <a:t>USDA has approved 100% of over 80 biotech crop applications</a:t>
            </a:r>
          </a:p>
          <a:p>
            <a:pPr lvl="1" eaLnBrk="1" hangingPunct="1">
              <a:lnSpc>
                <a:spcPct val="90000"/>
              </a:lnSpc>
              <a:defRPr/>
            </a:pPr>
            <a:r>
              <a:rPr lang="en-US" dirty="0"/>
              <a:t>USDA allows biotech developers to conduct own environmental assessments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0853-EB59-67CA-C75D-B9BF13784BFF}"/>
              </a:ext>
            </a:extLst>
          </p:cNvPr>
          <p:cNvSpPr>
            <a:spLocks noGrp="1"/>
          </p:cNvSpPr>
          <p:nvPr>
            <p:ph type="title"/>
          </p:nvPr>
        </p:nvSpPr>
        <p:spPr/>
        <p:txBody>
          <a:bodyPr/>
          <a:lstStyle/>
          <a:p>
            <a:pPr>
              <a:defRPr/>
            </a:pPr>
            <a:r>
              <a:rPr lang="en-US" dirty="0"/>
              <a:t>Opposition Tactics</a:t>
            </a:r>
          </a:p>
        </p:txBody>
      </p:sp>
      <p:sp>
        <p:nvSpPr>
          <p:cNvPr id="3" name="Content Placeholder 2">
            <a:extLst>
              <a:ext uri="{FF2B5EF4-FFF2-40B4-BE49-F238E27FC236}">
                <a16:creationId xmlns:a16="http://schemas.microsoft.com/office/drawing/2014/main" id="{7C8F7992-C653-E8D7-E9F6-518DA66F58CA}"/>
              </a:ext>
            </a:extLst>
          </p:cNvPr>
          <p:cNvSpPr>
            <a:spLocks noGrp="1"/>
          </p:cNvSpPr>
          <p:nvPr>
            <p:ph idx="1"/>
          </p:nvPr>
        </p:nvSpPr>
        <p:spPr/>
        <p:txBody>
          <a:bodyPr/>
          <a:lstStyle/>
          <a:p>
            <a:pPr eaLnBrk="1" hangingPunct="1">
              <a:lnSpc>
                <a:spcPct val="90000"/>
              </a:lnSpc>
              <a:defRPr/>
            </a:pPr>
            <a:r>
              <a:rPr lang="en-US" sz="2400" dirty="0"/>
              <a:t>Claimed USDA, EPA and FDA evaluate safety of GE products from inception to “final approval”</a:t>
            </a:r>
          </a:p>
          <a:p>
            <a:pPr lvl="1" eaLnBrk="1" hangingPunct="1">
              <a:lnSpc>
                <a:spcPct val="90000"/>
              </a:lnSpc>
              <a:defRPr/>
            </a:pPr>
            <a:r>
              <a:rPr lang="en-US" sz="2400" dirty="0"/>
              <a:t>EPA requires only short-term animal testing (30-90 days, which is how long most industry studies last)</a:t>
            </a:r>
          </a:p>
          <a:p>
            <a:pPr lvl="1" eaLnBrk="1" hangingPunct="1">
              <a:lnSpc>
                <a:spcPct val="90000"/>
              </a:lnSpc>
              <a:defRPr/>
            </a:pPr>
            <a:r>
              <a:rPr lang="en-US" sz="2400" dirty="0"/>
              <a:t>EPA requires longer testing for drugs and pesticides</a:t>
            </a:r>
          </a:p>
          <a:p>
            <a:pPr lvl="1" eaLnBrk="1" hangingPunct="1">
              <a:lnSpc>
                <a:spcPct val="90000"/>
              </a:lnSpc>
              <a:defRPr/>
            </a:pPr>
            <a:r>
              <a:rPr lang="en-US" sz="2400" dirty="0"/>
              <a:t>Industry selects which data to submit</a:t>
            </a:r>
          </a:p>
          <a:p>
            <a:pPr lvl="2" eaLnBrk="1" hangingPunct="1">
              <a:lnSpc>
                <a:spcPct val="90000"/>
              </a:lnSpc>
              <a:defRPr/>
            </a:pPr>
            <a:r>
              <a:rPr lang="en-US" dirty="0"/>
              <a:t>Similar to cherry-picking by pharmaceutical companies, before medical journals began requiring pre-registration of clinical trial protocols</a:t>
            </a:r>
          </a:p>
          <a:p>
            <a:pPr lvl="2" eaLnBrk="1" hangingPunct="1">
              <a:lnSpc>
                <a:spcPct val="90000"/>
              </a:lnSpc>
              <a:defRPr/>
            </a:pPr>
            <a:r>
              <a:rPr lang="en-US" dirty="0"/>
              <a:t>Link between industry affiliation and favorable study outcomes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C102A-C46E-3012-03A4-87E81E3D1B1E}"/>
              </a:ext>
            </a:extLst>
          </p:cNvPr>
          <p:cNvSpPr>
            <a:spLocks noGrp="1"/>
          </p:cNvSpPr>
          <p:nvPr>
            <p:ph type="title"/>
          </p:nvPr>
        </p:nvSpPr>
        <p:spPr/>
        <p:txBody>
          <a:bodyPr/>
          <a:lstStyle/>
          <a:p>
            <a:pPr>
              <a:defRPr/>
            </a:pPr>
            <a:r>
              <a:rPr lang="en-US" dirty="0"/>
              <a:t>Opposition Tactics</a:t>
            </a:r>
          </a:p>
        </p:txBody>
      </p:sp>
      <p:sp>
        <p:nvSpPr>
          <p:cNvPr id="3" name="Content Placeholder 2">
            <a:extLst>
              <a:ext uri="{FF2B5EF4-FFF2-40B4-BE49-F238E27FC236}">
                <a16:creationId xmlns:a16="http://schemas.microsoft.com/office/drawing/2014/main" id="{E9332857-F4C6-B1A7-135B-8EFA9900F6E6}"/>
              </a:ext>
            </a:extLst>
          </p:cNvPr>
          <p:cNvSpPr>
            <a:spLocks noGrp="1"/>
          </p:cNvSpPr>
          <p:nvPr>
            <p:ph idx="1"/>
          </p:nvPr>
        </p:nvSpPr>
        <p:spPr/>
        <p:txBody>
          <a:bodyPr/>
          <a:lstStyle/>
          <a:p>
            <a:pPr eaLnBrk="1" hangingPunct="1">
              <a:lnSpc>
                <a:spcPct val="90000"/>
              </a:lnSpc>
              <a:defRPr/>
            </a:pPr>
            <a:r>
              <a:rPr lang="en-US" sz="2800" dirty="0"/>
              <a:t>Claimed USDA, EPA and FDA evaluate safety of GE products from inception to “final approval”</a:t>
            </a:r>
          </a:p>
          <a:p>
            <a:pPr lvl="1" eaLnBrk="1" hangingPunct="1">
              <a:lnSpc>
                <a:spcPct val="90000"/>
              </a:lnSpc>
              <a:defRPr/>
            </a:pPr>
            <a:r>
              <a:rPr lang="en-US" dirty="0"/>
              <a:t>FDA policy on GE foods overseen by former Monsanto attorney Michael Taylor, who became a Monsanto VP after leaving FDA</a:t>
            </a:r>
          </a:p>
          <a:p>
            <a:pPr lvl="1" eaLnBrk="1" hangingPunct="1">
              <a:lnSpc>
                <a:spcPct val="90000"/>
              </a:lnSpc>
              <a:defRPr/>
            </a:pPr>
            <a:r>
              <a:rPr lang="en-US" dirty="0"/>
              <a:t>Conflicts of interest ubiquitous in FDA approvals of food additives determined to be GRAS (generally recognized as safe)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C5B6D-539E-5850-14EF-5967DF248589}"/>
              </a:ext>
            </a:extLst>
          </p:cNvPr>
          <p:cNvSpPr>
            <a:spLocks noGrp="1"/>
          </p:cNvSpPr>
          <p:nvPr>
            <p:ph type="title"/>
          </p:nvPr>
        </p:nvSpPr>
        <p:spPr/>
        <p:txBody>
          <a:bodyPr/>
          <a:lstStyle/>
          <a:p>
            <a:pPr>
              <a:defRPr/>
            </a:pPr>
            <a:r>
              <a:rPr lang="en-US" dirty="0"/>
              <a:t>Opposition Tactics</a:t>
            </a:r>
          </a:p>
        </p:txBody>
      </p:sp>
      <p:sp>
        <p:nvSpPr>
          <p:cNvPr id="3" name="Content Placeholder 2">
            <a:extLst>
              <a:ext uri="{FF2B5EF4-FFF2-40B4-BE49-F238E27FC236}">
                <a16:creationId xmlns:a16="http://schemas.microsoft.com/office/drawing/2014/main" id="{0DA80C4F-25BC-3682-8EAA-47B539D3E158}"/>
              </a:ext>
            </a:extLst>
          </p:cNvPr>
          <p:cNvSpPr>
            <a:spLocks noGrp="1"/>
          </p:cNvSpPr>
          <p:nvPr>
            <p:ph idx="1"/>
          </p:nvPr>
        </p:nvSpPr>
        <p:spPr/>
        <p:txBody>
          <a:bodyPr/>
          <a:lstStyle/>
          <a:p>
            <a:pPr eaLnBrk="1" hangingPunct="1">
              <a:lnSpc>
                <a:spcPct val="90000"/>
              </a:lnSpc>
              <a:defRPr/>
            </a:pPr>
            <a:r>
              <a:rPr lang="en-US" dirty="0"/>
              <a:t>Claimed USDA, EPA and FDA evaluate safety of GE products from inception to “final approval”</a:t>
            </a:r>
          </a:p>
          <a:p>
            <a:pPr lvl="1" eaLnBrk="1" hangingPunct="1">
              <a:lnSpc>
                <a:spcPct val="90000"/>
              </a:lnSpc>
              <a:defRPr/>
            </a:pPr>
            <a:r>
              <a:rPr lang="en-US" sz="3200" dirty="0"/>
              <a:t>Corporations do most testing, are not required to report results to government</a:t>
            </a:r>
          </a:p>
          <a:p>
            <a:pPr lvl="1" eaLnBrk="1" hangingPunct="1">
              <a:lnSpc>
                <a:spcPct val="90000"/>
              </a:lnSpc>
              <a:defRPr/>
            </a:pPr>
            <a:r>
              <a:rPr lang="en-US" sz="3200" dirty="0"/>
              <a:t>Conflicts of interest ubiquitous</a:t>
            </a:r>
          </a:p>
          <a:p>
            <a:pPr lvl="2" eaLnBrk="1" hangingPunct="1">
              <a:lnSpc>
                <a:spcPct val="90000"/>
              </a:lnSpc>
              <a:defRPr/>
            </a:pPr>
            <a:r>
              <a:rPr lang="en-US" sz="3200" dirty="0"/>
              <a:t>Professional conflicts strongly associated with outcomes favorable to commercial interests</a:t>
            </a:r>
          </a:p>
          <a:p>
            <a:pPr>
              <a:defRPr/>
            </a:pPr>
            <a:endParaRPr lang="en-US" sz="21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647BD426-6B81-3B92-B7A1-7C96B9DCCCF5}"/>
              </a:ext>
            </a:extLst>
          </p:cNvPr>
          <p:cNvSpPr>
            <a:spLocks noGrp="1" noRot="1" noChangeArrowheads="1"/>
          </p:cNvSpPr>
          <p:nvPr>
            <p:ph type="title"/>
          </p:nvPr>
        </p:nvSpPr>
        <p:spPr/>
        <p:txBody>
          <a:bodyPr/>
          <a:lstStyle/>
          <a:p>
            <a:pPr eaLnBrk="1" hangingPunct="1">
              <a:defRPr/>
            </a:pPr>
            <a:r>
              <a:rPr lang="en-US" sz="4000" dirty="0"/>
              <a:t>Corporations Dominate Oregon Politics</a:t>
            </a:r>
          </a:p>
        </p:txBody>
      </p:sp>
      <p:sp>
        <p:nvSpPr>
          <p:cNvPr id="72707" name="Rectangle 3">
            <a:extLst>
              <a:ext uri="{FF2B5EF4-FFF2-40B4-BE49-F238E27FC236}">
                <a16:creationId xmlns:a16="http://schemas.microsoft.com/office/drawing/2014/main" id="{33B00360-28DB-6483-0C71-C769DCFA9BAD}"/>
              </a:ext>
            </a:extLst>
          </p:cNvPr>
          <p:cNvSpPr>
            <a:spLocks noGrp="1" noChangeArrowheads="1"/>
          </p:cNvSpPr>
          <p:nvPr>
            <p:ph type="body" idx="1"/>
          </p:nvPr>
        </p:nvSpPr>
        <p:spPr/>
        <p:txBody>
          <a:bodyPr/>
          <a:lstStyle/>
          <a:p>
            <a:pPr eaLnBrk="1" hangingPunct="1">
              <a:lnSpc>
                <a:spcPct val="90000"/>
              </a:lnSpc>
              <a:defRPr/>
            </a:pPr>
            <a:r>
              <a:rPr lang="en-US" sz="2800" dirty="0"/>
              <a:t>Lowest corporate tax rate of all US states (2016)</a:t>
            </a:r>
          </a:p>
          <a:p>
            <a:pPr lvl="1" eaLnBrk="1" hangingPunct="1">
              <a:lnSpc>
                <a:spcPct val="90000"/>
              </a:lnSpc>
              <a:defRPr/>
            </a:pPr>
            <a:r>
              <a:rPr lang="en-US" dirty="0"/>
              <a:t>Large cuts in public services</a:t>
            </a:r>
          </a:p>
          <a:p>
            <a:pPr eaLnBrk="1" hangingPunct="1">
              <a:lnSpc>
                <a:spcPct val="90000"/>
              </a:lnSpc>
              <a:defRPr/>
            </a:pPr>
            <a:r>
              <a:rPr lang="en-US" sz="2800" dirty="0"/>
              <a:t>Oregon corporate income taxes have decreased </a:t>
            </a:r>
            <a:r>
              <a:rPr lang="en-US" sz="2800" dirty="0" err="1"/>
              <a:t>dramaticallyover</a:t>
            </a:r>
            <a:r>
              <a:rPr lang="en-US" sz="2800" dirty="0"/>
              <a:t> the past 12 years</a:t>
            </a:r>
          </a:p>
          <a:p>
            <a:pPr eaLnBrk="1" hangingPunct="1">
              <a:lnSpc>
                <a:spcPct val="90000"/>
              </a:lnSpc>
              <a:defRPr/>
            </a:pPr>
            <a:r>
              <a:rPr lang="en-US" sz="2800" dirty="0"/>
              <a:t>In the 2015-2016 budget cycle, corporations paid just 7% of all Oregon’s income taxes, compared to 18% from 1973-75</a:t>
            </a:r>
          </a:p>
          <a:p>
            <a:pPr eaLnBrk="1" hangingPunct="1">
              <a:lnSpc>
                <a:spcPct val="90000"/>
              </a:lnSpc>
              <a:defRPr/>
            </a:pPr>
            <a:r>
              <a:rPr lang="en-US" sz="2800" dirty="0"/>
              <a:t>2/3 of Oregon’s corporations pay Oregon’s only $10 (no disclosure law)</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B79FF673-EA07-A621-5DB6-0738261C3C9E}"/>
              </a:ext>
            </a:extLst>
          </p:cNvPr>
          <p:cNvSpPr>
            <a:spLocks noGrp="1" noRot="1" noChangeArrowheads="1"/>
          </p:cNvSpPr>
          <p:nvPr>
            <p:ph type="title"/>
          </p:nvPr>
        </p:nvSpPr>
        <p:spPr/>
        <p:txBody>
          <a:bodyPr/>
          <a:lstStyle/>
          <a:p>
            <a:pPr eaLnBrk="1" hangingPunct="1">
              <a:defRPr/>
            </a:pPr>
            <a:r>
              <a:rPr lang="en-US" sz="4000" dirty="0"/>
              <a:t>Corporations Dominate Oregon Politics</a:t>
            </a:r>
          </a:p>
        </p:txBody>
      </p:sp>
      <p:sp>
        <p:nvSpPr>
          <p:cNvPr id="116739" name="Rectangle 3">
            <a:extLst>
              <a:ext uri="{FF2B5EF4-FFF2-40B4-BE49-F238E27FC236}">
                <a16:creationId xmlns:a16="http://schemas.microsoft.com/office/drawing/2014/main" id="{48DF3214-E614-36C7-2EF8-C4AC1012F6DC}"/>
              </a:ext>
            </a:extLst>
          </p:cNvPr>
          <p:cNvSpPr>
            <a:spLocks noGrp="1" noChangeArrowheads="1"/>
          </p:cNvSpPr>
          <p:nvPr>
            <p:ph type="body" idx="1"/>
          </p:nvPr>
        </p:nvSpPr>
        <p:spPr/>
        <p:txBody>
          <a:bodyPr/>
          <a:lstStyle/>
          <a:p>
            <a:pPr eaLnBrk="1" hangingPunct="1">
              <a:defRPr/>
            </a:pPr>
            <a:r>
              <a:rPr lang="en-US" sz="2800" dirty="0"/>
              <a:t>Oregon was one of only six states to allow unlimited corporate campaign contributions</a:t>
            </a:r>
          </a:p>
          <a:p>
            <a:pPr lvl="1" eaLnBrk="1" hangingPunct="1">
              <a:defRPr/>
            </a:pPr>
            <a:r>
              <a:rPr lang="en-US" dirty="0"/>
              <a:t>But Citizens United ruling allows unlimited “independent” expenditures</a:t>
            </a:r>
          </a:p>
          <a:p>
            <a:pPr eaLnBrk="1" hangingPunct="1">
              <a:defRPr/>
            </a:pPr>
            <a:r>
              <a:rPr lang="en-US" sz="2800" dirty="0"/>
              <a:t>Corporations outspend labor unions 5-1 and massively outspend all other progressive groups and causes put together</a:t>
            </a:r>
          </a:p>
          <a:p>
            <a:pPr eaLnBrk="1" hangingPunct="1">
              <a:defRPr/>
            </a:pPr>
            <a:r>
              <a:rPr lang="en-US" sz="2800" dirty="0"/>
              <a:t>Measure 97 (on 2016 ballot) would have increased corporate tax rates, fund education and health care</a:t>
            </a:r>
          </a:p>
          <a:p>
            <a:pPr lvl="1" eaLnBrk="1" hangingPunct="1">
              <a:defRPr/>
            </a:pPr>
            <a:r>
              <a:rPr lang="en-US" sz="2400" dirty="0"/>
              <a:t>Defeated 59% to 41%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ABE2294F-C087-EBB8-C43E-3CFBE3F73034}"/>
              </a:ext>
            </a:extLst>
          </p:cNvPr>
          <p:cNvSpPr>
            <a:spLocks noGrp="1" noRot="1" noChangeArrowheads="1"/>
          </p:cNvSpPr>
          <p:nvPr>
            <p:ph type="title"/>
          </p:nvPr>
        </p:nvSpPr>
        <p:spPr/>
        <p:txBody>
          <a:bodyPr/>
          <a:lstStyle/>
          <a:p>
            <a:pPr eaLnBrk="1" hangingPunct="1">
              <a:defRPr/>
            </a:pPr>
            <a:r>
              <a:rPr lang="en-US" dirty="0"/>
              <a:t>Post-Measure 27 Activities</a:t>
            </a:r>
          </a:p>
        </p:txBody>
      </p:sp>
      <p:sp>
        <p:nvSpPr>
          <p:cNvPr id="9219" name="Rectangle 3">
            <a:extLst>
              <a:ext uri="{FF2B5EF4-FFF2-40B4-BE49-F238E27FC236}">
                <a16:creationId xmlns:a16="http://schemas.microsoft.com/office/drawing/2014/main" id="{D2542A08-ED24-E3D7-B7A0-D656FB24E390}"/>
              </a:ext>
            </a:extLst>
          </p:cNvPr>
          <p:cNvSpPr>
            <a:spLocks noGrp="1" noChangeArrowheads="1"/>
          </p:cNvSpPr>
          <p:nvPr>
            <p:ph type="body" idx="1"/>
          </p:nvPr>
        </p:nvSpPr>
        <p:spPr/>
        <p:txBody>
          <a:bodyPr/>
          <a:lstStyle/>
          <a:p>
            <a:pPr eaLnBrk="1" hangingPunct="1">
              <a:lnSpc>
                <a:spcPct val="90000"/>
              </a:lnSpc>
              <a:defRPr/>
            </a:pPr>
            <a:r>
              <a:rPr lang="en-US" dirty="0"/>
              <a:t>Ongoing vigorous lobbying campaign to pass bill pre-empting any locality in Oregon from passing a labeling bill</a:t>
            </a:r>
          </a:p>
          <a:p>
            <a:pPr eaLnBrk="1" hangingPunct="1">
              <a:lnSpc>
                <a:spcPct val="90000"/>
              </a:lnSpc>
              <a:defRPr/>
            </a:pPr>
            <a:r>
              <a:rPr lang="en-US" dirty="0"/>
              <a:t>2004: Vermont requires labeling of GM seeds</a:t>
            </a:r>
          </a:p>
          <a:p>
            <a:pPr eaLnBrk="1" hangingPunct="1">
              <a:lnSpc>
                <a:spcPct val="90000"/>
              </a:lnSpc>
              <a:defRPr/>
            </a:pPr>
            <a:r>
              <a:rPr lang="en-US" dirty="0"/>
              <a:t>2005: Alaska becomes first state to require labeling of GM fish (bill unanimously passes both House and Senate)</a:t>
            </a:r>
          </a:p>
          <a:p>
            <a:pPr eaLnBrk="1" hangingPunct="1">
              <a:lnSpc>
                <a:spcPct val="90000"/>
              </a:lnSpc>
              <a:defRPr/>
            </a:pPr>
            <a:r>
              <a:rPr lang="en-US" dirty="0"/>
              <a:t>2010: Alaska requires GE food labeling</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9003C-3E0F-0D9D-F000-75C7A7F1899C}"/>
              </a:ext>
            </a:extLst>
          </p:cNvPr>
          <p:cNvSpPr>
            <a:spLocks noGrp="1"/>
          </p:cNvSpPr>
          <p:nvPr>
            <p:ph type="title"/>
          </p:nvPr>
        </p:nvSpPr>
        <p:spPr/>
        <p:txBody>
          <a:bodyPr/>
          <a:lstStyle/>
          <a:p>
            <a:pPr>
              <a:defRPr/>
            </a:pPr>
            <a:r>
              <a:rPr lang="en-US" dirty="0"/>
              <a:t>Post-Measure 27 Activities</a:t>
            </a:r>
          </a:p>
        </p:txBody>
      </p:sp>
      <p:sp>
        <p:nvSpPr>
          <p:cNvPr id="3" name="Content Placeholder 2">
            <a:extLst>
              <a:ext uri="{FF2B5EF4-FFF2-40B4-BE49-F238E27FC236}">
                <a16:creationId xmlns:a16="http://schemas.microsoft.com/office/drawing/2014/main" id="{44D6AFE4-042A-8C4A-9242-3E211383E7F8}"/>
              </a:ext>
            </a:extLst>
          </p:cNvPr>
          <p:cNvSpPr>
            <a:spLocks noGrp="1"/>
          </p:cNvSpPr>
          <p:nvPr>
            <p:ph idx="1"/>
          </p:nvPr>
        </p:nvSpPr>
        <p:spPr/>
        <p:txBody>
          <a:bodyPr/>
          <a:lstStyle/>
          <a:p>
            <a:pPr>
              <a:defRPr/>
            </a:pPr>
            <a:r>
              <a:rPr lang="en-US" sz="3600" dirty="0"/>
              <a:t>2012: 18 states considering labeling laws and/or ballot initiatives</a:t>
            </a:r>
          </a:p>
          <a:p>
            <a:pPr marL="342900" lvl="1" indent="-342900">
              <a:buClr>
                <a:schemeClr val="hlink"/>
              </a:buClr>
              <a:defRPr/>
            </a:pPr>
            <a:r>
              <a:rPr lang="en-US" sz="3600" dirty="0"/>
              <a:t>2013: Maine passes GE food labeling measure</a:t>
            </a:r>
          </a:p>
          <a:p>
            <a:pPr marL="342900" lvl="1" indent="-342900">
              <a:buClr>
                <a:schemeClr val="hlink"/>
              </a:buClr>
              <a:defRPr/>
            </a:pPr>
            <a:r>
              <a:rPr lang="en-US" sz="3600" dirty="0"/>
              <a:t>2013: nearly half of all states have introduced measures requiring labeling or banning GMOs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36439-8D00-DAA8-3A37-C07DFB8D07D1}"/>
              </a:ext>
            </a:extLst>
          </p:cNvPr>
          <p:cNvSpPr>
            <a:spLocks noGrp="1"/>
          </p:cNvSpPr>
          <p:nvPr>
            <p:ph type="title"/>
          </p:nvPr>
        </p:nvSpPr>
        <p:spPr/>
        <p:txBody>
          <a:bodyPr/>
          <a:lstStyle/>
          <a:p>
            <a:pPr>
              <a:defRPr/>
            </a:pPr>
            <a:r>
              <a:rPr lang="en-US" dirty="0"/>
              <a:t>Post-Measure 27 Activities</a:t>
            </a:r>
          </a:p>
        </p:txBody>
      </p:sp>
      <p:sp>
        <p:nvSpPr>
          <p:cNvPr id="3" name="Content Placeholder 2">
            <a:extLst>
              <a:ext uri="{FF2B5EF4-FFF2-40B4-BE49-F238E27FC236}">
                <a16:creationId xmlns:a16="http://schemas.microsoft.com/office/drawing/2014/main" id="{A1BEA5E3-EF03-B8DC-764E-92C0F9B64668}"/>
              </a:ext>
            </a:extLst>
          </p:cNvPr>
          <p:cNvSpPr>
            <a:spLocks noGrp="1"/>
          </p:cNvSpPr>
          <p:nvPr>
            <p:ph idx="1"/>
          </p:nvPr>
        </p:nvSpPr>
        <p:spPr/>
        <p:txBody>
          <a:bodyPr/>
          <a:lstStyle/>
          <a:p>
            <a:pPr>
              <a:defRPr/>
            </a:pPr>
            <a:r>
              <a:rPr lang="en-US" dirty="0"/>
              <a:t>28 states have passed seed pre-emption laws (“Monsanto Laws”) to forbid passage of labeling statutes (including OR)</a:t>
            </a:r>
          </a:p>
          <a:p>
            <a:pPr lvl="1">
              <a:defRPr/>
            </a:pPr>
            <a:r>
              <a:rPr lang="en-US" sz="3200" dirty="0"/>
              <a:t>Original model bill drafted by American Legislative Exchange Council (Koch brothers) in 2013</a:t>
            </a:r>
          </a:p>
          <a:p>
            <a:pPr>
              <a:defRPr/>
            </a:pPr>
            <a:r>
              <a:rPr lang="en-US" dirty="0"/>
              <a:t>Vermont considering bill to make seed companies, instead of farmers, liable for damage from GM plants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82199-83EF-7F3C-BA4F-C1E5DE0E0BE3}"/>
              </a:ext>
            </a:extLst>
          </p:cNvPr>
          <p:cNvSpPr>
            <a:spLocks noGrp="1"/>
          </p:cNvSpPr>
          <p:nvPr>
            <p:ph type="title"/>
          </p:nvPr>
        </p:nvSpPr>
        <p:spPr/>
        <p:txBody>
          <a:bodyPr/>
          <a:lstStyle/>
          <a:p>
            <a:pPr>
              <a:defRPr/>
            </a:pPr>
            <a:r>
              <a:rPr lang="en-US" dirty="0"/>
              <a:t>CA Proposition 37</a:t>
            </a:r>
          </a:p>
        </p:txBody>
      </p:sp>
      <p:sp>
        <p:nvSpPr>
          <p:cNvPr id="3" name="Content Placeholder 2">
            <a:extLst>
              <a:ext uri="{FF2B5EF4-FFF2-40B4-BE49-F238E27FC236}">
                <a16:creationId xmlns:a16="http://schemas.microsoft.com/office/drawing/2014/main" id="{55899D0F-48D8-1D10-BE14-C84431B716B3}"/>
              </a:ext>
            </a:extLst>
          </p:cNvPr>
          <p:cNvSpPr>
            <a:spLocks noGrp="1"/>
          </p:cNvSpPr>
          <p:nvPr>
            <p:ph idx="1"/>
          </p:nvPr>
        </p:nvSpPr>
        <p:spPr/>
        <p:txBody>
          <a:bodyPr/>
          <a:lstStyle/>
          <a:p>
            <a:pPr>
              <a:defRPr/>
            </a:pPr>
            <a:r>
              <a:rPr lang="en-US" sz="3600" dirty="0"/>
              <a:t>Failed despite initial widespread public support for labeling</a:t>
            </a:r>
          </a:p>
          <a:p>
            <a:pPr marL="742950" lvl="2" indent="-342900">
              <a:buClr>
                <a:schemeClr val="hlink"/>
              </a:buClr>
              <a:defRPr/>
            </a:pPr>
            <a:r>
              <a:rPr lang="en-US" sz="3600" dirty="0"/>
              <a:t>Lost 51% to 49%</a:t>
            </a:r>
          </a:p>
          <a:p>
            <a:pPr>
              <a:defRPr/>
            </a:pPr>
            <a:r>
              <a:rPr lang="en-US" sz="3600" dirty="0"/>
              <a:t>Media disinformation campaign</a:t>
            </a:r>
          </a:p>
          <a:p>
            <a:pPr>
              <a:defRPr/>
            </a:pPr>
            <a:r>
              <a:rPr lang="en-US" sz="3600" dirty="0"/>
              <a:t>Heavy spending by corporate interests</a:t>
            </a:r>
          </a:p>
          <a:p>
            <a:pPr lvl="1">
              <a:defRPr/>
            </a:pPr>
            <a:r>
              <a:rPr lang="en-US" sz="3600" dirty="0"/>
              <a:t>proponents outspent $45 million to $9 million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5A662-5A8B-3901-2D5C-3BEA8FA6D56F}"/>
              </a:ext>
            </a:extLst>
          </p:cNvPr>
          <p:cNvSpPr>
            <a:spLocks noGrp="1"/>
          </p:cNvSpPr>
          <p:nvPr>
            <p:ph type="title"/>
          </p:nvPr>
        </p:nvSpPr>
        <p:spPr/>
        <p:txBody>
          <a:bodyPr/>
          <a:lstStyle/>
          <a:p>
            <a:pPr>
              <a:defRPr/>
            </a:pPr>
            <a:endParaRPr lang="en-US"/>
          </a:p>
        </p:txBody>
      </p:sp>
      <p:sp>
        <p:nvSpPr>
          <p:cNvPr id="3" name="Content Placeholder 2">
            <a:extLst>
              <a:ext uri="{FF2B5EF4-FFF2-40B4-BE49-F238E27FC236}">
                <a16:creationId xmlns:a16="http://schemas.microsoft.com/office/drawing/2014/main" id="{B487DDC1-F9B7-07DD-42BE-531B00072C28}"/>
              </a:ext>
            </a:extLst>
          </p:cNvPr>
          <p:cNvSpPr>
            <a:spLocks noGrp="1"/>
          </p:cNvSpPr>
          <p:nvPr>
            <p:ph idx="1"/>
          </p:nvPr>
        </p:nvSpPr>
        <p:spPr/>
        <p:txBody>
          <a:bodyPr/>
          <a:lstStyle/>
          <a:p>
            <a:pPr>
              <a:defRPr/>
            </a:pPr>
            <a:endParaRPr lang="en-US" dirty="0"/>
          </a:p>
        </p:txBody>
      </p:sp>
      <p:pic>
        <p:nvPicPr>
          <p:cNvPr id="92164" name="Picture 2">
            <a:extLst>
              <a:ext uri="{FF2B5EF4-FFF2-40B4-BE49-F238E27FC236}">
                <a16:creationId xmlns:a16="http://schemas.microsoft.com/office/drawing/2014/main" id="{5C68E6D4-B368-1727-72F3-AC606B9E87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706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CADDB921-C3F1-3BA1-44E0-4612AC52B4C2}"/>
              </a:ext>
            </a:extLst>
          </p:cNvPr>
          <p:cNvSpPr>
            <a:spLocks noGrp="1" noRot="1" noChangeArrowheads="1"/>
          </p:cNvSpPr>
          <p:nvPr>
            <p:ph type="title"/>
          </p:nvPr>
        </p:nvSpPr>
        <p:spPr/>
        <p:txBody>
          <a:bodyPr/>
          <a:lstStyle/>
          <a:p>
            <a:pPr eaLnBrk="1" hangingPunct="1">
              <a:defRPr/>
            </a:pPr>
            <a:r>
              <a:rPr lang="en-US" dirty="0"/>
              <a:t>Post-Measure 27 Activities</a:t>
            </a:r>
          </a:p>
        </p:txBody>
      </p:sp>
      <p:sp>
        <p:nvSpPr>
          <p:cNvPr id="134147" name="Rectangle 3">
            <a:extLst>
              <a:ext uri="{FF2B5EF4-FFF2-40B4-BE49-F238E27FC236}">
                <a16:creationId xmlns:a16="http://schemas.microsoft.com/office/drawing/2014/main" id="{59338279-496D-D597-C352-DEC811C8F30B}"/>
              </a:ext>
            </a:extLst>
          </p:cNvPr>
          <p:cNvSpPr>
            <a:spLocks noGrp="1" noChangeArrowheads="1"/>
          </p:cNvSpPr>
          <p:nvPr>
            <p:ph type="body" idx="1"/>
          </p:nvPr>
        </p:nvSpPr>
        <p:spPr/>
        <p:txBody>
          <a:bodyPr/>
          <a:lstStyle/>
          <a:p>
            <a:pPr eaLnBrk="1" hangingPunct="1">
              <a:lnSpc>
                <a:spcPct val="90000"/>
              </a:lnSpc>
              <a:defRPr/>
            </a:pPr>
            <a:r>
              <a:rPr lang="en-US" sz="2800" dirty="0"/>
              <a:t>Scientific-sounding front groups: Council for Biotechnology Information (Dow, Dupont, Monsanto, others), Sense About Science, American Crop Protection Association, </a:t>
            </a:r>
            <a:r>
              <a:rPr lang="en-US" sz="2800" dirty="0">
                <a:solidFill>
                  <a:srgbClr val="FFFFFF"/>
                </a:solidFill>
              </a:rPr>
              <a:t>GMO Answers, Cornell Alliance for Science, Genetic Literacy Project, International Life Science Institute, American Council on Science and Health (see slide show on this group on </a:t>
            </a:r>
            <a:r>
              <a:rPr lang="en-US" sz="2800" dirty="0" err="1">
                <a:solidFill>
                  <a:srgbClr val="FFFFFF"/>
                </a:solidFill>
              </a:rPr>
              <a:t>phsj</a:t>
            </a:r>
            <a:r>
              <a:rPr lang="en-US" sz="2800" dirty="0">
                <a:solidFill>
                  <a:srgbClr val="FFFFFF"/>
                </a:solidFill>
              </a:rPr>
              <a:t> website at </a:t>
            </a:r>
            <a:r>
              <a:rPr lang="en-US" sz="2400" dirty="0">
                <a:solidFill>
                  <a:srgbClr val="FFFFFF"/>
                </a:solidFill>
                <a:hlinkClick r:id="rId2"/>
              </a:rPr>
              <a:t>https://phsj.org/wp-content/uploads/2017/03/Confronting-Pseudoscience-and-Threats-from-a-Corporate-Front-Group-The-American-Council-on-Science-and-Health-2.ppt</a:t>
            </a:r>
            <a:r>
              <a:rPr lang="en-US" sz="2400" dirty="0">
                <a:solidFill>
                  <a:srgbClr val="FFFFFF"/>
                </a:solidFill>
              </a:rPr>
              <a:t>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C044F-54BB-5E02-0916-8F1DDD403D94}"/>
              </a:ext>
            </a:extLst>
          </p:cNvPr>
          <p:cNvSpPr>
            <a:spLocks noGrp="1"/>
          </p:cNvSpPr>
          <p:nvPr>
            <p:ph type="title"/>
          </p:nvPr>
        </p:nvSpPr>
        <p:spPr/>
        <p:txBody>
          <a:bodyPr/>
          <a:lstStyle/>
          <a:p>
            <a:pPr>
              <a:defRPr/>
            </a:pPr>
            <a:r>
              <a:rPr lang="en-US" dirty="0">
                <a:solidFill>
                  <a:srgbClr val="E5E5FF"/>
                </a:solidFill>
              </a:rPr>
              <a:t>Post-Measure 27 Activities</a:t>
            </a:r>
            <a:endParaRPr lang="en-US" dirty="0"/>
          </a:p>
        </p:txBody>
      </p:sp>
      <p:sp>
        <p:nvSpPr>
          <p:cNvPr id="3" name="Content Placeholder 2">
            <a:extLst>
              <a:ext uri="{FF2B5EF4-FFF2-40B4-BE49-F238E27FC236}">
                <a16:creationId xmlns:a16="http://schemas.microsoft.com/office/drawing/2014/main" id="{185DED97-9475-3613-754A-E3D080853ECD}"/>
              </a:ext>
            </a:extLst>
          </p:cNvPr>
          <p:cNvSpPr>
            <a:spLocks noGrp="1"/>
          </p:cNvSpPr>
          <p:nvPr>
            <p:ph idx="1"/>
          </p:nvPr>
        </p:nvSpPr>
        <p:spPr/>
        <p:txBody>
          <a:bodyPr/>
          <a:lstStyle/>
          <a:p>
            <a:pPr eaLnBrk="1" hangingPunct="1">
              <a:lnSpc>
                <a:spcPct val="90000"/>
              </a:lnSpc>
              <a:defRPr/>
            </a:pPr>
            <a:r>
              <a:rPr lang="en-US" sz="2800" dirty="0">
                <a:solidFill>
                  <a:srgbClr val="FFFFFF"/>
                </a:solidFill>
              </a:rPr>
              <a:t>Monsanto, DuPont, and Dow donate millions to NAS</a:t>
            </a:r>
          </a:p>
          <a:p>
            <a:pPr eaLnBrk="1" hangingPunct="1">
              <a:lnSpc>
                <a:spcPct val="90000"/>
              </a:lnSpc>
              <a:defRPr/>
            </a:pPr>
            <a:r>
              <a:rPr lang="en-US" sz="2800" dirty="0">
                <a:solidFill>
                  <a:srgbClr val="FFFFFF"/>
                </a:solidFill>
              </a:rPr>
              <a:t>Companies pay to have articles ghost-written, then signed by “independent” scientists</a:t>
            </a:r>
          </a:p>
          <a:p>
            <a:pPr lvl="1" eaLnBrk="1" hangingPunct="1">
              <a:lnSpc>
                <a:spcPct val="90000"/>
              </a:lnSpc>
              <a:defRPr/>
            </a:pPr>
            <a:r>
              <a:rPr lang="en-US" dirty="0">
                <a:solidFill>
                  <a:srgbClr val="FFFFFF"/>
                </a:solidFill>
              </a:rPr>
              <a:t>E.g., Kevin </a:t>
            </a:r>
            <a:r>
              <a:rPr lang="en-US" dirty="0" err="1">
                <a:solidFill>
                  <a:srgbClr val="FFFFFF"/>
                </a:solidFill>
              </a:rPr>
              <a:t>Folta</a:t>
            </a:r>
            <a:r>
              <a:rPr lang="en-US" dirty="0">
                <a:solidFill>
                  <a:srgbClr val="FFFFFF"/>
                </a:solidFill>
              </a:rPr>
              <a:t> (University of Florida), who did lucrative consulting with Bayer ($200,000, repeatedly denied by </a:t>
            </a:r>
            <a:r>
              <a:rPr lang="en-US" dirty="0" err="1">
                <a:solidFill>
                  <a:srgbClr val="FFFFFF"/>
                </a:solidFill>
              </a:rPr>
              <a:t>Folta</a:t>
            </a:r>
            <a:r>
              <a:rPr lang="en-US" dirty="0">
                <a:solidFill>
                  <a:srgbClr val="FFFFFF"/>
                </a:solidFill>
              </a:rPr>
              <a:t>) while promoting GM crops, also promoted a Twitter account @askepticalnurse (the nurse in question was actually a cosmetologist)</a:t>
            </a:r>
          </a:p>
          <a:p>
            <a:pPr>
              <a:defRPr/>
            </a:pPr>
            <a:r>
              <a:rPr lang="en-US" sz="2800" dirty="0"/>
              <a:t>Monsanto – “Let Nothing Go” program to counter/silence online dissent, discredits journalists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22E72-5A70-5AC3-CD9D-85CA84F9F298}"/>
              </a:ext>
            </a:extLst>
          </p:cNvPr>
          <p:cNvSpPr>
            <a:spLocks noGrp="1"/>
          </p:cNvSpPr>
          <p:nvPr>
            <p:ph type="title"/>
          </p:nvPr>
        </p:nvSpPr>
        <p:spPr/>
        <p:txBody>
          <a:bodyPr/>
          <a:lstStyle/>
          <a:p>
            <a:pPr>
              <a:defRPr/>
            </a:pPr>
            <a:r>
              <a:rPr lang="en-US" dirty="0">
                <a:solidFill>
                  <a:srgbClr val="E5E5FF"/>
                </a:solidFill>
              </a:rPr>
              <a:t>Post-Measure 27 Activities</a:t>
            </a:r>
            <a:endParaRPr lang="en-US" dirty="0"/>
          </a:p>
        </p:txBody>
      </p:sp>
      <p:sp>
        <p:nvSpPr>
          <p:cNvPr id="3" name="Content Placeholder 2">
            <a:extLst>
              <a:ext uri="{FF2B5EF4-FFF2-40B4-BE49-F238E27FC236}">
                <a16:creationId xmlns:a16="http://schemas.microsoft.com/office/drawing/2014/main" id="{F9F85EE4-5168-E5B3-55D8-01934926AD9D}"/>
              </a:ext>
            </a:extLst>
          </p:cNvPr>
          <p:cNvSpPr>
            <a:spLocks noGrp="1"/>
          </p:cNvSpPr>
          <p:nvPr>
            <p:ph idx="1"/>
          </p:nvPr>
        </p:nvSpPr>
        <p:spPr/>
        <p:txBody>
          <a:bodyPr/>
          <a:lstStyle/>
          <a:p>
            <a:pPr eaLnBrk="1" hangingPunct="1">
              <a:lnSpc>
                <a:spcPct val="90000"/>
              </a:lnSpc>
              <a:defRPr/>
            </a:pPr>
            <a:r>
              <a:rPr lang="en-US" sz="3600" dirty="0"/>
              <a:t>Between 1999 and 2009, agribusiness spent $500 million lobbying to ease GM oversight, push GM approvals, and prevent GM labeling</a:t>
            </a:r>
          </a:p>
          <a:p>
            <a:pPr lvl="1" eaLnBrk="1" hangingPunct="1">
              <a:lnSpc>
                <a:spcPct val="90000"/>
              </a:lnSpc>
              <a:defRPr/>
            </a:pPr>
            <a:r>
              <a:rPr lang="en-US" sz="3600" dirty="0"/>
              <a:t>$127 million in 2016</a:t>
            </a:r>
          </a:p>
          <a:p>
            <a:pPr eaLnBrk="1" hangingPunct="1">
              <a:lnSpc>
                <a:spcPct val="90000"/>
              </a:lnSpc>
              <a:defRPr/>
            </a:pPr>
            <a:r>
              <a:rPr lang="en-US" sz="3600" dirty="0"/>
              <a:t>Monsanto: 9 in-house lobbyists, another 13 at private firms</a:t>
            </a:r>
          </a:p>
          <a:p>
            <a:pPr lvl="1" eaLnBrk="1" hangingPunct="1">
              <a:lnSpc>
                <a:spcPct val="90000"/>
              </a:lnSpc>
              <a:defRPr/>
            </a:pPr>
            <a:r>
              <a:rPr lang="en-US" sz="3600" dirty="0"/>
              <a:t>Spent $4.6 million on lobbying in 2016</a:t>
            </a:r>
          </a:p>
          <a:p>
            <a:pPr>
              <a:defRPr/>
            </a:pPr>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9A425-D79B-3378-2C05-DA14FAD6553F}"/>
              </a:ext>
            </a:extLst>
          </p:cNvPr>
          <p:cNvSpPr>
            <a:spLocks noGrp="1"/>
          </p:cNvSpPr>
          <p:nvPr>
            <p:ph type="title"/>
          </p:nvPr>
        </p:nvSpPr>
        <p:spPr/>
        <p:txBody>
          <a:bodyPr/>
          <a:lstStyle/>
          <a:p>
            <a:pPr>
              <a:defRPr/>
            </a:pPr>
            <a:r>
              <a:rPr lang="en-US" dirty="0"/>
              <a:t>Post-Measure 27 Activities</a:t>
            </a:r>
          </a:p>
        </p:txBody>
      </p:sp>
      <p:sp>
        <p:nvSpPr>
          <p:cNvPr id="3" name="Content Placeholder 2">
            <a:extLst>
              <a:ext uri="{FF2B5EF4-FFF2-40B4-BE49-F238E27FC236}">
                <a16:creationId xmlns:a16="http://schemas.microsoft.com/office/drawing/2014/main" id="{3200B345-0665-BF0E-B831-DDE7520270F0}"/>
              </a:ext>
            </a:extLst>
          </p:cNvPr>
          <p:cNvSpPr>
            <a:spLocks noGrp="1"/>
          </p:cNvSpPr>
          <p:nvPr>
            <p:ph idx="1"/>
          </p:nvPr>
        </p:nvSpPr>
        <p:spPr/>
        <p:txBody>
          <a:bodyPr/>
          <a:lstStyle/>
          <a:p>
            <a:pPr eaLnBrk="1" hangingPunct="1">
              <a:lnSpc>
                <a:spcPct val="90000"/>
              </a:lnSpc>
              <a:defRPr/>
            </a:pPr>
            <a:r>
              <a:rPr lang="en-US" sz="2800" dirty="0"/>
              <a:t>Nationwide: lawsuits against farmers</a:t>
            </a:r>
          </a:p>
          <a:p>
            <a:pPr lvl="1" eaLnBrk="1" hangingPunct="1">
              <a:lnSpc>
                <a:spcPct val="90000"/>
              </a:lnSpc>
              <a:defRPr/>
            </a:pPr>
            <a:r>
              <a:rPr lang="en-US" dirty="0"/>
              <a:t>Over 700</a:t>
            </a:r>
          </a:p>
          <a:p>
            <a:pPr lvl="2" eaLnBrk="1" hangingPunct="1">
              <a:lnSpc>
                <a:spcPct val="90000"/>
              </a:lnSpc>
              <a:defRPr/>
            </a:pPr>
            <a:r>
              <a:rPr lang="en-US" sz="2800" dirty="0"/>
              <a:t>Many brought by Monsanto (75 employee, $10 million legal division)</a:t>
            </a:r>
          </a:p>
          <a:p>
            <a:pPr lvl="1" eaLnBrk="1" hangingPunct="1">
              <a:lnSpc>
                <a:spcPct val="90000"/>
              </a:lnSpc>
              <a:defRPr/>
            </a:pPr>
            <a:r>
              <a:rPr lang="en-US" dirty="0"/>
              <a:t>Most farmers settle; settlement terms often sealed</a:t>
            </a:r>
          </a:p>
          <a:p>
            <a:pPr lvl="1" eaLnBrk="1" hangingPunct="1">
              <a:lnSpc>
                <a:spcPct val="90000"/>
              </a:lnSpc>
              <a:defRPr/>
            </a:pPr>
            <a:r>
              <a:rPr lang="en-US" dirty="0"/>
              <a:t>2012: Federal Court dismisses class action suit by over 300,000 farmers and 4,500 farms against Monsanto for its “seed police” lawsuits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25F03-50C7-180B-B33E-95AC5EE2BEBE}"/>
              </a:ext>
            </a:extLst>
          </p:cNvPr>
          <p:cNvSpPr>
            <a:spLocks noGrp="1"/>
          </p:cNvSpPr>
          <p:nvPr>
            <p:ph type="title"/>
          </p:nvPr>
        </p:nvSpPr>
        <p:spPr/>
        <p:txBody>
          <a:bodyPr/>
          <a:lstStyle/>
          <a:p>
            <a:pPr>
              <a:defRPr/>
            </a:pPr>
            <a:r>
              <a:rPr lang="en-US" dirty="0"/>
              <a:t>Post-Measure 27 Activities</a:t>
            </a:r>
          </a:p>
        </p:txBody>
      </p:sp>
      <p:sp>
        <p:nvSpPr>
          <p:cNvPr id="3" name="Content Placeholder 2">
            <a:extLst>
              <a:ext uri="{FF2B5EF4-FFF2-40B4-BE49-F238E27FC236}">
                <a16:creationId xmlns:a16="http://schemas.microsoft.com/office/drawing/2014/main" id="{AEA33580-3464-2DE7-FAED-D9BFD52FB5F9}"/>
              </a:ext>
            </a:extLst>
          </p:cNvPr>
          <p:cNvSpPr>
            <a:spLocks noGrp="1"/>
          </p:cNvSpPr>
          <p:nvPr>
            <p:ph idx="1"/>
          </p:nvPr>
        </p:nvSpPr>
        <p:spPr/>
        <p:txBody>
          <a:bodyPr/>
          <a:lstStyle/>
          <a:p>
            <a:pPr>
              <a:defRPr/>
            </a:pPr>
            <a:r>
              <a:rPr lang="en-US" sz="3600" dirty="0"/>
              <a:t>But some successful lawsuits by farmers to collect damages for lost crops and lost profits due to GM contamination</a:t>
            </a:r>
          </a:p>
          <a:p>
            <a:pPr>
              <a:defRPr/>
            </a:pPr>
            <a:r>
              <a:rPr lang="en-US" sz="3600" dirty="0"/>
              <a:t>Other farmers’ lawsuits pending</a:t>
            </a:r>
          </a:p>
          <a:p>
            <a:pPr>
              <a:defRPr/>
            </a:pPr>
            <a:endParaRPr lang="en-US" dirty="0"/>
          </a:p>
          <a:p>
            <a:pPr>
              <a:defRPr/>
            </a:pPr>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E7E01-5346-ED51-7AE8-FFA300D925DB}"/>
              </a:ext>
            </a:extLst>
          </p:cNvPr>
          <p:cNvSpPr>
            <a:spLocks noGrp="1"/>
          </p:cNvSpPr>
          <p:nvPr>
            <p:ph type="title"/>
          </p:nvPr>
        </p:nvSpPr>
        <p:spPr/>
        <p:txBody>
          <a:bodyPr/>
          <a:lstStyle/>
          <a:p>
            <a:pPr>
              <a:defRPr/>
            </a:pPr>
            <a:r>
              <a:rPr lang="en-US">
                <a:solidFill>
                  <a:srgbClr val="E5E5FF"/>
                </a:solidFill>
              </a:rPr>
              <a:t>Post-Measure 27 Activities</a:t>
            </a:r>
            <a:endParaRPr lang="en-US"/>
          </a:p>
        </p:txBody>
      </p:sp>
      <p:sp>
        <p:nvSpPr>
          <p:cNvPr id="3" name="Content Placeholder 2">
            <a:extLst>
              <a:ext uri="{FF2B5EF4-FFF2-40B4-BE49-F238E27FC236}">
                <a16:creationId xmlns:a16="http://schemas.microsoft.com/office/drawing/2014/main" id="{12F174A8-4C35-E18D-97AC-EC33511EB5A5}"/>
              </a:ext>
            </a:extLst>
          </p:cNvPr>
          <p:cNvSpPr>
            <a:spLocks noGrp="1"/>
          </p:cNvSpPr>
          <p:nvPr>
            <p:ph idx="1"/>
          </p:nvPr>
        </p:nvSpPr>
        <p:spPr/>
        <p:txBody>
          <a:bodyPr/>
          <a:lstStyle/>
          <a:p>
            <a:pPr>
              <a:buClr>
                <a:srgbClr val="FFCC00"/>
              </a:buClr>
              <a:defRPr/>
            </a:pPr>
            <a:r>
              <a:rPr lang="en-US" dirty="0">
                <a:solidFill>
                  <a:srgbClr val="FFFFFF"/>
                </a:solidFill>
              </a:rPr>
              <a:t>USDA considering compensating farmers harmed by contamination</a:t>
            </a:r>
          </a:p>
          <a:p>
            <a:pPr>
              <a:buClr>
                <a:srgbClr val="FFCC00"/>
              </a:buClr>
              <a:defRPr/>
            </a:pPr>
            <a:r>
              <a:rPr lang="en-US" dirty="0">
                <a:solidFill>
                  <a:srgbClr val="FFFFFF"/>
                </a:solidFill>
              </a:rPr>
              <a:t>Laws proposed to prevent lawsuits against farmers affected by contamination (“adventitious spread”)</a:t>
            </a:r>
          </a:p>
          <a:p>
            <a:pPr>
              <a:buClr>
                <a:srgbClr val="FFCC00"/>
              </a:buClr>
              <a:defRPr/>
            </a:pPr>
            <a:r>
              <a:rPr lang="en-US" dirty="0">
                <a:solidFill>
                  <a:srgbClr val="FFFFFF"/>
                </a:solidFill>
              </a:rPr>
              <a:t>Oregon Right to Know Genetically Engineered Food Act – Proposition 92</a:t>
            </a:r>
          </a:p>
          <a:p>
            <a:pPr>
              <a:defRPr/>
            </a:pP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a:extLst>
              <a:ext uri="{FF2B5EF4-FFF2-40B4-BE49-F238E27FC236}">
                <a16:creationId xmlns:a16="http://schemas.microsoft.com/office/drawing/2014/main" id="{40360113-62DB-6569-0316-E77CA28771F1}"/>
              </a:ext>
            </a:extLst>
          </p:cNvPr>
          <p:cNvSpPr>
            <a:spLocks noGrp="1" noRot="1" noChangeArrowheads="1"/>
          </p:cNvSpPr>
          <p:nvPr>
            <p:ph type="title"/>
          </p:nvPr>
        </p:nvSpPr>
        <p:spPr/>
        <p:txBody>
          <a:bodyPr/>
          <a:lstStyle/>
          <a:p>
            <a:pPr eaLnBrk="1" hangingPunct="1">
              <a:defRPr/>
            </a:pPr>
            <a:r>
              <a:rPr lang="en-US" sz="3200" dirty="0">
                <a:effectLst/>
              </a:rPr>
              <a:t>Post-Measure 27 Activities:</a:t>
            </a:r>
            <a:br>
              <a:rPr lang="en-US" sz="3200" dirty="0">
                <a:effectLst/>
              </a:rPr>
            </a:br>
            <a:r>
              <a:rPr lang="en-US" sz="3200" dirty="0">
                <a:effectLst/>
              </a:rPr>
              <a:t> </a:t>
            </a:r>
            <a:r>
              <a:rPr lang="en-US" altLang="en-US" sz="3200" b="0" dirty="0">
                <a:solidFill>
                  <a:srgbClr val="FFFFFF"/>
                </a:solidFill>
                <a:effectLst/>
                <a:ea typeface="+mn-ea"/>
                <a:cs typeface="+mn-cs"/>
              </a:rPr>
              <a:t>Federal Safe and Accurate Food Labeling Act</a:t>
            </a:r>
            <a:endParaRPr lang="en-US" sz="3200" dirty="0">
              <a:effectLst/>
            </a:endParaRPr>
          </a:p>
        </p:txBody>
      </p:sp>
      <p:sp>
        <p:nvSpPr>
          <p:cNvPr id="198659" name="Rectangle 3">
            <a:extLst>
              <a:ext uri="{FF2B5EF4-FFF2-40B4-BE49-F238E27FC236}">
                <a16:creationId xmlns:a16="http://schemas.microsoft.com/office/drawing/2014/main" id="{48E10A6B-7262-A81C-DD39-86A9E5D65D2F}"/>
              </a:ext>
            </a:extLst>
          </p:cNvPr>
          <p:cNvSpPr>
            <a:spLocks noGrp="1" noChangeArrowheads="1"/>
          </p:cNvSpPr>
          <p:nvPr>
            <p:ph type="body" idx="1"/>
          </p:nvPr>
        </p:nvSpPr>
        <p:spPr/>
        <p:txBody>
          <a:bodyPr/>
          <a:lstStyle/>
          <a:p>
            <a:pPr>
              <a:defRPr/>
            </a:pPr>
            <a:r>
              <a:rPr lang="en-US" altLang="en-US" sz="3600" dirty="0"/>
              <a:t>aka Dark Act – Denying Americans Right to Know Act) signed by Obama (2016)</a:t>
            </a:r>
          </a:p>
          <a:p>
            <a:pPr lvl="1">
              <a:defRPr/>
            </a:pPr>
            <a:r>
              <a:rPr lang="en-US" dirty="0"/>
              <a:t>Supported by the “National Uniformity for Food Coalition,” an industry group started by the Grocery Manufacturers Association</a:t>
            </a:r>
          </a:p>
          <a:p>
            <a:pPr lvl="1">
              <a:defRPr/>
            </a:pPr>
            <a:r>
              <a:rPr lang="en-US" dirty="0"/>
              <a:t>Food and agricultural biotech firms and trade associations spent $572 billion dollars on lobbying and campaign contributions from 2000-2010</a:t>
            </a:r>
          </a:p>
          <a:p>
            <a:pPr lvl="1">
              <a:defRPr/>
            </a:pPr>
            <a:endParaRPr lang="en-US" altLang="en-US" sz="36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DBE8A-F0C3-6817-C20C-393A4D98B01A}"/>
              </a:ext>
            </a:extLst>
          </p:cNvPr>
          <p:cNvSpPr>
            <a:spLocks noGrp="1"/>
          </p:cNvSpPr>
          <p:nvPr>
            <p:ph type="title"/>
          </p:nvPr>
        </p:nvSpPr>
        <p:spPr/>
        <p:txBody>
          <a:bodyPr/>
          <a:lstStyle/>
          <a:p>
            <a:pPr>
              <a:defRPr/>
            </a:pPr>
            <a:r>
              <a:rPr lang="en-US" sz="3200" dirty="0">
                <a:solidFill>
                  <a:srgbClr val="E5E5FF"/>
                </a:solidFill>
                <a:effectLst/>
              </a:rPr>
              <a:t>Post-Measure 27 Activities:</a:t>
            </a:r>
            <a:br>
              <a:rPr lang="en-US" sz="3200" dirty="0">
                <a:solidFill>
                  <a:srgbClr val="E5E5FF"/>
                </a:solidFill>
                <a:effectLst/>
              </a:rPr>
            </a:br>
            <a:r>
              <a:rPr lang="en-US" sz="3200" dirty="0">
                <a:solidFill>
                  <a:srgbClr val="E5E5FF"/>
                </a:solidFill>
                <a:effectLst/>
              </a:rPr>
              <a:t> </a:t>
            </a:r>
            <a:r>
              <a:rPr lang="en-US" altLang="en-US" sz="3200" b="0" dirty="0">
                <a:solidFill>
                  <a:srgbClr val="FFFFFF"/>
                </a:solidFill>
                <a:effectLst/>
              </a:rPr>
              <a:t>Federal Safe and Accurate Food Labeling Act</a:t>
            </a:r>
            <a:endParaRPr lang="en-US" dirty="0"/>
          </a:p>
        </p:txBody>
      </p:sp>
      <p:sp>
        <p:nvSpPr>
          <p:cNvPr id="3" name="Content Placeholder 2">
            <a:extLst>
              <a:ext uri="{FF2B5EF4-FFF2-40B4-BE49-F238E27FC236}">
                <a16:creationId xmlns:a16="http://schemas.microsoft.com/office/drawing/2014/main" id="{75583B3B-B37D-276B-95EE-39618D759F1C}"/>
              </a:ext>
            </a:extLst>
          </p:cNvPr>
          <p:cNvSpPr>
            <a:spLocks noGrp="1"/>
          </p:cNvSpPr>
          <p:nvPr>
            <p:ph idx="1"/>
          </p:nvPr>
        </p:nvSpPr>
        <p:spPr/>
        <p:txBody>
          <a:bodyPr/>
          <a:lstStyle/>
          <a:p>
            <a:pPr>
              <a:defRPr/>
            </a:pPr>
            <a:r>
              <a:rPr lang="en-US" altLang="en-US" sz="3600" dirty="0"/>
              <a:t>aka Dark Act – Denying Americans Right to Know Act) signed by Obama (2016)</a:t>
            </a:r>
          </a:p>
          <a:p>
            <a:pPr lvl="1">
              <a:defRPr/>
            </a:pPr>
            <a:r>
              <a:rPr lang="en-US" altLang="en-US" sz="3600" dirty="0"/>
              <a:t>Requires limited/confusing labeling</a:t>
            </a:r>
          </a:p>
          <a:p>
            <a:pPr lvl="1">
              <a:defRPr/>
            </a:pPr>
            <a:r>
              <a:rPr lang="en-US" altLang="en-US" sz="3600" dirty="0"/>
              <a:t>Overrides all local labeling laws, supported by industry</a:t>
            </a:r>
          </a:p>
          <a:p>
            <a:pPr lvl="1">
              <a:defRPr/>
            </a:pPr>
            <a:r>
              <a:rPr lang="en-US" altLang="en-US" sz="3600" dirty="0"/>
              <a:t>Center for Food Safety, others file lawsuit opposing</a:t>
            </a:r>
          </a:p>
          <a:p>
            <a:pPr>
              <a:defRPr/>
            </a:pPr>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a:extLst>
              <a:ext uri="{FF2B5EF4-FFF2-40B4-BE49-F238E27FC236}">
                <a16:creationId xmlns:a16="http://schemas.microsoft.com/office/drawing/2014/main" id="{A4498898-16FD-EADE-A9C7-3A43C7A31ECD}"/>
              </a:ext>
            </a:extLst>
          </p:cNvPr>
          <p:cNvSpPr>
            <a:spLocks noGrp="1" noRot="1" noChangeArrowheads="1"/>
          </p:cNvSpPr>
          <p:nvPr>
            <p:ph type="title"/>
          </p:nvPr>
        </p:nvSpPr>
        <p:spPr/>
        <p:txBody>
          <a:bodyPr/>
          <a:lstStyle/>
          <a:p>
            <a:pPr eaLnBrk="1" hangingPunct="1">
              <a:defRPr/>
            </a:pPr>
            <a:r>
              <a:rPr lang="en-US" sz="3200" dirty="0">
                <a:solidFill>
                  <a:srgbClr val="E5E5FF"/>
                </a:solidFill>
                <a:effectLst/>
              </a:rPr>
              <a:t>Post-Measure 27 Activities:</a:t>
            </a:r>
            <a:br>
              <a:rPr lang="en-US" sz="3200" dirty="0">
                <a:solidFill>
                  <a:srgbClr val="E5E5FF"/>
                </a:solidFill>
                <a:effectLst/>
              </a:rPr>
            </a:br>
            <a:r>
              <a:rPr lang="en-US" sz="3200" dirty="0">
                <a:solidFill>
                  <a:srgbClr val="E5E5FF"/>
                </a:solidFill>
                <a:effectLst/>
              </a:rPr>
              <a:t> </a:t>
            </a:r>
            <a:r>
              <a:rPr lang="en-US" altLang="en-US" sz="3200" b="0" dirty="0">
                <a:solidFill>
                  <a:srgbClr val="FFFFFF"/>
                </a:solidFill>
                <a:effectLst/>
              </a:rPr>
              <a:t>Federal Safe and Accurate Food Labeling Act</a:t>
            </a:r>
            <a:endParaRPr lang="en-US" sz="3600" dirty="0"/>
          </a:p>
        </p:txBody>
      </p:sp>
      <p:sp>
        <p:nvSpPr>
          <p:cNvPr id="199683" name="Rectangle 3">
            <a:extLst>
              <a:ext uri="{FF2B5EF4-FFF2-40B4-BE49-F238E27FC236}">
                <a16:creationId xmlns:a16="http://schemas.microsoft.com/office/drawing/2014/main" id="{269126C3-8ED3-CE89-0F78-356B8853EC33}"/>
              </a:ext>
            </a:extLst>
          </p:cNvPr>
          <p:cNvSpPr>
            <a:spLocks noGrp="1" noChangeArrowheads="1"/>
          </p:cNvSpPr>
          <p:nvPr>
            <p:ph type="body" idx="1"/>
          </p:nvPr>
        </p:nvSpPr>
        <p:spPr/>
        <p:txBody>
          <a:bodyPr/>
          <a:lstStyle/>
          <a:p>
            <a:pPr eaLnBrk="1" hangingPunct="1">
              <a:defRPr/>
            </a:pPr>
            <a:r>
              <a:rPr lang="en-US" sz="3600" dirty="0"/>
              <a:t>Costs of appeals to FDA could be up to $80 million annually (per CBO)</a:t>
            </a:r>
          </a:p>
          <a:p>
            <a:pPr lvl="1" eaLnBrk="1" hangingPunct="1">
              <a:defRPr/>
            </a:pPr>
            <a:r>
              <a:rPr lang="en-US" sz="3600" dirty="0"/>
              <a:t>Appeals could take years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00E10719-2EF3-0421-9405-94134911E558}"/>
              </a:ext>
            </a:extLst>
          </p:cNvPr>
          <p:cNvSpPr>
            <a:spLocks noGrp="1" noRot="1" noChangeArrowheads="1"/>
          </p:cNvSpPr>
          <p:nvPr>
            <p:ph type="title"/>
          </p:nvPr>
        </p:nvSpPr>
        <p:spPr/>
        <p:txBody>
          <a:bodyPr/>
          <a:lstStyle/>
          <a:p>
            <a:pPr eaLnBrk="1" hangingPunct="1">
              <a:defRPr/>
            </a:pPr>
            <a:r>
              <a:rPr lang="en-US" dirty="0"/>
              <a:t>Food Labeling in the U.S.</a:t>
            </a:r>
          </a:p>
        </p:txBody>
      </p:sp>
      <p:sp>
        <p:nvSpPr>
          <p:cNvPr id="10243" name="Rectangle 3">
            <a:extLst>
              <a:ext uri="{FF2B5EF4-FFF2-40B4-BE49-F238E27FC236}">
                <a16:creationId xmlns:a16="http://schemas.microsoft.com/office/drawing/2014/main" id="{BD3BF305-A4DD-D3CD-6A65-6A478E21DB0F}"/>
              </a:ext>
            </a:extLst>
          </p:cNvPr>
          <p:cNvSpPr>
            <a:spLocks noGrp="1" noChangeArrowheads="1"/>
          </p:cNvSpPr>
          <p:nvPr>
            <p:ph type="body" idx="1"/>
          </p:nvPr>
        </p:nvSpPr>
        <p:spPr/>
        <p:txBody>
          <a:bodyPr/>
          <a:lstStyle/>
          <a:p>
            <a:pPr eaLnBrk="1" hangingPunct="1">
              <a:defRPr/>
            </a:pPr>
            <a:r>
              <a:rPr lang="en-US" sz="3600" dirty="0"/>
              <a:t>Vitamin, mineral, caloric and fat content</a:t>
            </a:r>
          </a:p>
          <a:p>
            <a:pPr eaLnBrk="1" hangingPunct="1">
              <a:defRPr/>
            </a:pPr>
            <a:r>
              <a:rPr lang="en-US" sz="3600" dirty="0"/>
              <a:t>Sulfites (allergies)</a:t>
            </a:r>
          </a:p>
          <a:p>
            <a:pPr eaLnBrk="1" hangingPunct="1">
              <a:defRPr/>
            </a:pPr>
            <a:r>
              <a:rPr lang="en-US" sz="3600" dirty="0"/>
              <a:t>Source of proteins (vegetarians [6% of U.S. population], vegans [3%])</a:t>
            </a:r>
          </a:p>
          <a:p>
            <a:pPr eaLnBrk="1" hangingPunct="1">
              <a:defRPr/>
            </a:pPr>
            <a:r>
              <a:rPr lang="en-US" sz="3600" dirty="0"/>
              <a:t>Kosher/</a:t>
            </a:r>
            <a:r>
              <a:rPr lang="en-US" sz="3600" dirty="0" err="1"/>
              <a:t>Hallal</a:t>
            </a:r>
            <a:endParaRPr lang="en-US" sz="3600" dirty="0"/>
          </a:p>
          <a:p>
            <a:pPr lvl="1" eaLnBrk="1" hangingPunct="1">
              <a:defRPr/>
            </a:pPr>
            <a:r>
              <a:rPr lang="en-US" dirty="0"/>
              <a:t>Kosher definition includes non-GMO</a:t>
            </a:r>
          </a:p>
          <a:p>
            <a:pPr eaLnBrk="1" hangingPunct="1">
              <a:defRPr/>
            </a:pPr>
            <a:r>
              <a:rPr lang="en-US" sz="3600" dirty="0"/>
              <a:t>Not from concentrate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DA0BB-D9BB-2A99-7545-E9F1F60BC896}"/>
              </a:ext>
            </a:extLst>
          </p:cNvPr>
          <p:cNvSpPr>
            <a:spLocks noGrp="1"/>
          </p:cNvSpPr>
          <p:nvPr>
            <p:ph type="title"/>
          </p:nvPr>
        </p:nvSpPr>
        <p:spPr/>
        <p:txBody>
          <a:bodyPr/>
          <a:lstStyle/>
          <a:p>
            <a:pPr>
              <a:defRPr/>
            </a:pPr>
            <a:r>
              <a:rPr lang="en-US" dirty="0"/>
              <a:t>Food Labeling in the U.S.</a:t>
            </a:r>
          </a:p>
        </p:txBody>
      </p:sp>
      <p:sp>
        <p:nvSpPr>
          <p:cNvPr id="3" name="Content Placeholder 2">
            <a:extLst>
              <a:ext uri="{FF2B5EF4-FFF2-40B4-BE49-F238E27FC236}">
                <a16:creationId xmlns:a16="http://schemas.microsoft.com/office/drawing/2014/main" id="{40B4CB86-F81A-7AFB-12B5-A3FF06F9E8FA}"/>
              </a:ext>
            </a:extLst>
          </p:cNvPr>
          <p:cNvSpPr>
            <a:spLocks noGrp="1"/>
          </p:cNvSpPr>
          <p:nvPr>
            <p:ph idx="1"/>
          </p:nvPr>
        </p:nvSpPr>
        <p:spPr/>
        <p:txBody>
          <a:bodyPr/>
          <a:lstStyle/>
          <a:p>
            <a:pPr eaLnBrk="1" hangingPunct="1">
              <a:defRPr/>
            </a:pPr>
            <a:r>
              <a:rPr lang="en-US" dirty="0"/>
              <a:t>Recycled contents</a:t>
            </a:r>
          </a:p>
          <a:p>
            <a:pPr eaLnBrk="1" hangingPunct="1">
              <a:defRPr/>
            </a:pPr>
            <a:r>
              <a:rPr lang="en-US" dirty="0"/>
              <a:t>Wild</a:t>
            </a:r>
          </a:p>
          <a:p>
            <a:pPr eaLnBrk="1" hangingPunct="1">
              <a:defRPr/>
            </a:pPr>
            <a:r>
              <a:rPr lang="en-US" dirty="0"/>
              <a:t>Union made</a:t>
            </a:r>
          </a:p>
          <a:p>
            <a:pPr eaLnBrk="1" hangingPunct="1">
              <a:defRPr/>
            </a:pPr>
            <a:r>
              <a:rPr lang="en-US" dirty="0"/>
              <a:t>Made in USA</a:t>
            </a:r>
          </a:p>
          <a:p>
            <a:pPr eaLnBrk="1" hangingPunct="1">
              <a:defRPr/>
            </a:pPr>
            <a:r>
              <a:rPr lang="en-US" dirty="0"/>
              <a:t>Federal government does not require labeling for GM foods, products from animals fed GM foods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9BE3F-7065-3ADE-4F04-28EF35AA3A77}"/>
              </a:ext>
            </a:extLst>
          </p:cNvPr>
          <p:cNvSpPr>
            <a:spLocks noGrp="1"/>
          </p:cNvSpPr>
          <p:nvPr>
            <p:ph type="title"/>
          </p:nvPr>
        </p:nvSpPr>
        <p:spPr/>
        <p:txBody>
          <a:bodyPr/>
          <a:lstStyle/>
          <a:p>
            <a:pPr>
              <a:defRPr/>
            </a:pPr>
            <a:r>
              <a:rPr lang="en-US" dirty="0"/>
              <a:t>Food Labeling in the U.S.</a:t>
            </a:r>
          </a:p>
        </p:txBody>
      </p:sp>
      <p:sp>
        <p:nvSpPr>
          <p:cNvPr id="3" name="Content Placeholder 2">
            <a:extLst>
              <a:ext uri="{FF2B5EF4-FFF2-40B4-BE49-F238E27FC236}">
                <a16:creationId xmlns:a16="http://schemas.microsoft.com/office/drawing/2014/main" id="{ECF33ABA-A89E-B32B-D35D-B1A296FDB643}"/>
              </a:ext>
            </a:extLst>
          </p:cNvPr>
          <p:cNvSpPr>
            <a:spLocks noGrp="1"/>
          </p:cNvSpPr>
          <p:nvPr>
            <p:ph idx="1"/>
          </p:nvPr>
        </p:nvSpPr>
        <p:spPr/>
        <p:txBody>
          <a:bodyPr/>
          <a:lstStyle/>
          <a:p>
            <a:pPr>
              <a:defRPr/>
            </a:pPr>
            <a:r>
              <a:rPr lang="en-US" sz="3600" dirty="0"/>
              <a:t>Former President GW Bush opposed labeling of GM foodstuffs</a:t>
            </a:r>
          </a:p>
          <a:p>
            <a:pPr>
              <a:defRPr/>
            </a:pPr>
            <a:r>
              <a:rPr lang="en-US" sz="3600" dirty="0"/>
              <a:t>Senator Obama supported labeling (2007)</a:t>
            </a:r>
          </a:p>
          <a:p>
            <a:pPr lvl="1">
              <a:defRPr/>
            </a:pPr>
            <a:r>
              <a:rPr lang="en-US" sz="3600" dirty="0"/>
              <a:t>President Obama has not stated an opinion</a:t>
            </a:r>
          </a:p>
          <a:p>
            <a:pPr>
              <a:defRPr/>
            </a:pPr>
            <a:r>
              <a:rPr lang="en-US" sz="3600" dirty="0"/>
              <a:t>APHA favors labeling</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925CB-B4DA-DE15-D62A-300571EE9034}"/>
              </a:ext>
            </a:extLst>
          </p:cNvPr>
          <p:cNvSpPr>
            <a:spLocks noGrp="1"/>
          </p:cNvSpPr>
          <p:nvPr>
            <p:ph type="title"/>
          </p:nvPr>
        </p:nvSpPr>
        <p:spPr/>
        <p:txBody>
          <a:bodyPr/>
          <a:lstStyle/>
          <a:p>
            <a:pPr>
              <a:defRPr/>
            </a:pPr>
            <a:r>
              <a:rPr lang="en-US" dirty="0"/>
              <a:t>Food Labeling in the U.S.</a:t>
            </a:r>
          </a:p>
        </p:txBody>
      </p:sp>
      <p:sp>
        <p:nvSpPr>
          <p:cNvPr id="3" name="Content Placeholder 2">
            <a:extLst>
              <a:ext uri="{FF2B5EF4-FFF2-40B4-BE49-F238E27FC236}">
                <a16:creationId xmlns:a16="http://schemas.microsoft.com/office/drawing/2014/main" id="{D5B745FB-6CFD-093B-F6BA-B5E5FC49707F}"/>
              </a:ext>
            </a:extLst>
          </p:cNvPr>
          <p:cNvSpPr>
            <a:spLocks noGrp="1"/>
          </p:cNvSpPr>
          <p:nvPr>
            <p:ph idx="1"/>
          </p:nvPr>
        </p:nvSpPr>
        <p:spPr/>
        <p:txBody>
          <a:bodyPr/>
          <a:lstStyle/>
          <a:p>
            <a:pPr>
              <a:defRPr/>
            </a:pPr>
            <a:r>
              <a:rPr lang="en-US" dirty="0"/>
              <a:t>Obama- and Biden-era Secretary of Agriculture Tom Vilsack</a:t>
            </a:r>
          </a:p>
          <a:p>
            <a:pPr lvl="1">
              <a:defRPr/>
            </a:pPr>
            <a:r>
              <a:rPr lang="en-US" sz="3200" dirty="0"/>
              <a:t>Supporter of </a:t>
            </a:r>
            <a:r>
              <a:rPr lang="en-US" sz="3200" dirty="0" err="1"/>
              <a:t>biopharmed</a:t>
            </a:r>
            <a:r>
              <a:rPr lang="en-US" sz="3200" dirty="0"/>
              <a:t> crops</a:t>
            </a:r>
          </a:p>
          <a:p>
            <a:pPr lvl="1">
              <a:defRPr/>
            </a:pPr>
            <a:r>
              <a:rPr lang="en-US" sz="3200" dirty="0"/>
              <a:t>Named Governor of the Year by Biotechnology Industry Organization</a:t>
            </a:r>
          </a:p>
          <a:p>
            <a:pPr lvl="1">
              <a:defRPr/>
            </a:pPr>
            <a:r>
              <a:rPr lang="en-US" sz="3200" dirty="0"/>
              <a:t>Originated seed pre-emption bill (to strip local governments from GE and </a:t>
            </a:r>
            <a:r>
              <a:rPr lang="en-US" sz="3200" dirty="0" err="1"/>
              <a:t>biopharmed</a:t>
            </a:r>
            <a:r>
              <a:rPr lang="en-US" sz="3200" dirty="0"/>
              <a:t> crops) when governor of Iowa</a:t>
            </a:r>
          </a:p>
          <a:p>
            <a:pPr>
              <a:defRPr/>
            </a:pP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9BA8EF76-8F49-AACD-8CCF-F733033419C1}"/>
              </a:ext>
            </a:extLst>
          </p:cNvPr>
          <p:cNvSpPr>
            <a:spLocks noGrp="1" noRot="1" noChangeArrowheads="1"/>
          </p:cNvSpPr>
          <p:nvPr>
            <p:ph type="title"/>
          </p:nvPr>
        </p:nvSpPr>
        <p:spPr/>
        <p:txBody>
          <a:bodyPr/>
          <a:lstStyle/>
          <a:p>
            <a:pPr eaLnBrk="1" hangingPunct="1">
              <a:defRPr/>
            </a:pPr>
            <a:r>
              <a:rPr lang="en-US" sz="4000" dirty="0"/>
              <a:t>COOL:</a:t>
            </a:r>
            <a:br>
              <a:rPr lang="en-US" sz="4000" dirty="0"/>
            </a:br>
            <a:r>
              <a:rPr lang="en-US" sz="4000" dirty="0"/>
              <a:t>Country of Origin Labeling</a:t>
            </a:r>
          </a:p>
        </p:txBody>
      </p:sp>
      <p:sp>
        <p:nvSpPr>
          <p:cNvPr id="165891" name="Rectangle 3">
            <a:extLst>
              <a:ext uri="{FF2B5EF4-FFF2-40B4-BE49-F238E27FC236}">
                <a16:creationId xmlns:a16="http://schemas.microsoft.com/office/drawing/2014/main" id="{4776A4FF-9596-7527-AEAA-A61596F49DB2}"/>
              </a:ext>
            </a:extLst>
          </p:cNvPr>
          <p:cNvSpPr>
            <a:spLocks noGrp="1" noChangeArrowheads="1"/>
          </p:cNvSpPr>
          <p:nvPr>
            <p:ph type="body" idx="1"/>
          </p:nvPr>
        </p:nvSpPr>
        <p:spPr/>
        <p:txBody>
          <a:bodyPr/>
          <a:lstStyle/>
          <a:p>
            <a:pPr eaLnBrk="1" hangingPunct="1">
              <a:defRPr/>
            </a:pPr>
            <a:r>
              <a:rPr lang="en-US" sz="4000" dirty="0"/>
              <a:t>2002 Farm Bill mandated USDA begins COOL in 2004</a:t>
            </a:r>
          </a:p>
          <a:p>
            <a:pPr eaLnBrk="1" hangingPunct="1">
              <a:defRPr/>
            </a:pPr>
            <a:r>
              <a:rPr lang="en-US" sz="4000" dirty="0"/>
              <a:t>85% favor COOL, 74% support Congress making COOL mandatory, 55% have “little or not much trust” in industry to provide voluntary COOL</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BDAB66F8-DE6B-F72E-33F0-81B637BC9FBF}"/>
              </a:ext>
            </a:extLst>
          </p:cNvPr>
          <p:cNvSpPr>
            <a:spLocks noGrp="1" noRot="1" noChangeArrowheads="1"/>
          </p:cNvSpPr>
          <p:nvPr>
            <p:ph type="title"/>
          </p:nvPr>
        </p:nvSpPr>
        <p:spPr/>
        <p:txBody>
          <a:bodyPr/>
          <a:lstStyle/>
          <a:p>
            <a:pPr eaLnBrk="1" hangingPunct="1">
              <a:defRPr/>
            </a:pPr>
            <a:r>
              <a:rPr lang="en-US" sz="4000" dirty="0"/>
              <a:t>COOL:</a:t>
            </a:r>
            <a:br>
              <a:rPr lang="en-US" sz="4000" dirty="0"/>
            </a:br>
            <a:r>
              <a:rPr lang="en-US" sz="4000" dirty="0"/>
              <a:t>Country of Origin Labeling</a:t>
            </a:r>
          </a:p>
        </p:txBody>
      </p:sp>
      <p:sp>
        <p:nvSpPr>
          <p:cNvPr id="166915" name="Rectangle 3">
            <a:extLst>
              <a:ext uri="{FF2B5EF4-FFF2-40B4-BE49-F238E27FC236}">
                <a16:creationId xmlns:a16="http://schemas.microsoft.com/office/drawing/2014/main" id="{D728C9AB-BA72-4F8F-5305-851059342A72}"/>
              </a:ext>
            </a:extLst>
          </p:cNvPr>
          <p:cNvSpPr>
            <a:spLocks noGrp="1" noChangeArrowheads="1"/>
          </p:cNvSpPr>
          <p:nvPr>
            <p:ph type="body" idx="1"/>
          </p:nvPr>
        </p:nvSpPr>
        <p:spPr/>
        <p:txBody>
          <a:bodyPr/>
          <a:lstStyle/>
          <a:p>
            <a:pPr eaLnBrk="1" hangingPunct="1">
              <a:lnSpc>
                <a:spcPct val="90000"/>
              </a:lnSpc>
              <a:defRPr/>
            </a:pPr>
            <a:r>
              <a:rPr lang="en-US" sz="3600" dirty="0"/>
              <a:t>COOL for seafood went into effect in 2005</a:t>
            </a:r>
          </a:p>
          <a:p>
            <a:pPr eaLnBrk="1" hangingPunct="1">
              <a:lnSpc>
                <a:spcPct val="90000"/>
              </a:lnSpc>
              <a:defRPr/>
            </a:pPr>
            <a:endParaRPr lang="en-US" sz="3600" dirty="0"/>
          </a:p>
          <a:p>
            <a:pPr eaLnBrk="1" hangingPunct="1">
              <a:lnSpc>
                <a:spcPct val="90000"/>
              </a:lnSpc>
              <a:defRPr/>
            </a:pPr>
            <a:r>
              <a:rPr lang="en-US" sz="3600" dirty="0"/>
              <a:t>COOL for meats, fresh/some frozen fruits and vegetables, nuts took effect in 2008</a:t>
            </a:r>
          </a:p>
          <a:p>
            <a:pPr lvl="1" eaLnBrk="1" hangingPunct="1">
              <a:lnSpc>
                <a:spcPct val="90000"/>
              </a:lnSpc>
              <a:defRPr/>
            </a:pPr>
            <a:r>
              <a:rPr lang="en-US" sz="3600" dirty="0"/>
              <a:t>Processed foods exempted</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E3E67-5AA3-025D-B162-23815291EAF3}"/>
              </a:ext>
            </a:extLst>
          </p:cNvPr>
          <p:cNvSpPr>
            <a:spLocks noGrp="1"/>
          </p:cNvSpPr>
          <p:nvPr>
            <p:ph type="title"/>
          </p:nvPr>
        </p:nvSpPr>
        <p:spPr/>
        <p:txBody>
          <a:bodyPr/>
          <a:lstStyle/>
          <a:p>
            <a:pPr>
              <a:defRPr/>
            </a:pPr>
            <a:r>
              <a:rPr lang="en-US" dirty="0"/>
              <a:t>COOL:</a:t>
            </a:r>
            <a:br>
              <a:rPr lang="en-US" dirty="0"/>
            </a:br>
            <a:r>
              <a:rPr lang="en-US" dirty="0"/>
              <a:t>Country of Origin Labeling</a:t>
            </a:r>
          </a:p>
        </p:txBody>
      </p:sp>
      <p:sp>
        <p:nvSpPr>
          <p:cNvPr id="3" name="Content Placeholder 2">
            <a:extLst>
              <a:ext uri="{FF2B5EF4-FFF2-40B4-BE49-F238E27FC236}">
                <a16:creationId xmlns:a16="http://schemas.microsoft.com/office/drawing/2014/main" id="{4916A89F-0A83-46F1-6BB1-D990F48AFACF}"/>
              </a:ext>
            </a:extLst>
          </p:cNvPr>
          <p:cNvSpPr>
            <a:spLocks noGrp="1"/>
          </p:cNvSpPr>
          <p:nvPr>
            <p:ph idx="1"/>
          </p:nvPr>
        </p:nvSpPr>
        <p:spPr/>
        <p:txBody>
          <a:bodyPr/>
          <a:lstStyle/>
          <a:p>
            <a:pPr eaLnBrk="1" hangingPunct="1">
              <a:lnSpc>
                <a:spcPct val="90000"/>
              </a:lnSpc>
              <a:defRPr/>
            </a:pPr>
            <a:r>
              <a:rPr lang="en-US" dirty="0"/>
              <a:t>Heavy industry lobbying and large campaigns to fight mandatory COOL/support voluntary COOL</a:t>
            </a:r>
          </a:p>
          <a:p>
            <a:pPr lvl="1" eaLnBrk="1" hangingPunct="1">
              <a:lnSpc>
                <a:spcPct val="90000"/>
              </a:lnSpc>
              <a:defRPr/>
            </a:pPr>
            <a:r>
              <a:rPr lang="en-US" sz="3200" dirty="0"/>
              <a:t>Trade Associations / Big Agribusiness and grocers</a:t>
            </a:r>
          </a:p>
          <a:p>
            <a:pPr>
              <a:defRPr/>
            </a:pPr>
            <a:r>
              <a:rPr lang="en-US" dirty="0"/>
              <a:t>WTO rules for Canada and Mexico, authorizes over $1 billion in retaliation against U.S. (2012)</a:t>
            </a:r>
          </a:p>
          <a:p>
            <a:pPr lvl="1">
              <a:defRPr/>
            </a:pPr>
            <a:r>
              <a:rPr lang="en-US" dirty="0"/>
              <a:t>U.S. appeal refused (2015)</a:t>
            </a:r>
          </a:p>
          <a:p>
            <a:pPr>
              <a:defRPr/>
            </a:pPr>
            <a:r>
              <a:rPr lang="en-US" dirty="0"/>
              <a:t>Congress repeals COOL (2015)</a:t>
            </a:r>
          </a:p>
          <a:p>
            <a:pPr>
              <a:defRPr/>
            </a:pPr>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a:extLst>
              <a:ext uri="{FF2B5EF4-FFF2-40B4-BE49-F238E27FC236}">
                <a16:creationId xmlns:a16="http://schemas.microsoft.com/office/drawing/2014/main" id="{E69E6C90-0191-2506-4E16-0AF305899897}"/>
              </a:ext>
            </a:extLst>
          </p:cNvPr>
          <p:cNvSpPr>
            <a:spLocks noGrp="1" noRot="1" noChangeArrowheads="1"/>
          </p:cNvSpPr>
          <p:nvPr>
            <p:ph type="title"/>
          </p:nvPr>
        </p:nvSpPr>
        <p:spPr/>
        <p:txBody>
          <a:bodyPr/>
          <a:lstStyle/>
          <a:p>
            <a:pPr eaLnBrk="1" hangingPunct="1">
              <a:defRPr/>
            </a:pPr>
            <a:r>
              <a:rPr lang="en-US" dirty="0"/>
              <a:t>Cloned Meats</a:t>
            </a:r>
          </a:p>
        </p:txBody>
      </p:sp>
      <p:sp>
        <p:nvSpPr>
          <p:cNvPr id="287747" name="Rectangle 3">
            <a:extLst>
              <a:ext uri="{FF2B5EF4-FFF2-40B4-BE49-F238E27FC236}">
                <a16:creationId xmlns:a16="http://schemas.microsoft.com/office/drawing/2014/main" id="{67FF6FEF-C389-D90F-391C-1321F8994219}"/>
              </a:ext>
            </a:extLst>
          </p:cNvPr>
          <p:cNvSpPr>
            <a:spLocks noGrp="1" noChangeArrowheads="1"/>
          </p:cNvSpPr>
          <p:nvPr>
            <p:ph type="body" idx="1"/>
          </p:nvPr>
        </p:nvSpPr>
        <p:spPr/>
        <p:txBody>
          <a:bodyPr/>
          <a:lstStyle/>
          <a:p>
            <a:pPr eaLnBrk="1" hangingPunct="1">
              <a:defRPr/>
            </a:pPr>
            <a:r>
              <a:rPr lang="en-US" sz="3600" dirty="0"/>
              <a:t>Approved by the FDA, 2008</a:t>
            </a:r>
          </a:p>
          <a:p>
            <a:pPr lvl="1" eaLnBrk="1" hangingPunct="1">
              <a:defRPr/>
            </a:pPr>
            <a:r>
              <a:rPr lang="en-US" sz="3200" dirty="0"/>
              <a:t>EU has production, but not importation of food and other products from clones</a:t>
            </a:r>
          </a:p>
          <a:p>
            <a:pPr eaLnBrk="1" hangingPunct="1">
              <a:defRPr/>
            </a:pPr>
            <a:r>
              <a:rPr lang="en-US" sz="3600" dirty="0"/>
              <a:t>No requirement for labeling</a:t>
            </a:r>
          </a:p>
          <a:p>
            <a:pPr eaLnBrk="1" hangingPunct="1">
              <a:defRPr/>
            </a:pPr>
            <a:r>
              <a:rPr lang="en-US" sz="3600" dirty="0"/>
              <a:t>Problems:</a:t>
            </a:r>
          </a:p>
          <a:p>
            <a:pPr lvl="1" eaLnBrk="1" hangingPunct="1">
              <a:defRPr/>
            </a:pPr>
            <a:r>
              <a:rPr lang="en-US" sz="3600" dirty="0"/>
              <a:t>Very expensive, ?growth potential?</a:t>
            </a:r>
          </a:p>
          <a:p>
            <a:pPr lvl="1" eaLnBrk="1" hangingPunct="1">
              <a:defRPr/>
            </a:pPr>
            <a:r>
              <a:rPr lang="en-US" sz="3600" dirty="0"/>
              <a:t>2007: 90% pre-natal failure rate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a:extLst>
              <a:ext uri="{FF2B5EF4-FFF2-40B4-BE49-F238E27FC236}">
                <a16:creationId xmlns:a16="http://schemas.microsoft.com/office/drawing/2014/main" id="{7F074D3B-7189-8511-60DA-D756D28499CE}"/>
              </a:ext>
            </a:extLst>
          </p:cNvPr>
          <p:cNvSpPr>
            <a:spLocks noGrp="1" noRot="1" noChangeArrowheads="1"/>
          </p:cNvSpPr>
          <p:nvPr>
            <p:ph type="title"/>
          </p:nvPr>
        </p:nvSpPr>
        <p:spPr/>
        <p:txBody>
          <a:bodyPr/>
          <a:lstStyle/>
          <a:p>
            <a:pPr eaLnBrk="1" hangingPunct="1">
              <a:defRPr/>
            </a:pPr>
            <a:r>
              <a:rPr lang="en-US" dirty="0"/>
              <a:t>Cloned Meats</a:t>
            </a:r>
          </a:p>
        </p:txBody>
      </p:sp>
      <p:sp>
        <p:nvSpPr>
          <p:cNvPr id="288771" name="Rectangle 3">
            <a:extLst>
              <a:ext uri="{FF2B5EF4-FFF2-40B4-BE49-F238E27FC236}">
                <a16:creationId xmlns:a16="http://schemas.microsoft.com/office/drawing/2014/main" id="{11552C3F-7F9D-DFDB-77FA-302B4B3DA3CA}"/>
              </a:ext>
            </a:extLst>
          </p:cNvPr>
          <p:cNvSpPr>
            <a:spLocks noGrp="1" noChangeArrowheads="1"/>
          </p:cNvSpPr>
          <p:nvPr>
            <p:ph type="body" idx="1"/>
          </p:nvPr>
        </p:nvSpPr>
        <p:spPr/>
        <p:txBody>
          <a:bodyPr/>
          <a:lstStyle/>
          <a:p>
            <a:pPr eaLnBrk="1" hangingPunct="1">
              <a:defRPr/>
            </a:pPr>
            <a:r>
              <a:rPr lang="en-US" dirty="0"/>
              <a:t>Problems</a:t>
            </a:r>
          </a:p>
          <a:p>
            <a:pPr lvl="1" eaLnBrk="1" hangingPunct="1">
              <a:defRPr/>
            </a:pPr>
            <a:r>
              <a:rPr lang="en-US" sz="3200" dirty="0"/>
              <a:t>Surrogate suffering – spontaneous abortions, “large offspring syndrome” leading to early-term and stressful C-sections</a:t>
            </a:r>
          </a:p>
          <a:p>
            <a:pPr lvl="1" eaLnBrk="1" hangingPunct="1">
              <a:defRPr/>
            </a:pPr>
            <a:r>
              <a:rPr lang="en-US" sz="3200" dirty="0"/>
              <a:t>Post-natal health </a:t>
            </a:r>
            <a:r>
              <a:rPr lang="en-US" sz="3200" dirty="0" err="1"/>
              <a:t>problems:enlarged</a:t>
            </a:r>
            <a:r>
              <a:rPr lang="en-US" sz="3200" dirty="0"/>
              <a:t> tongues, heart/lung/liver/brain damage, kidney failure</a:t>
            </a:r>
          </a:p>
          <a:p>
            <a:pPr lvl="1" eaLnBrk="1" hangingPunct="1">
              <a:defRPr/>
            </a:pPr>
            <a:r>
              <a:rPr lang="en-US" sz="3200" dirty="0"/>
              <a:t>High doses of hormones, antibiotics required (pre- and post-</a:t>
            </a:r>
            <a:r>
              <a:rPr lang="en-US" sz="3200" dirty="0" err="1"/>
              <a:t>natally</a:t>
            </a:r>
            <a:r>
              <a:rPr lang="en-US" sz="3200" dirty="0"/>
              <a:t>)</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a:extLst>
              <a:ext uri="{FF2B5EF4-FFF2-40B4-BE49-F238E27FC236}">
                <a16:creationId xmlns:a16="http://schemas.microsoft.com/office/drawing/2014/main" id="{572187EB-7654-123E-2BA6-82CA66F9EA6C}"/>
              </a:ext>
            </a:extLst>
          </p:cNvPr>
          <p:cNvSpPr>
            <a:spLocks noGrp="1" noRot="1" noChangeArrowheads="1"/>
          </p:cNvSpPr>
          <p:nvPr>
            <p:ph type="title"/>
          </p:nvPr>
        </p:nvSpPr>
        <p:spPr/>
        <p:txBody>
          <a:bodyPr/>
          <a:lstStyle/>
          <a:p>
            <a:pPr eaLnBrk="1" hangingPunct="1">
              <a:defRPr/>
            </a:pPr>
            <a:r>
              <a:rPr lang="en-US" dirty="0"/>
              <a:t>Cloned Meats</a:t>
            </a:r>
          </a:p>
        </p:txBody>
      </p:sp>
      <p:sp>
        <p:nvSpPr>
          <p:cNvPr id="305155" name="Rectangle 3">
            <a:extLst>
              <a:ext uri="{FF2B5EF4-FFF2-40B4-BE49-F238E27FC236}">
                <a16:creationId xmlns:a16="http://schemas.microsoft.com/office/drawing/2014/main" id="{943108A9-E9B8-BA3E-B7CD-172958491002}"/>
              </a:ext>
            </a:extLst>
          </p:cNvPr>
          <p:cNvSpPr>
            <a:spLocks noGrp="1" noChangeArrowheads="1"/>
          </p:cNvSpPr>
          <p:nvPr>
            <p:ph type="body" idx="1"/>
          </p:nvPr>
        </p:nvSpPr>
        <p:spPr/>
        <p:txBody>
          <a:bodyPr/>
          <a:lstStyle/>
          <a:p>
            <a:pPr eaLnBrk="1" hangingPunct="1">
              <a:defRPr/>
            </a:pPr>
            <a:r>
              <a:rPr lang="en-US" sz="2800" dirty="0"/>
              <a:t>NAS (2004): It is “impossible to draw conclusions about the safety of food from cloned animals”</a:t>
            </a:r>
          </a:p>
          <a:p>
            <a:pPr eaLnBrk="1" hangingPunct="1">
              <a:defRPr/>
            </a:pPr>
            <a:r>
              <a:rPr lang="en-US" sz="2800" dirty="0"/>
              <a:t>Next up, synthetic, laboratory-produced meat and chicken (vat-</a:t>
            </a:r>
            <a:r>
              <a:rPr lang="en-US" sz="2800" dirty="0" err="1"/>
              <a:t>etarian</a:t>
            </a:r>
            <a:r>
              <a:rPr lang="en-US" sz="2800" dirty="0"/>
              <a:t> meat</a:t>
            </a:r>
          </a:p>
          <a:p>
            <a:pPr lvl="1" eaLnBrk="1" hangingPunct="1">
              <a:defRPr/>
            </a:pPr>
            <a:r>
              <a:rPr lang="en-US" dirty="0"/>
              <a:t>Up to 25X higher carbon footprint due to production of components</a:t>
            </a:r>
          </a:p>
          <a:p>
            <a:pPr eaLnBrk="1" hangingPunct="1">
              <a:defRPr/>
            </a:pPr>
            <a:r>
              <a:rPr lang="en-US" sz="2800" dirty="0"/>
              <a:t>Impossible Burger (plant-based with added GM heme to make burgers appear to “bleed”)</a:t>
            </a:r>
          </a:p>
          <a:p>
            <a:pPr eaLnBrk="1" hangingPunct="1">
              <a:defRPr/>
            </a:pPr>
            <a:r>
              <a:rPr lang="en-US" sz="2800" dirty="0"/>
              <a:t>Mid-2020s: market has tanked for GM meats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0B36E02F-A44E-067A-62AF-9C1AC896388B}"/>
              </a:ext>
            </a:extLst>
          </p:cNvPr>
          <p:cNvSpPr>
            <a:spLocks noGrp="1" noRot="1" noChangeArrowheads="1"/>
          </p:cNvSpPr>
          <p:nvPr>
            <p:ph type="title"/>
          </p:nvPr>
        </p:nvSpPr>
        <p:spPr/>
        <p:txBody>
          <a:bodyPr/>
          <a:lstStyle/>
          <a:p>
            <a:pPr eaLnBrk="1" hangingPunct="1">
              <a:defRPr/>
            </a:pPr>
            <a:r>
              <a:rPr lang="en-US" dirty="0"/>
              <a:t>GE Food Labeling Worldwide</a:t>
            </a:r>
          </a:p>
        </p:txBody>
      </p:sp>
      <p:sp>
        <p:nvSpPr>
          <p:cNvPr id="11267" name="Rectangle 3">
            <a:extLst>
              <a:ext uri="{FF2B5EF4-FFF2-40B4-BE49-F238E27FC236}">
                <a16:creationId xmlns:a16="http://schemas.microsoft.com/office/drawing/2014/main" id="{F0089191-7F01-050C-248B-6B5301BB858D}"/>
              </a:ext>
            </a:extLst>
          </p:cNvPr>
          <p:cNvSpPr>
            <a:spLocks noGrp="1" noChangeArrowheads="1"/>
          </p:cNvSpPr>
          <p:nvPr>
            <p:ph type="body" idx="1"/>
          </p:nvPr>
        </p:nvSpPr>
        <p:spPr/>
        <p:txBody>
          <a:bodyPr/>
          <a:lstStyle/>
          <a:p>
            <a:pPr eaLnBrk="1" hangingPunct="1">
              <a:defRPr/>
            </a:pPr>
            <a:r>
              <a:rPr lang="en-US" sz="3600" dirty="0"/>
              <a:t>European Union has required since 1998</a:t>
            </a:r>
          </a:p>
          <a:p>
            <a:pPr lvl="1" eaLnBrk="1" hangingPunct="1">
              <a:defRPr/>
            </a:pPr>
            <a:r>
              <a:rPr lang="en-US" sz="3600" dirty="0"/>
              <a:t>European Court of Justice rules public must have access to information re the location of GM crops (2009)</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8FB99-012D-0751-35F7-2022943291D1}"/>
              </a:ext>
            </a:extLst>
          </p:cNvPr>
          <p:cNvSpPr>
            <a:spLocks noGrp="1"/>
          </p:cNvSpPr>
          <p:nvPr>
            <p:ph type="title"/>
          </p:nvPr>
        </p:nvSpPr>
        <p:spPr/>
        <p:txBody>
          <a:bodyPr/>
          <a:lstStyle/>
          <a:p>
            <a:pPr>
              <a:defRPr/>
            </a:pPr>
            <a:r>
              <a:rPr lang="en-US" dirty="0"/>
              <a:t>GE Food Labeling Worldwide</a:t>
            </a:r>
          </a:p>
        </p:txBody>
      </p:sp>
      <p:sp>
        <p:nvSpPr>
          <p:cNvPr id="3" name="Content Placeholder 2">
            <a:extLst>
              <a:ext uri="{FF2B5EF4-FFF2-40B4-BE49-F238E27FC236}">
                <a16:creationId xmlns:a16="http://schemas.microsoft.com/office/drawing/2014/main" id="{90113BFC-EFF8-CCDE-24A9-68C77AAF7B46}"/>
              </a:ext>
            </a:extLst>
          </p:cNvPr>
          <p:cNvSpPr>
            <a:spLocks noGrp="1"/>
          </p:cNvSpPr>
          <p:nvPr>
            <p:ph idx="1"/>
          </p:nvPr>
        </p:nvSpPr>
        <p:spPr/>
        <p:txBody>
          <a:bodyPr/>
          <a:lstStyle/>
          <a:p>
            <a:pPr eaLnBrk="1" hangingPunct="1">
              <a:defRPr/>
            </a:pPr>
            <a:r>
              <a:rPr lang="en-US" dirty="0"/>
              <a:t>64 countries, including Japan, China, Australia, Brazil, India, Russia, South Africa, and Malaysia require labels</a:t>
            </a:r>
          </a:p>
          <a:p>
            <a:pPr lvl="1" eaLnBrk="1" hangingPunct="1">
              <a:defRPr/>
            </a:pPr>
            <a:r>
              <a:rPr lang="en-US" sz="3200" dirty="0"/>
              <a:t>Yet Japan allows 5% GMO contamination, loopholes exempt 90% of Australian foods from labeling, etc.</a:t>
            </a:r>
          </a:p>
          <a:p>
            <a:pPr lvl="1" eaLnBrk="1" hangingPunct="1">
              <a:defRPr/>
            </a:pPr>
            <a:r>
              <a:rPr lang="en-US" sz="3200" dirty="0"/>
              <a:t>2015: Russia, Ukraine bans all GM products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AE953CF0-964F-7FEE-C77C-A4955F386771}"/>
              </a:ext>
            </a:extLst>
          </p:cNvPr>
          <p:cNvSpPr>
            <a:spLocks noGrp="1" noRot="1" noChangeArrowheads="1"/>
          </p:cNvSpPr>
          <p:nvPr>
            <p:ph type="title"/>
          </p:nvPr>
        </p:nvSpPr>
        <p:spPr/>
        <p:txBody>
          <a:bodyPr/>
          <a:lstStyle/>
          <a:p>
            <a:pPr eaLnBrk="1" hangingPunct="1">
              <a:defRPr/>
            </a:pPr>
            <a:r>
              <a:rPr lang="en-US"/>
              <a:t>GE Foods Worldwide</a:t>
            </a:r>
          </a:p>
        </p:txBody>
      </p:sp>
      <p:sp>
        <p:nvSpPr>
          <p:cNvPr id="172035" name="Rectangle 3">
            <a:extLst>
              <a:ext uri="{FF2B5EF4-FFF2-40B4-BE49-F238E27FC236}">
                <a16:creationId xmlns:a16="http://schemas.microsoft.com/office/drawing/2014/main" id="{72025D3A-609B-4804-3010-1CE46EC2413D}"/>
              </a:ext>
            </a:extLst>
          </p:cNvPr>
          <p:cNvSpPr>
            <a:spLocks noGrp="1" noChangeArrowheads="1"/>
          </p:cNvSpPr>
          <p:nvPr>
            <p:ph type="body" idx="1"/>
          </p:nvPr>
        </p:nvSpPr>
        <p:spPr/>
        <p:txBody>
          <a:bodyPr/>
          <a:lstStyle/>
          <a:p>
            <a:pPr eaLnBrk="1" hangingPunct="1">
              <a:lnSpc>
                <a:spcPct val="90000"/>
              </a:lnSpc>
              <a:defRPr/>
            </a:pPr>
            <a:r>
              <a:rPr lang="en-US" sz="4000" dirty="0"/>
              <a:t>Many countries ban planting and the importation of GE foods from the U.S. and elsewhere</a:t>
            </a:r>
          </a:p>
          <a:p>
            <a:pPr lvl="1" eaLnBrk="1" hangingPunct="1">
              <a:lnSpc>
                <a:spcPct val="90000"/>
              </a:lnSpc>
              <a:defRPr/>
            </a:pPr>
            <a:r>
              <a:rPr lang="en-US" sz="4000" dirty="0"/>
              <a:t>EU lifted ban in 2003 due in part to U.S./Canada/Argentine lawsuit against EU through WTO</a:t>
            </a:r>
          </a:p>
          <a:p>
            <a:pPr lvl="1" eaLnBrk="1" hangingPunct="1">
              <a:lnSpc>
                <a:spcPct val="90000"/>
              </a:lnSpc>
              <a:defRPr/>
            </a:pPr>
            <a:r>
              <a:rPr lang="en-US" sz="4000" dirty="0"/>
              <a:t>NSW government banned until 2006</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a:extLst>
              <a:ext uri="{FF2B5EF4-FFF2-40B4-BE49-F238E27FC236}">
                <a16:creationId xmlns:a16="http://schemas.microsoft.com/office/drawing/2014/main" id="{CB34A806-EEE7-BB9B-D21E-3F5DA4258E6A}"/>
              </a:ext>
            </a:extLst>
          </p:cNvPr>
          <p:cNvSpPr>
            <a:spLocks noGrp="1" noRot="1" noChangeArrowheads="1"/>
          </p:cNvSpPr>
          <p:nvPr>
            <p:ph type="title"/>
          </p:nvPr>
        </p:nvSpPr>
        <p:spPr/>
        <p:txBody>
          <a:bodyPr/>
          <a:lstStyle/>
          <a:p>
            <a:pPr eaLnBrk="1" hangingPunct="1">
              <a:defRPr/>
            </a:pPr>
            <a:r>
              <a:rPr lang="en-US" sz="4000" dirty="0"/>
              <a:t>WTO Suit Against EU for Import Restrictions on GMOs</a:t>
            </a:r>
          </a:p>
        </p:txBody>
      </p:sp>
      <p:sp>
        <p:nvSpPr>
          <p:cNvPr id="192515" name="Rectangle 3">
            <a:extLst>
              <a:ext uri="{FF2B5EF4-FFF2-40B4-BE49-F238E27FC236}">
                <a16:creationId xmlns:a16="http://schemas.microsoft.com/office/drawing/2014/main" id="{78EEB176-6AE5-2B21-FAEE-804B04300383}"/>
              </a:ext>
            </a:extLst>
          </p:cNvPr>
          <p:cNvSpPr>
            <a:spLocks noGrp="1" noChangeArrowheads="1"/>
          </p:cNvSpPr>
          <p:nvPr>
            <p:ph type="body" idx="1"/>
          </p:nvPr>
        </p:nvSpPr>
        <p:spPr/>
        <p:txBody>
          <a:bodyPr/>
          <a:lstStyle/>
          <a:p>
            <a:pPr eaLnBrk="1" hangingPunct="1">
              <a:defRPr/>
            </a:pPr>
            <a:r>
              <a:rPr lang="en-US" sz="4000" dirty="0"/>
              <a:t>WTO ruled against EU (2006)</a:t>
            </a:r>
          </a:p>
          <a:p>
            <a:pPr lvl="1" eaLnBrk="1" hangingPunct="1">
              <a:defRPr/>
            </a:pPr>
            <a:r>
              <a:rPr lang="en-US" sz="3600" dirty="0"/>
              <a:t>Details of secret proceedings leaked to press</a:t>
            </a:r>
          </a:p>
          <a:p>
            <a:pPr lvl="1" eaLnBrk="1" hangingPunct="1">
              <a:defRPr/>
            </a:pPr>
            <a:r>
              <a:rPr lang="en-US" sz="3600" dirty="0"/>
              <a:t>WTO acknowledged that their decision based on trade, and that they were not qualified nor obligated to consider health and environmental consequences</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D671C54C-2588-C2AC-0701-2962DAA6BE47}"/>
              </a:ext>
            </a:extLst>
          </p:cNvPr>
          <p:cNvSpPr>
            <a:spLocks noGrp="1" noRot="1" noChangeArrowheads="1"/>
          </p:cNvSpPr>
          <p:nvPr>
            <p:ph type="title"/>
          </p:nvPr>
        </p:nvSpPr>
        <p:spPr/>
        <p:txBody>
          <a:bodyPr/>
          <a:lstStyle/>
          <a:p>
            <a:pPr eaLnBrk="1" hangingPunct="1">
              <a:defRPr/>
            </a:pPr>
            <a:r>
              <a:rPr lang="en-US" dirty="0"/>
              <a:t>GE Food Labeling Worldwide</a:t>
            </a:r>
          </a:p>
        </p:txBody>
      </p:sp>
      <p:sp>
        <p:nvSpPr>
          <p:cNvPr id="173059" name="Rectangle 3">
            <a:extLst>
              <a:ext uri="{FF2B5EF4-FFF2-40B4-BE49-F238E27FC236}">
                <a16:creationId xmlns:a16="http://schemas.microsoft.com/office/drawing/2014/main" id="{DF4E8D93-E7A4-01F2-EF8A-0CF84B78B0AA}"/>
              </a:ext>
            </a:extLst>
          </p:cNvPr>
          <p:cNvSpPr>
            <a:spLocks noGrp="1" noChangeArrowheads="1"/>
          </p:cNvSpPr>
          <p:nvPr>
            <p:ph type="body" idx="1"/>
          </p:nvPr>
        </p:nvSpPr>
        <p:spPr/>
        <p:txBody>
          <a:bodyPr/>
          <a:lstStyle/>
          <a:p>
            <a:pPr eaLnBrk="1" hangingPunct="1">
              <a:lnSpc>
                <a:spcPct val="90000"/>
              </a:lnSpc>
              <a:defRPr/>
            </a:pPr>
            <a:r>
              <a:rPr lang="en-US" sz="2400" dirty="0"/>
              <a:t>Many European countries have banned GMO crops (see later slide)</a:t>
            </a:r>
          </a:p>
          <a:p>
            <a:pPr eaLnBrk="1" hangingPunct="1">
              <a:lnSpc>
                <a:spcPct val="90000"/>
              </a:lnSpc>
              <a:defRPr/>
            </a:pPr>
            <a:r>
              <a:rPr lang="en-US" sz="2400" dirty="0"/>
              <a:t>164 local governments in EU have banned or come out against GE crops</a:t>
            </a:r>
          </a:p>
          <a:p>
            <a:pPr eaLnBrk="1" hangingPunct="1">
              <a:lnSpc>
                <a:spcPct val="90000"/>
              </a:lnSpc>
              <a:defRPr/>
            </a:pPr>
            <a:r>
              <a:rPr lang="en-US" sz="2400" dirty="0"/>
              <a:t>European public strongly opposed to GMO foods</a:t>
            </a:r>
          </a:p>
          <a:p>
            <a:pPr lvl="1" eaLnBrk="1" hangingPunct="1">
              <a:lnSpc>
                <a:spcPct val="90000"/>
              </a:lnSpc>
              <a:defRPr/>
            </a:pPr>
            <a:r>
              <a:rPr lang="en-US" sz="2400" dirty="0"/>
              <a:t>But, since 1/05, at least 12 GM seeds approved for planting in various EU countries</a:t>
            </a:r>
          </a:p>
          <a:p>
            <a:pPr lvl="1" eaLnBrk="1" hangingPunct="1">
              <a:lnSpc>
                <a:spcPct val="90000"/>
              </a:lnSpc>
              <a:defRPr/>
            </a:pPr>
            <a:r>
              <a:rPr lang="en-US" sz="2400" dirty="0"/>
              <a:t>Nevertheless, almost 50 GM crops used for animal feed approved in EU</a:t>
            </a:r>
          </a:p>
          <a:p>
            <a:pPr eaLnBrk="1" hangingPunct="1">
              <a:lnSpc>
                <a:spcPct val="90000"/>
              </a:lnSpc>
              <a:defRPr/>
            </a:pPr>
            <a:r>
              <a:rPr lang="en-US" sz="2400" dirty="0"/>
              <a:t>50% of US adults wary of health effects, 40% neutral, 88% agree harm human health, 77% agree harm environment (Pew Research Center Survey, 2020)</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354FC-B855-F6DC-EF75-8327DEF1FBBF}"/>
              </a:ext>
            </a:extLst>
          </p:cNvPr>
          <p:cNvSpPr>
            <a:spLocks noGrp="1"/>
          </p:cNvSpPr>
          <p:nvPr>
            <p:ph type="title"/>
          </p:nvPr>
        </p:nvSpPr>
        <p:spPr/>
        <p:txBody>
          <a:bodyPr/>
          <a:lstStyle/>
          <a:p>
            <a:pPr>
              <a:defRPr/>
            </a:pPr>
            <a:r>
              <a:rPr lang="en-US" dirty="0"/>
              <a:t>GE Food Labeling Worldwide</a:t>
            </a:r>
          </a:p>
        </p:txBody>
      </p:sp>
      <p:sp>
        <p:nvSpPr>
          <p:cNvPr id="3" name="Content Placeholder 2">
            <a:extLst>
              <a:ext uri="{FF2B5EF4-FFF2-40B4-BE49-F238E27FC236}">
                <a16:creationId xmlns:a16="http://schemas.microsoft.com/office/drawing/2014/main" id="{6D5BD5EA-EEC3-9BF5-4BA9-4FBCC115D36B}"/>
              </a:ext>
            </a:extLst>
          </p:cNvPr>
          <p:cNvSpPr>
            <a:spLocks noGrp="1"/>
          </p:cNvSpPr>
          <p:nvPr>
            <p:ph idx="1"/>
          </p:nvPr>
        </p:nvSpPr>
        <p:spPr/>
        <p:txBody>
          <a:bodyPr/>
          <a:lstStyle/>
          <a:p>
            <a:pPr eaLnBrk="1" hangingPunct="1">
              <a:lnSpc>
                <a:spcPct val="90000"/>
              </a:lnSpc>
              <a:defRPr/>
            </a:pPr>
            <a:r>
              <a:rPr lang="en-US" dirty="0"/>
              <a:t>2014: EU allows individual states to make own decisions on growing GM crops</a:t>
            </a:r>
          </a:p>
          <a:p>
            <a:pPr eaLnBrk="1" hangingPunct="1">
              <a:lnSpc>
                <a:spcPct val="90000"/>
              </a:lnSpc>
              <a:defRPr/>
            </a:pPr>
            <a:r>
              <a:rPr lang="en-US" dirty="0"/>
              <a:t>U.S. government and agribusiness companies pressuring EU to allow GM food imports through Transatlantic Trade and Investment Partnership Agreement</a:t>
            </a:r>
          </a:p>
          <a:p>
            <a:pPr eaLnBrk="1" hangingPunct="1">
              <a:lnSpc>
                <a:spcPct val="90000"/>
              </a:lnSpc>
              <a:defRPr/>
            </a:pPr>
            <a:r>
              <a:rPr lang="en-US" dirty="0"/>
              <a:t>2019: Many European nations have failed to develop testing methods for imported crops, potentially exposing public to illegal GMOs</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AF00B48E-53D4-A58E-A575-7EBEAF5A275C}"/>
              </a:ext>
            </a:extLst>
          </p:cNvPr>
          <p:cNvSpPr>
            <a:spLocks noGrp="1" noRot="1" noChangeArrowheads="1"/>
          </p:cNvSpPr>
          <p:nvPr>
            <p:ph type="title"/>
          </p:nvPr>
        </p:nvSpPr>
        <p:spPr/>
        <p:txBody>
          <a:bodyPr/>
          <a:lstStyle/>
          <a:p>
            <a:pPr eaLnBrk="1" hangingPunct="1">
              <a:defRPr/>
            </a:pPr>
            <a:r>
              <a:rPr lang="en-US" dirty="0"/>
              <a:t>Government and Industry</a:t>
            </a:r>
          </a:p>
        </p:txBody>
      </p:sp>
      <p:sp>
        <p:nvSpPr>
          <p:cNvPr id="90115" name="Rectangle 3">
            <a:extLst>
              <a:ext uri="{FF2B5EF4-FFF2-40B4-BE49-F238E27FC236}">
                <a16:creationId xmlns:a16="http://schemas.microsoft.com/office/drawing/2014/main" id="{2FC77B6D-E387-9AD7-D5B1-A4155E90279D}"/>
              </a:ext>
            </a:extLst>
          </p:cNvPr>
          <p:cNvSpPr>
            <a:spLocks noGrp="1" noChangeArrowheads="1"/>
          </p:cNvSpPr>
          <p:nvPr>
            <p:ph type="body" idx="1"/>
          </p:nvPr>
        </p:nvSpPr>
        <p:spPr/>
        <p:txBody>
          <a:bodyPr/>
          <a:lstStyle/>
          <a:p>
            <a:pPr eaLnBrk="1" hangingPunct="1">
              <a:defRPr/>
            </a:pPr>
            <a:r>
              <a:rPr lang="en-US" sz="4000" dirty="0"/>
              <a:t>Revolving door between industry and federal regulatory agencies</a:t>
            </a:r>
          </a:p>
          <a:p>
            <a:pPr eaLnBrk="1" hangingPunct="1">
              <a:defRPr/>
            </a:pPr>
            <a:r>
              <a:rPr lang="en-US" sz="4000" dirty="0"/>
              <a:t>Silencing dissent; firing dissenters</a:t>
            </a:r>
          </a:p>
          <a:p>
            <a:pPr eaLnBrk="1" hangingPunct="1">
              <a:defRPr/>
            </a:pPr>
            <a:r>
              <a:rPr lang="en-US" sz="4000" dirty="0"/>
              <a:t>Pseudoscience</a:t>
            </a:r>
          </a:p>
          <a:p>
            <a:pPr eaLnBrk="1" hangingPunct="1">
              <a:defRPr/>
            </a:pPr>
            <a:endParaRPr lang="en-US" sz="40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F1437781-FE1A-9266-DD51-E857BF223C87}"/>
              </a:ext>
            </a:extLst>
          </p:cNvPr>
          <p:cNvSpPr>
            <a:spLocks noGrp="1" noRot="1" noChangeArrowheads="1"/>
          </p:cNvSpPr>
          <p:nvPr>
            <p:ph type="title"/>
          </p:nvPr>
        </p:nvSpPr>
        <p:spPr/>
        <p:txBody>
          <a:bodyPr/>
          <a:lstStyle/>
          <a:p>
            <a:pPr eaLnBrk="1" hangingPunct="1">
              <a:defRPr/>
            </a:pPr>
            <a:r>
              <a:rPr lang="en-US" dirty="0"/>
              <a:t>Benefits of Labeling GE Foods</a:t>
            </a:r>
          </a:p>
        </p:txBody>
      </p:sp>
      <p:sp>
        <p:nvSpPr>
          <p:cNvPr id="13315" name="Rectangle 3">
            <a:extLst>
              <a:ext uri="{FF2B5EF4-FFF2-40B4-BE49-F238E27FC236}">
                <a16:creationId xmlns:a16="http://schemas.microsoft.com/office/drawing/2014/main" id="{67966F73-C1E7-DA3A-0077-8DE2DC6D4DC7}"/>
              </a:ext>
            </a:extLst>
          </p:cNvPr>
          <p:cNvSpPr>
            <a:spLocks noGrp="1" noChangeArrowheads="1"/>
          </p:cNvSpPr>
          <p:nvPr>
            <p:ph type="body" idx="1"/>
          </p:nvPr>
        </p:nvSpPr>
        <p:spPr/>
        <p:txBody>
          <a:bodyPr/>
          <a:lstStyle/>
          <a:p>
            <a:pPr eaLnBrk="1" hangingPunct="1">
              <a:defRPr/>
            </a:pPr>
            <a:r>
              <a:rPr lang="en-US" sz="2400" dirty="0"/>
              <a:t>Prevent allergic reactions</a:t>
            </a:r>
          </a:p>
          <a:p>
            <a:pPr lvl="1" eaLnBrk="1" hangingPunct="1">
              <a:defRPr/>
            </a:pPr>
            <a:r>
              <a:rPr lang="en-US" sz="2400" dirty="0"/>
              <a:t>Soybeans modified with Brazil nut genes (noted pre-marketing, never commercialized)</a:t>
            </a:r>
          </a:p>
          <a:p>
            <a:pPr eaLnBrk="1" hangingPunct="1">
              <a:defRPr/>
            </a:pPr>
            <a:r>
              <a:rPr lang="en-US" sz="2400" dirty="0"/>
              <a:t>Allow vegetarians to avoid animal genes</a:t>
            </a:r>
          </a:p>
          <a:p>
            <a:pPr lvl="1" eaLnBrk="1" hangingPunct="1">
              <a:defRPr/>
            </a:pPr>
            <a:r>
              <a:rPr lang="en-US" sz="2400" dirty="0"/>
              <a:t>Tomatoes with flounder genes (</a:t>
            </a:r>
            <a:r>
              <a:rPr lang="en-US" sz="2400" dirty="0" err="1"/>
              <a:t>Flavr</a:t>
            </a:r>
            <a:r>
              <a:rPr lang="en-US" sz="2400" dirty="0"/>
              <a:t> </a:t>
            </a:r>
            <a:r>
              <a:rPr lang="en-US" sz="2400" dirty="0" err="1"/>
              <a:t>Savr</a:t>
            </a:r>
            <a:r>
              <a:rPr lang="en-US" sz="2400" dirty="0"/>
              <a:t> tomato - antifreeze properties, consumer demand low in test-marketing) – caused stomach bleeding in rat tests</a:t>
            </a:r>
          </a:p>
          <a:p>
            <a:pPr lvl="1" eaLnBrk="1" hangingPunct="1">
              <a:defRPr/>
            </a:pPr>
            <a:r>
              <a:rPr lang="en-US" sz="2400" dirty="0"/>
              <a:t>Ice cream with ocean pout gene (“smoother and creamier” – from Unilever…subsidiary Ben and Jerry’s opposing, since Ben and Jerry’s GM-free)</a:t>
            </a:r>
          </a:p>
          <a:p>
            <a:pPr lvl="1" eaLnBrk="1" hangingPunct="1">
              <a:defRPr/>
            </a:pPr>
            <a:r>
              <a:rPr lang="en-US" sz="2400" dirty="0"/>
              <a:t>“Arctic” – GM apple that won’t brown when cut</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87FC380-8CD6-2DBC-EFA4-3CBECD6D5320}"/>
              </a:ext>
            </a:extLst>
          </p:cNvPr>
          <p:cNvSpPr>
            <a:spLocks noGrp="1" noRot="1" noChangeArrowheads="1"/>
          </p:cNvSpPr>
          <p:nvPr>
            <p:ph type="title"/>
          </p:nvPr>
        </p:nvSpPr>
        <p:spPr/>
        <p:txBody>
          <a:bodyPr/>
          <a:lstStyle/>
          <a:p>
            <a:pPr eaLnBrk="1" hangingPunct="1">
              <a:defRPr/>
            </a:pPr>
            <a:r>
              <a:rPr lang="en-US" dirty="0"/>
              <a:t>Benefits of Labeling GE Foods</a:t>
            </a:r>
          </a:p>
        </p:txBody>
      </p:sp>
      <p:sp>
        <p:nvSpPr>
          <p:cNvPr id="14339" name="Rectangle 3">
            <a:extLst>
              <a:ext uri="{FF2B5EF4-FFF2-40B4-BE49-F238E27FC236}">
                <a16:creationId xmlns:a16="http://schemas.microsoft.com/office/drawing/2014/main" id="{C7F11899-76B2-1E97-7647-A24945726FD3}"/>
              </a:ext>
            </a:extLst>
          </p:cNvPr>
          <p:cNvSpPr>
            <a:spLocks noGrp="1" noChangeArrowheads="1"/>
          </p:cNvSpPr>
          <p:nvPr>
            <p:ph type="body" idx="1"/>
          </p:nvPr>
        </p:nvSpPr>
        <p:spPr/>
        <p:txBody>
          <a:bodyPr/>
          <a:lstStyle/>
          <a:p>
            <a:pPr eaLnBrk="1" hangingPunct="1">
              <a:lnSpc>
                <a:spcPct val="90000"/>
              </a:lnSpc>
              <a:defRPr/>
            </a:pPr>
            <a:r>
              <a:rPr lang="en-US" sz="3600" dirty="0"/>
              <a:t>Heighten public awareness of genetic engineering</a:t>
            </a:r>
          </a:p>
          <a:p>
            <a:pPr lvl="1" eaLnBrk="1" hangingPunct="1">
              <a:lnSpc>
                <a:spcPct val="90000"/>
              </a:lnSpc>
              <a:defRPr/>
            </a:pPr>
            <a:r>
              <a:rPr lang="en-US" sz="3600" dirty="0"/>
              <a:t>Millions of Americans eat GM foods every day without knowing it</a:t>
            </a:r>
          </a:p>
          <a:p>
            <a:pPr lvl="1" eaLnBrk="1" hangingPunct="1">
              <a:lnSpc>
                <a:spcPct val="90000"/>
              </a:lnSpc>
              <a:defRPr/>
            </a:pPr>
            <a:r>
              <a:rPr lang="en-US" sz="3600" dirty="0"/>
              <a:t>Large majority favor labeling</a:t>
            </a:r>
          </a:p>
          <a:p>
            <a:pPr lvl="1" eaLnBrk="1" hangingPunct="1">
              <a:lnSpc>
                <a:spcPct val="90000"/>
              </a:lnSpc>
              <a:defRPr/>
            </a:pPr>
            <a:r>
              <a:rPr lang="en-US" sz="3600" dirty="0"/>
              <a:t>Only 26% of Americans believe they have eaten GM foods</a:t>
            </a:r>
          </a:p>
          <a:p>
            <a:pPr lvl="1" eaLnBrk="1" hangingPunct="1">
              <a:lnSpc>
                <a:spcPct val="90000"/>
              </a:lnSpc>
              <a:defRPr/>
            </a:pPr>
            <a:r>
              <a:rPr lang="en-US" sz="3600" dirty="0"/>
              <a:t>40% believe unsafe to eat, support ban</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97700E2E-0DA6-C755-DFA2-875B5DD87C1F}"/>
              </a:ext>
            </a:extLst>
          </p:cNvPr>
          <p:cNvSpPr>
            <a:spLocks noGrp="1" noRot="1" noChangeArrowheads="1"/>
          </p:cNvSpPr>
          <p:nvPr>
            <p:ph type="title"/>
          </p:nvPr>
        </p:nvSpPr>
        <p:spPr/>
        <p:txBody>
          <a:bodyPr/>
          <a:lstStyle/>
          <a:p>
            <a:pPr eaLnBrk="1" hangingPunct="1">
              <a:defRPr/>
            </a:pPr>
            <a:r>
              <a:rPr lang="en-US" dirty="0"/>
              <a:t>Benefits of Labeling GE Foods</a:t>
            </a:r>
          </a:p>
        </p:txBody>
      </p:sp>
      <p:sp>
        <p:nvSpPr>
          <p:cNvPr id="87043" name="Rectangle 3">
            <a:extLst>
              <a:ext uri="{FF2B5EF4-FFF2-40B4-BE49-F238E27FC236}">
                <a16:creationId xmlns:a16="http://schemas.microsoft.com/office/drawing/2014/main" id="{D0327584-1A9E-C551-9E80-794CF4B17749}"/>
              </a:ext>
            </a:extLst>
          </p:cNvPr>
          <p:cNvSpPr>
            <a:spLocks noGrp="1" noChangeArrowheads="1"/>
          </p:cNvSpPr>
          <p:nvPr>
            <p:ph type="body" idx="1"/>
          </p:nvPr>
        </p:nvSpPr>
        <p:spPr/>
        <p:txBody>
          <a:bodyPr/>
          <a:lstStyle/>
          <a:p>
            <a:pPr eaLnBrk="1" hangingPunct="1">
              <a:defRPr/>
            </a:pPr>
            <a:r>
              <a:rPr lang="en-US" sz="3600" dirty="0"/>
              <a:t>Grant people freedom to choose what they eat based on individual willingness to confront risk</a:t>
            </a:r>
          </a:p>
          <a:p>
            <a:pPr eaLnBrk="1" hangingPunct="1">
              <a:defRPr/>
            </a:pPr>
            <a:r>
              <a:rPr lang="en-US" sz="3600" dirty="0"/>
              <a:t>Ensure healthy public debate over the merits of genetic modification of foodstuffs</a:t>
            </a:r>
            <a:endParaRPr lang="en-US"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298C3378-7FCC-A078-2FE8-2F1C07CB628C}"/>
              </a:ext>
            </a:extLst>
          </p:cNvPr>
          <p:cNvSpPr>
            <a:spLocks noGrp="1" noRot="1" noChangeArrowheads="1"/>
          </p:cNvSpPr>
          <p:nvPr>
            <p:ph type="title"/>
          </p:nvPr>
        </p:nvSpPr>
        <p:spPr/>
        <p:txBody>
          <a:bodyPr/>
          <a:lstStyle/>
          <a:p>
            <a:pPr eaLnBrk="1" hangingPunct="1">
              <a:defRPr/>
            </a:pPr>
            <a:r>
              <a:rPr lang="en-US" sz="4000" dirty="0"/>
              <a:t>Health and Environmental Risks of GE Foods</a:t>
            </a:r>
          </a:p>
        </p:txBody>
      </p:sp>
      <p:sp>
        <p:nvSpPr>
          <p:cNvPr id="15363" name="Rectangle 3">
            <a:extLst>
              <a:ext uri="{FF2B5EF4-FFF2-40B4-BE49-F238E27FC236}">
                <a16:creationId xmlns:a16="http://schemas.microsoft.com/office/drawing/2014/main" id="{043B5FE6-A133-0A47-811D-5C18856F0E77}"/>
              </a:ext>
            </a:extLst>
          </p:cNvPr>
          <p:cNvSpPr>
            <a:spLocks noGrp="1" noChangeArrowheads="1"/>
          </p:cNvSpPr>
          <p:nvPr>
            <p:ph type="body" idx="1"/>
          </p:nvPr>
        </p:nvSpPr>
        <p:spPr/>
        <p:txBody>
          <a:bodyPr/>
          <a:lstStyle/>
          <a:p>
            <a:pPr eaLnBrk="1" hangingPunct="1">
              <a:defRPr/>
            </a:pPr>
            <a:r>
              <a:rPr lang="en-US" sz="2400" dirty="0"/>
              <a:t>Allergies and toxicities from new proteins entering the food supply</a:t>
            </a:r>
          </a:p>
          <a:p>
            <a:pPr lvl="1" eaLnBrk="1" hangingPunct="1">
              <a:defRPr/>
            </a:pPr>
            <a:r>
              <a:rPr lang="en-US" sz="2400" dirty="0" err="1"/>
              <a:t>Eosinophilia</a:t>
            </a:r>
            <a:r>
              <a:rPr lang="en-US" sz="2400" dirty="0"/>
              <a:t> </a:t>
            </a:r>
            <a:r>
              <a:rPr lang="en-US" sz="2400" dirty="0" err="1"/>
              <a:t>Myalgia</a:t>
            </a:r>
            <a:r>
              <a:rPr lang="en-US" sz="2400" dirty="0"/>
              <a:t> Syndrome from Showa Denko’s GE-L-tryptophan supplements in 1980s</a:t>
            </a:r>
          </a:p>
          <a:p>
            <a:pPr lvl="2" eaLnBrk="1" hangingPunct="1">
              <a:defRPr/>
            </a:pPr>
            <a:r>
              <a:rPr lang="en-US" dirty="0"/>
              <a:t>FDA covered up</a:t>
            </a:r>
          </a:p>
          <a:p>
            <a:pPr lvl="1" eaLnBrk="1" hangingPunct="1">
              <a:defRPr/>
            </a:pPr>
            <a:r>
              <a:rPr lang="en-US" sz="2400" dirty="0"/>
              <a:t>Bt corn increases sensitivity of mammals to other allergens, increases levels of cytokines and interleukins involved in various autoimmune diseases</a:t>
            </a:r>
          </a:p>
          <a:p>
            <a:pPr lvl="2" eaLnBrk="1" hangingPunct="1">
              <a:defRPr/>
            </a:pPr>
            <a:r>
              <a:rPr lang="en-US" dirty="0"/>
              <a:t>Monsanto data shows </a:t>
            </a:r>
            <a:r>
              <a:rPr lang="en-US" dirty="0" err="1"/>
              <a:t>Bt</a:t>
            </a:r>
            <a:r>
              <a:rPr lang="en-US" dirty="0"/>
              <a:t> proteins expressed by GM plants significantly more toxic than natural </a:t>
            </a:r>
            <a:r>
              <a:rPr lang="en-US" dirty="0" err="1"/>
              <a:t>Bt</a:t>
            </a:r>
            <a:r>
              <a:rPr lang="en-US" dirty="0"/>
              <a:t> toxins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9129D-BE2B-4DC2-29C9-1BAAF488D73A}"/>
              </a:ext>
            </a:extLst>
          </p:cNvPr>
          <p:cNvSpPr>
            <a:spLocks noGrp="1"/>
          </p:cNvSpPr>
          <p:nvPr>
            <p:ph type="title"/>
          </p:nvPr>
        </p:nvSpPr>
        <p:spPr/>
        <p:txBody>
          <a:bodyPr/>
          <a:lstStyle/>
          <a:p>
            <a:pPr>
              <a:defRPr/>
            </a:pPr>
            <a:r>
              <a:rPr lang="en-US" dirty="0"/>
              <a:t>Health and Environmental Risks of GE Foods</a:t>
            </a:r>
          </a:p>
        </p:txBody>
      </p:sp>
      <p:sp>
        <p:nvSpPr>
          <p:cNvPr id="3" name="Content Placeholder 2">
            <a:extLst>
              <a:ext uri="{FF2B5EF4-FFF2-40B4-BE49-F238E27FC236}">
                <a16:creationId xmlns:a16="http://schemas.microsoft.com/office/drawing/2014/main" id="{E6F94594-D1BD-F320-8B34-48508C5CD56C}"/>
              </a:ext>
            </a:extLst>
          </p:cNvPr>
          <p:cNvSpPr>
            <a:spLocks noGrp="1"/>
          </p:cNvSpPr>
          <p:nvPr>
            <p:ph idx="1"/>
          </p:nvPr>
        </p:nvSpPr>
        <p:spPr/>
        <p:txBody>
          <a:bodyPr/>
          <a:lstStyle/>
          <a:p>
            <a:pPr>
              <a:defRPr/>
            </a:pPr>
            <a:r>
              <a:rPr lang="en-US" sz="3600" dirty="0"/>
              <a:t>Allergies and toxicities from new proteins entering the food supply</a:t>
            </a:r>
          </a:p>
          <a:p>
            <a:pPr lvl="1" eaLnBrk="1" hangingPunct="1">
              <a:defRPr/>
            </a:pPr>
            <a:r>
              <a:rPr lang="en-US" sz="3600" dirty="0"/>
              <a:t>Bt corn toxic to </a:t>
            </a:r>
            <a:r>
              <a:rPr lang="en-US" sz="3600" dirty="0" err="1"/>
              <a:t>caddisflies</a:t>
            </a:r>
            <a:r>
              <a:rPr lang="en-US" sz="3600" dirty="0"/>
              <a:t>, a food resource for fish and amphibians</a:t>
            </a:r>
          </a:p>
          <a:p>
            <a:pPr lvl="1" eaLnBrk="1" hangingPunct="1">
              <a:defRPr/>
            </a:pPr>
            <a:r>
              <a:rPr lang="en-US" sz="3600" dirty="0"/>
              <a:t>Bt toxin can affect bee learning, may contribute to colony collapse disorder</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7E0D5-5316-72E6-B642-BD9E40AB4B44}"/>
              </a:ext>
            </a:extLst>
          </p:cNvPr>
          <p:cNvSpPr>
            <a:spLocks noGrp="1"/>
          </p:cNvSpPr>
          <p:nvPr>
            <p:ph type="title"/>
          </p:nvPr>
        </p:nvSpPr>
        <p:spPr/>
        <p:txBody>
          <a:bodyPr/>
          <a:lstStyle/>
          <a:p>
            <a:pPr>
              <a:defRPr/>
            </a:pPr>
            <a:r>
              <a:rPr lang="en-US" dirty="0"/>
              <a:t>Health and Environmental Risks of GE Foods</a:t>
            </a:r>
          </a:p>
        </p:txBody>
      </p:sp>
      <p:sp>
        <p:nvSpPr>
          <p:cNvPr id="3" name="Content Placeholder 2">
            <a:extLst>
              <a:ext uri="{FF2B5EF4-FFF2-40B4-BE49-F238E27FC236}">
                <a16:creationId xmlns:a16="http://schemas.microsoft.com/office/drawing/2014/main" id="{ADED7264-4210-D8D5-F561-4D003947A1F6}"/>
              </a:ext>
            </a:extLst>
          </p:cNvPr>
          <p:cNvSpPr>
            <a:spLocks noGrp="1"/>
          </p:cNvSpPr>
          <p:nvPr>
            <p:ph idx="1"/>
          </p:nvPr>
        </p:nvSpPr>
        <p:spPr/>
        <p:txBody>
          <a:bodyPr/>
          <a:lstStyle/>
          <a:p>
            <a:pPr>
              <a:defRPr/>
            </a:pPr>
            <a:r>
              <a:rPr lang="en-US" sz="2800" dirty="0"/>
              <a:t>Allergies and toxicities from new proteins entering the food supply</a:t>
            </a:r>
          </a:p>
          <a:p>
            <a:pPr lvl="1" eaLnBrk="1" hangingPunct="1">
              <a:defRPr/>
            </a:pPr>
            <a:r>
              <a:rPr lang="en-US" dirty="0"/>
              <a:t>Bt found in blood of 69% of non-pregnant women, 93% of pregnant women, and 80% of fetuses</a:t>
            </a:r>
          </a:p>
          <a:p>
            <a:pPr lvl="1" eaLnBrk="1" hangingPunct="1">
              <a:defRPr/>
            </a:pPr>
            <a:r>
              <a:rPr lang="en-US" dirty="0"/>
              <a:t>GM peas (with bean gene) cause lung inflammation in mice – trial stopped</a:t>
            </a:r>
          </a:p>
          <a:p>
            <a:pPr lvl="1" eaLnBrk="1" hangingPunct="1">
              <a:defRPr/>
            </a:pPr>
            <a:r>
              <a:rPr lang="en-US" dirty="0"/>
              <a:t>GM soy and corn reduce fertility, increase miscarriages, cause GI tract inflammation and hemorrhagic bowel disease in pigs</a:t>
            </a:r>
          </a:p>
          <a:p>
            <a:pPr lvl="1" eaLnBrk="1" hangingPunct="1">
              <a:defRPr/>
            </a:pPr>
            <a:r>
              <a:rPr lang="en-US" dirty="0"/>
              <a:t>New, allergenic proteins in GE soy in South Korea</a:t>
            </a:r>
          </a:p>
          <a:p>
            <a:pPr>
              <a:defRPr/>
            </a:pPr>
            <a:endParaRPr lang="en-US"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id="{325DED1A-D387-AB81-16F3-8A072A319BAB}"/>
              </a:ext>
            </a:extLst>
          </p:cNvPr>
          <p:cNvSpPr>
            <a:spLocks noGrp="1" noRot="1" noChangeArrowheads="1"/>
          </p:cNvSpPr>
          <p:nvPr>
            <p:ph type="title"/>
          </p:nvPr>
        </p:nvSpPr>
        <p:spPr/>
        <p:txBody>
          <a:bodyPr/>
          <a:lstStyle/>
          <a:p>
            <a:pPr eaLnBrk="1" hangingPunct="1">
              <a:defRPr/>
            </a:pPr>
            <a:r>
              <a:rPr lang="en-US" dirty="0"/>
              <a:t>Food Allergies</a:t>
            </a:r>
          </a:p>
        </p:txBody>
      </p:sp>
      <p:sp>
        <p:nvSpPr>
          <p:cNvPr id="195587" name="Rectangle 3">
            <a:extLst>
              <a:ext uri="{FF2B5EF4-FFF2-40B4-BE49-F238E27FC236}">
                <a16:creationId xmlns:a16="http://schemas.microsoft.com/office/drawing/2014/main" id="{6CFAD071-8D1F-4FFF-35E2-B629A10D4FE8}"/>
              </a:ext>
            </a:extLst>
          </p:cNvPr>
          <p:cNvSpPr>
            <a:spLocks noGrp="1" noChangeArrowheads="1"/>
          </p:cNvSpPr>
          <p:nvPr>
            <p:ph type="body" idx="1"/>
          </p:nvPr>
        </p:nvSpPr>
        <p:spPr/>
        <p:txBody>
          <a:bodyPr/>
          <a:lstStyle/>
          <a:p>
            <a:pPr eaLnBrk="1" hangingPunct="1">
              <a:lnSpc>
                <a:spcPct val="90000"/>
              </a:lnSpc>
              <a:defRPr/>
            </a:pPr>
            <a:r>
              <a:rPr lang="en-US" sz="3600" dirty="0"/>
              <a:t>3-4% of adults, up to 8% of children and adolescents in the U.S. (FDA)</a:t>
            </a:r>
          </a:p>
          <a:p>
            <a:pPr lvl="1" eaLnBrk="1" hangingPunct="1">
              <a:lnSpc>
                <a:spcPct val="90000"/>
              </a:lnSpc>
              <a:defRPr/>
            </a:pPr>
            <a:r>
              <a:rPr lang="en-US" sz="3600" dirty="0"/>
              <a:t>Peak between ages 3 and 5</a:t>
            </a:r>
          </a:p>
          <a:p>
            <a:pPr lvl="1" eaLnBrk="1" hangingPunct="1">
              <a:lnSpc>
                <a:spcPct val="90000"/>
              </a:lnSpc>
              <a:defRPr/>
            </a:pPr>
            <a:r>
              <a:rPr lang="en-US" sz="3600" dirty="0"/>
              <a:t>40% severely affected (wheezing, anaphylaxis, etc.), especially teenage boys</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30E9B-C327-4F59-80F7-FFFD803B184F}"/>
              </a:ext>
            </a:extLst>
          </p:cNvPr>
          <p:cNvSpPr>
            <a:spLocks noGrp="1"/>
          </p:cNvSpPr>
          <p:nvPr>
            <p:ph type="title"/>
          </p:nvPr>
        </p:nvSpPr>
        <p:spPr/>
        <p:txBody>
          <a:bodyPr/>
          <a:lstStyle/>
          <a:p>
            <a:pPr>
              <a:defRPr/>
            </a:pPr>
            <a:r>
              <a:rPr lang="en-US" dirty="0"/>
              <a:t>Food Allergies</a:t>
            </a:r>
          </a:p>
        </p:txBody>
      </p:sp>
      <p:sp>
        <p:nvSpPr>
          <p:cNvPr id="3" name="Content Placeholder 2">
            <a:extLst>
              <a:ext uri="{FF2B5EF4-FFF2-40B4-BE49-F238E27FC236}">
                <a16:creationId xmlns:a16="http://schemas.microsoft.com/office/drawing/2014/main" id="{6CA0BE9E-86A9-E136-4118-BAF0C9B8BAAD}"/>
              </a:ext>
            </a:extLst>
          </p:cNvPr>
          <p:cNvSpPr>
            <a:spLocks noGrp="1"/>
          </p:cNvSpPr>
          <p:nvPr>
            <p:ph idx="1"/>
          </p:nvPr>
        </p:nvSpPr>
        <p:spPr/>
        <p:txBody>
          <a:bodyPr/>
          <a:lstStyle/>
          <a:p>
            <a:pPr eaLnBrk="1" hangingPunct="1">
              <a:lnSpc>
                <a:spcPct val="90000"/>
              </a:lnSpc>
              <a:defRPr/>
            </a:pPr>
            <a:r>
              <a:rPr lang="en-US" sz="2800" dirty="0"/>
              <a:t>Food allergies and anaphylaxis may be on the rise</a:t>
            </a:r>
          </a:p>
          <a:p>
            <a:pPr lvl="1" eaLnBrk="1" hangingPunct="1">
              <a:lnSpc>
                <a:spcPct val="90000"/>
              </a:lnSpc>
              <a:defRPr/>
            </a:pPr>
            <a:r>
              <a:rPr lang="en-US" dirty="0"/>
              <a:t>NAS states insufficient evidence (2016)</a:t>
            </a:r>
          </a:p>
          <a:p>
            <a:pPr lvl="1" eaLnBrk="1" hangingPunct="1">
              <a:lnSpc>
                <a:spcPct val="90000"/>
              </a:lnSpc>
              <a:defRPr/>
            </a:pPr>
            <a:r>
              <a:rPr lang="en-US" dirty="0"/>
              <a:t>Hospitalizations for food allergies triple 1998 – 2018 in UK (but deaths down)</a:t>
            </a:r>
          </a:p>
          <a:p>
            <a:pPr lvl="1" eaLnBrk="1" hangingPunct="1">
              <a:lnSpc>
                <a:spcPct val="90000"/>
              </a:lnSpc>
              <a:defRPr/>
            </a:pPr>
            <a:r>
              <a:rPr lang="en-US" dirty="0"/>
              <a:t>?Partly due to increased recognition and reporting</a:t>
            </a:r>
          </a:p>
          <a:p>
            <a:pPr lvl="1" eaLnBrk="1" hangingPunct="1">
              <a:lnSpc>
                <a:spcPct val="90000"/>
              </a:lnSpc>
              <a:defRPr/>
            </a:pPr>
            <a:r>
              <a:rPr lang="en-US" dirty="0"/>
              <a:t>?Partly due to GMOs?</a:t>
            </a:r>
          </a:p>
          <a:p>
            <a:pPr lvl="1" eaLnBrk="1" hangingPunct="1">
              <a:lnSpc>
                <a:spcPct val="90000"/>
              </a:lnSpc>
              <a:defRPr/>
            </a:pPr>
            <a:r>
              <a:rPr lang="en-US" dirty="0"/>
              <a:t>May be reduced by early introduction of allergenic foods</a:t>
            </a:r>
          </a:p>
          <a:p>
            <a:pPr>
              <a:defRPr/>
            </a:pPr>
            <a:r>
              <a:rPr lang="en-US" sz="2800" dirty="0"/>
              <a:t>Asthma twice as common in children with food allergies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769FE-E108-23F5-C07F-64A75CA0FE20}"/>
              </a:ext>
            </a:extLst>
          </p:cNvPr>
          <p:cNvSpPr>
            <a:spLocks noGrp="1"/>
          </p:cNvSpPr>
          <p:nvPr>
            <p:ph type="title"/>
          </p:nvPr>
        </p:nvSpPr>
        <p:spPr/>
        <p:txBody>
          <a:bodyPr/>
          <a:lstStyle/>
          <a:p>
            <a:pPr>
              <a:defRPr/>
            </a:pPr>
            <a:r>
              <a:rPr lang="en-US" dirty="0"/>
              <a:t>Food Allergies</a:t>
            </a:r>
          </a:p>
        </p:txBody>
      </p:sp>
      <p:sp>
        <p:nvSpPr>
          <p:cNvPr id="3" name="Content Placeholder 2">
            <a:extLst>
              <a:ext uri="{FF2B5EF4-FFF2-40B4-BE49-F238E27FC236}">
                <a16:creationId xmlns:a16="http://schemas.microsoft.com/office/drawing/2014/main" id="{4BF4D285-D3B9-8143-C08C-CCC57C87DA4B}"/>
              </a:ext>
            </a:extLst>
          </p:cNvPr>
          <p:cNvSpPr>
            <a:spLocks noGrp="1"/>
          </p:cNvSpPr>
          <p:nvPr>
            <p:ph idx="1"/>
          </p:nvPr>
        </p:nvSpPr>
        <p:spPr/>
        <p:txBody>
          <a:bodyPr/>
          <a:lstStyle/>
          <a:p>
            <a:pPr>
              <a:defRPr/>
            </a:pPr>
            <a:r>
              <a:rPr lang="en-US" sz="3600" dirty="0"/>
              <a:t>30,000 ER visits and 150-200 deaths/yr</a:t>
            </a:r>
          </a:p>
          <a:p>
            <a:pPr>
              <a:defRPr/>
            </a:pPr>
            <a:r>
              <a:rPr lang="en-US" sz="3600" dirty="0"/>
              <a:t>90% caused by ingredients containing protein derived from milk, eggs, fish, crustacean shellfish, tree nuts, peanuts, wheat and soybeans (FDA requires food labeling for these ingredients)</a:t>
            </a:r>
          </a:p>
          <a:p>
            <a:pPr lvl="1">
              <a:defRPr/>
            </a:pPr>
            <a:r>
              <a:rPr lang="en-US" dirty="0"/>
              <a:t>70% of children outgrow milk and egg allergies by early adolescence</a:t>
            </a:r>
          </a:p>
          <a:p>
            <a:pPr>
              <a:defRPr/>
            </a:pPr>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a:extLst>
              <a:ext uri="{FF2B5EF4-FFF2-40B4-BE49-F238E27FC236}">
                <a16:creationId xmlns:a16="http://schemas.microsoft.com/office/drawing/2014/main" id="{C0B48940-D0F8-51F0-A48D-6D47AE001E72}"/>
              </a:ext>
            </a:extLst>
          </p:cNvPr>
          <p:cNvSpPr>
            <a:spLocks noGrp="1" noRot="1" noChangeArrowheads="1"/>
          </p:cNvSpPr>
          <p:nvPr>
            <p:ph type="title"/>
          </p:nvPr>
        </p:nvSpPr>
        <p:spPr/>
        <p:txBody>
          <a:bodyPr/>
          <a:lstStyle/>
          <a:p>
            <a:pPr eaLnBrk="1" hangingPunct="1">
              <a:defRPr/>
            </a:pPr>
            <a:r>
              <a:rPr lang="en-US" sz="4000"/>
              <a:t>Health and Environmental Risks of GE Foods</a:t>
            </a:r>
          </a:p>
        </p:txBody>
      </p:sp>
      <p:sp>
        <p:nvSpPr>
          <p:cNvPr id="185347" name="Rectangle 3">
            <a:extLst>
              <a:ext uri="{FF2B5EF4-FFF2-40B4-BE49-F238E27FC236}">
                <a16:creationId xmlns:a16="http://schemas.microsoft.com/office/drawing/2014/main" id="{BC6BE8AD-D877-8DF9-BD57-E75D75B31109}"/>
              </a:ext>
            </a:extLst>
          </p:cNvPr>
          <p:cNvSpPr>
            <a:spLocks noGrp="1" noChangeArrowheads="1"/>
          </p:cNvSpPr>
          <p:nvPr>
            <p:ph type="body" idx="1"/>
          </p:nvPr>
        </p:nvSpPr>
        <p:spPr/>
        <p:txBody>
          <a:bodyPr/>
          <a:lstStyle/>
          <a:p>
            <a:pPr eaLnBrk="1" hangingPunct="1">
              <a:defRPr/>
            </a:pPr>
            <a:r>
              <a:rPr lang="en-US" dirty="0"/>
              <a:t>Secret Monsanto report found that rats fed a diet rich in GM corn had smaller kidneys and unusually high white blood cell counts</a:t>
            </a:r>
          </a:p>
          <a:p>
            <a:pPr eaLnBrk="1" hangingPunct="1">
              <a:defRPr/>
            </a:pPr>
            <a:r>
              <a:rPr lang="en-US" dirty="0"/>
              <a:t>Monsanto’s MON 863 </a:t>
            </a:r>
            <a:r>
              <a:rPr lang="en-US" dirty="0" err="1"/>
              <a:t>YieldGard</a:t>
            </a:r>
            <a:r>
              <a:rPr lang="en-US" dirty="0"/>
              <a:t> Rootworm (GM) Maize damages rats’ livers and kidneys</a:t>
            </a:r>
          </a:p>
          <a:p>
            <a:pPr lvl="1" eaLnBrk="1" hangingPunct="1">
              <a:defRPr/>
            </a:pPr>
            <a:r>
              <a:rPr lang="en-US" dirty="0" err="1"/>
              <a:t>Bt</a:t>
            </a:r>
            <a:r>
              <a:rPr lang="en-US" dirty="0"/>
              <a:t> eggplant shows similar damage</a:t>
            </a:r>
          </a:p>
          <a:p>
            <a:pPr lvl="1" eaLnBrk="1" hangingPunct="1">
              <a:defRPr/>
            </a:pPr>
            <a:r>
              <a:rPr lang="en-US" dirty="0"/>
              <a:t>Planted in US, Canada, S Africa, Japan, </a:t>
            </a:r>
            <a:r>
              <a:rPr lang="en-US" dirty="0" err="1"/>
              <a:t>Philipines</a:t>
            </a:r>
            <a:endParaRPr lang="en-US" dirty="0"/>
          </a:p>
          <a:p>
            <a:pPr lvl="1" eaLnBrk="1" hangingPunct="1">
              <a:defRPr/>
            </a:pPr>
            <a:r>
              <a:rPr lang="en-US" dirty="0"/>
              <a:t>Contamination events</a:t>
            </a:r>
          </a:p>
          <a:p>
            <a:pPr lvl="1" eaLnBrk="1" hangingPunct="1">
              <a:defRPr/>
            </a:pPr>
            <a:r>
              <a:rPr lang="en-US" dirty="0"/>
              <a:t>EU has banned</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a:extLst>
              <a:ext uri="{FF2B5EF4-FFF2-40B4-BE49-F238E27FC236}">
                <a16:creationId xmlns:a16="http://schemas.microsoft.com/office/drawing/2014/main" id="{D1C15889-C714-64E8-1BDB-0C1F1F04C8B3}"/>
              </a:ext>
            </a:extLst>
          </p:cNvPr>
          <p:cNvSpPr>
            <a:spLocks noGrp="1" noRot="1" noChangeArrowheads="1"/>
          </p:cNvSpPr>
          <p:nvPr>
            <p:ph type="title"/>
          </p:nvPr>
        </p:nvSpPr>
        <p:spPr/>
        <p:txBody>
          <a:bodyPr/>
          <a:lstStyle/>
          <a:p>
            <a:pPr eaLnBrk="1" hangingPunct="1">
              <a:defRPr/>
            </a:pPr>
            <a:r>
              <a:rPr lang="en-US" sz="4000"/>
              <a:t>Health and Environmental Risks of GE Foods</a:t>
            </a:r>
          </a:p>
        </p:txBody>
      </p:sp>
      <p:sp>
        <p:nvSpPr>
          <p:cNvPr id="272387" name="Rectangle 3">
            <a:extLst>
              <a:ext uri="{FF2B5EF4-FFF2-40B4-BE49-F238E27FC236}">
                <a16:creationId xmlns:a16="http://schemas.microsoft.com/office/drawing/2014/main" id="{39D25CF8-14E4-FF82-DC49-CA0325D3CC2E}"/>
              </a:ext>
            </a:extLst>
          </p:cNvPr>
          <p:cNvSpPr>
            <a:spLocks noGrp="1" noChangeArrowheads="1"/>
          </p:cNvSpPr>
          <p:nvPr>
            <p:ph type="body" idx="1"/>
          </p:nvPr>
        </p:nvSpPr>
        <p:spPr/>
        <p:txBody>
          <a:bodyPr/>
          <a:lstStyle/>
          <a:p>
            <a:pPr eaLnBrk="1" hangingPunct="1">
              <a:defRPr/>
            </a:pPr>
            <a:r>
              <a:rPr lang="en-US" dirty="0"/>
              <a:t>Russian Academy of Sciences report found up to six-fold increase in death and severe underweight in infants of mothers fed GM soy</a:t>
            </a:r>
          </a:p>
          <a:p>
            <a:pPr eaLnBrk="1" hangingPunct="1">
              <a:defRPr/>
            </a:pPr>
            <a:r>
              <a:rPr lang="en-US" dirty="0"/>
              <a:t>Austrian study shows impaired fertility in mice fed GM maize</a:t>
            </a:r>
          </a:p>
          <a:p>
            <a:pPr eaLnBrk="1" hangingPunct="1">
              <a:defRPr/>
            </a:pPr>
            <a:r>
              <a:rPr lang="en-US" dirty="0"/>
              <a:t>Bt cotton reported to cause skin and respiratory illnesses/allergies in workers in Philippines</a:t>
            </a:r>
          </a:p>
          <a:p>
            <a:pPr eaLnBrk="1" hangingPunct="1">
              <a:defRPr/>
            </a:pPr>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740E3B05-D5AE-3C7B-F585-FD0E740F32BD}"/>
              </a:ext>
            </a:extLst>
          </p:cNvPr>
          <p:cNvSpPr>
            <a:spLocks noGrp="1" noRot="1" noChangeArrowheads="1"/>
          </p:cNvSpPr>
          <p:nvPr>
            <p:ph type="title"/>
          </p:nvPr>
        </p:nvSpPr>
        <p:spPr/>
        <p:txBody>
          <a:bodyPr/>
          <a:lstStyle/>
          <a:p>
            <a:pPr eaLnBrk="1" hangingPunct="1">
              <a:defRPr/>
            </a:pPr>
            <a:r>
              <a:rPr lang="en-US" sz="4000"/>
              <a:t>Health and Environmental Risks of GE Foods</a:t>
            </a:r>
          </a:p>
        </p:txBody>
      </p:sp>
      <p:sp>
        <p:nvSpPr>
          <p:cNvPr id="16387" name="Rectangle 3">
            <a:extLst>
              <a:ext uri="{FF2B5EF4-FFF2-40B4-BE49-F238E27FC236}">
                <a16:creationId xmlns:a16="http://schemas.microsoft.com/office/drawing/2014/main" id="{37A1BA75-58C8-5B91-88CC-4F75AB09137D}"/>
              </a:ext>
            </a:extLst>
          </p:cNvPr>
          <p:cNvSpPr>
            <a:spLocks noGrp="1" noChangeArrowheads="1"/>
          </p:cNvSpPr>
          <p:nvPr>
            <p:ph type="body" idx="1"/>
          </p:nvPr>
        </p:nvSpPr>
        <p:spPr>
          <a:xfrm>
            <a:off x="457200" y="1524000"/>
            <a:ext cx="8229600" cy="4602163"/>
          </a:xfrm>
        </p:spPr>
        <p:txBody>
          <a:bodyPr/>
          <a:lstStyle/>
          <a:p>
            <a:pPr eaLnBrk="1" hangingPunct="1">
              <a:lnSpc>
                <a:spcPct val="90000"/>
              </a:lnSpc>
              <a:defRPr/>
            </a:pPr>
            <a:r>
              <a:rPr lang="en-US" dirty="0"/>
              <a:t>Altered nutritional value of foodstuffs</a:t>
            </a:r>
          </a:p>
          <a:p>
            <a:pPr eaLnBrk="1" hangingPunct="1">
              <a:lnSpc>
                <a:spcPct val="90000"/>
              </a:lnSpc>
              <a:defRPr/>
            </a:pPr>
            <a:r>
              <a:rPr lang="en-US" dirty="0"/>
              <a:t>Transfer of antibiotic resistance genes into intestinal bacteria or other organisms, contributing to antibiotic resistance in human pathogens</a:t>
            </a:r>
          </a:p>
          <a:p>
            <a:pPr eaLnBrk="1" hangingPunct="1">
              <a:lnSpc>
                <a:spcPct val="90000"/>
              </a:lnSpc>
              <a:defRPr/>
            </a:pPr>
            <a:r>
              <a:rPr lang="en-US" dirty="0"/>
              <a:t>Horizontal gene transfer of gene inserted into GM soy to DNA of human gut bacteria</a:t>
            </a:r>
          </a:p>
          <a:p>
            <a:pPr lvl="1" eaLnBrk="1" hangingPunct="1">
              <a:lnSpc>
                <a:spcPct val="90000"/>
              </a:lnSpc>
              <a:defRPr/>
            </a:pPr>
            <a:r>
              <a:rPr lang="en-US" dirty="0"/>
              <a:t>Soy allergies increased by 50% after introduction of GM soy into the UK</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a:extLst>
              <a:ext uri="{FF2B5EF4-FFF2-40B4-BE49-F238E27FC236}">
                <a16:creationId xmlns:a16="http://schemas.microsoft.com/office/drawing/2014/main" id="{09765504-33FB-56A7-2462-FD7B693F881D}"/>
              </a:ext>
            </a:extLst>
          </p:cNvPr>
          <p:cNvSpPr>
            <a:spLocks noGrp="1" noRot="1" noChangeArrowheads="1"/>
          </p:cNvSpPr>
          <p:nvPr>
            <p:ph type="title"/>
          </p:nvPr>
        </p:nvSpPr>
        <p:spPr/>
        <p:txBody>
          <a:bodyPr/>
          <a:lstStyle/>
          <a:p>
            <a:pPr eaLnBrk="1" hangingPunct="1">
              <a:defRPr/>
            </a:pPr>
            <a:r>
              <a:rPr lang="en-US" sz="4000" dirty="0"/>
              <a:t>Health and Environmental Risks of GE Foods</a:t>
            </a:r>
          </a:p>
        </p:txBody>
      </p:sp>
      <p:sp>
        <p:nvSpPr>
          <p:cNvPr id="241667" name="Rectangle 3">
            <a:extLst>
              <a:ext uri="{FF2B5EF4-FFF2-40B4-BE49-F238E27FC236}">
                <a16:creationId xmlns:a16="http://schemas.microsoft.com/office/drawing/2014/main" id="{7A877E01-D2B5-6614-042D-7410DF6A473D}"/>
              </a:ext>
            </a:extLst>
          </p:cNvPr>
          <p:cNvSpPr>
            <a:spLocks noGrp="1" noChangeArrowheads="1"/>
          </p:cNvSpPr>
          <p:nvPr>
            <p:ph type="body" idx="1"/>
          </p:nvPr>
        </p:nvSpPr>
        <p:spPr/>
        <p:txBody>
          <a:bodyPr/>
          <a:lstStyle/>
          <a:p>
            <a:pPr eaLnBrk="1" hangingPunct="1">
              <a:lnSpc>
                <a:spcPct val="90000"/>
              </a:lnSpc>
              <a:defRPr/>
            </a:pPr>
            <a:r>
              <a:rPr lang="en-US" dirty="0"/>
              <a:t>Animal data suggest DNA can be taken up intact by lymphocytes through </a:t>
            </a:r>
            <a:r>
              <a:rPr lang="en-US" dirty="0" err="1"/>
              <a:t>Peyer’s</a:t>
            </a:r>
            <a:r>
              <a:rPr lang="en-US" dirty="0"/>
              <a:t> patches of small intestine and complete genes may pass from food to human blood</a:t>
            </a:r>
          </a:p>
          <a:p>
            <a:pPr eaLnBrk="1" hangingPunct="1">
              <a:lnSpc>
                <a:spcPct val="90000"/>
              </a:lnSpc>
              <a:defRPr/>
            </a:pPr>
            <a:r>
              <a:rPr lang="en-US" dirty="0"/>
              <a:t>Animal studies show adverse effects on multiple organs, including tumors, changes in immune cells and increases in inflammatory mediators, and premature death</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DDF06-8A4B-BC86-B1FF-B01488653301}"/>
              </a:ext>
            </a:extLst>
          </p:cNvPr>
          <p:cNvSpPr>
            <a:spLocks noGrp="1"/>
          </p:cNvSpPr>
          <p:nvPr>
            <p:ph type="title"/>
          </p:nvPr>
        </p:nvSpPr>
        <p:spPr/>
        <p:txBody>
          <a:bodyPr/>
          <a:lstStyle/>
          <a:p>
            <a:pPr>
              <a:defRPr/>
            </a:pPr>
            <a:r>
              <a:rPr lang="en-US" dirty="0"/>
              <a:t>Health and Environmental Risks of GE Foods</a:t>
            </a:r>
          </a:p>
        </p:txBody>
      </p:sp>
      <p:sp>
        <p:nvSpPr>
          <p:cNvPr id="3" name="Content Placeholder 2">
            <a:extLst>
              <a:ext uri="{FF2B5EF4-FFF2-40B4-BE49-F238E27FC236}">
                <a16:creationId xmlns:a16="http://schemas.microsoft.com/office/drawing/2014/main" id="{E1C05157-A4D4-84C8-4A7E-DE6C25A5A3D7}"/>
              </a:ext>
            </a:extLst>
          </p:cNvPr>
          <p:cNvSpPr>
            <a:spLocks noGrp="1"/>
          </p:cNvSpPr>
          <p:nvPr>
            <p:ph idx="1"/>
          </p:nvPr>
        </p:nvSpPr>
        <p:spPr/>
        <p:txBody>
          <a:bodyPr/>
          <a:lstStyle/>
          <a:p>
            <a:pPr>
              <a:defRPr/>
            </a:pPr>
            <a:r>
              <a:rPr lang="en-US" dirty="0" err="1"/>
              <a:t>Seralini</a:t>
            </a:r>
            <a:r>
              <a:rPr lang="en-US" dirty="0"/>
              <a:t> et. al. (Food and Chemical Toxicology, 2012)</a:t>
            </a:r>
          </a:p>
          <a:p>
            <a:pPr lvl="1">
              <a:defRPr/>
            </a:pPr>
            <a:r>
              <a:rPr lang="en-US" dirty="0"/>
              <a:t>2-yr rat feeding study </a:t>
            </a:r>
          </a:p>
          <a:p>
            <a:pPr lvl="1">
              <a:defRPr/>
            </a:pPr>
            <a:r>
              <a:rPr lang="en-US" dirty="0"/>
              <a:t>Rats fed GM maize (Monsanto’s NK603) and/or low levels of Roundup</a:t>
            </a:r>
          </a:p>
          <a:p>
            <a:pPr lvl="1">
              <a:defRPr/>
            </a:pPr>
            <a:r>
              <a:rPr lang="en-US" dirty="0"/>
              <a:t>Found severe organ damage, particularly to liver, kidneys, and pituitary gland AND higher mortality AND increased tumors</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9BBD3-55AB-5FA8-EBCA-847BFFCEED4C}"/>
              </a:ext>
            </a:extLst>
          </p:cNvPr>
          <p:cNvSpPr>
            <a:spLocks noGrp="1"/>
          </p:cNvSpPr>
          <p:nvPr>
            <p:ph type="title"/>
          </p:nvPr>
        </p:nvSpPr>
        <p:spPr/>
        <p:txBody>
          <a:bodyPr/>
          <a:lstStyle/>
          <a:p>
            <a:pPr>
              <a:defRPr/>
            </a:pPr>
            <a:r>
              <a:rPr lang="en-US" dirty="0"/>
              <a:t>Health and Environmental Risks of GE Foods</a:t>
            </a:r>
          </a:p>
        </p:txBody>
      </p:sp>
      <p:sp>
        <p:nvSpPr>
          <p:cNvPr id="3" name="Content Placeholder 2">
            <a:extLst>
              <a:ext uri="{FF2B5EF4-FFF2-40B4-BE49-F238E27FC236}">
                <a16:creationId xmlns:a16="http://schemas.microsoft.com/office/drawing/2014/main" id="{E7CA1E10-0416-DDFB-FC81-B22ABD5B6F03}"/>
              </a:ext>
            </a:extLst>
          </p:cNvPr>
          <p:cNvSpPr>
            <a:spLocks noGrp="1"/>
          </p:cNvSpPr>
          <p:nvPr>
            <p:ph idx="1"/>
          </p:nvPr>
        </p:nvSpPr>
        <p:spPr/>
        <p:txBody>
          <a:bodyPr/>
          <a:lstStyle/>
          <a:p>
            <a:pPr>
              <a:defRPr/>
            </a:pPr>
            <a:r>
              <a:rPr lang="en-US" dirty="0" err="1"/>
              <a:t>Seralini</a:t>
            </a:r>
            <a:r>
              <a:rPr lang="en-US" dirty="0"/>
              <a:t> et. al. (Food and Chemical Toxicology, 2012)</a:t>
            </a:r>
          </a:p>
          <a:p>
            <a:pPr lvl="1">
              <a:defRPr/>
            </a:pPr>
            <a:r>
              <a:rPr lang="en-US" sz="3200" dirty="0"/>
              <a:t>Study retracted through a non-transparent process after industry backlash and the journal’s hiring of a former Monsanto employee as an associate editor</a:t>
            </a:r>
          </a:p>
          <a:p>
            <a:pPr>
              <a:defRPr/>
            </a:pPr>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B0817-5A8D-E7E5-E1F7-3645881A5815}"/>
              </a:ext>
            </a:extLst>
          </p:cNvPr>
          <p:cNvSpPr>
            <a:spLocks noGrp="1"/>
          </p:cNvSpPr>
          <p:nvPr>
            <p:ph type="title"/>
          </p:nvPr>
        </p:nvSpPr>
        <p:spPr/>
        <p:txBody>
          <a:bodyPr/>
          <a:lstStyle/>
          <a:p>
            <a:pPr>
              <a:defRPr/>
            </a:pPr>
            <a:r>
              <a:rPr lang="en-US" dirty="0"/>
              <a:t>Health and Environmental Risks of GE Foods</a:t>
            </a:r>
          </a:p>
        </p:txBody>
      </p:sp>
      <p:sp>
        <p:nvSpPr>
          <p:cNvPr id="3" name="Content Placeholder 2">
            <a:extLst>
              <a:ext uri="{FF2B5EF4-FFF2-40B4-BE49-F238E27FC236}">
                <a16:creationId xmlns:a16="http://schemas.microsoft.com/office/drawing/2014/main" id="{FFAA033D-C801-61D9-CFC8-D058184E15CB}"/>
              </a:ext>
            </a:extLst>
          </p:cNvPr>
          <p:cNvSpPr>
            <a:spLocks noGrp="1"/>
          </p:cNvSpPr>
          <p:nvPr>
            <p:ph idx="1"/>
          </p:nvPr>
        </p:nvSpPr>
        <p:spPr/>
        <p:txBody>
          <a:bodyPr/>
          <a:lstStyle/>
          <a:p>
            <a:pPr>
              <a:defRPr/>
            </a:pPr>
            <a:r>
              <a:rPr lang="en-US" dirty="0" err="1"/>
              <a:t>Seralini</a:t>
            </a:r>
            <a:r>
              <a:rPr lang="en-US" dirty="0"/>
              <a:t> et. al. (Food and Chemical Toxicology, 2012)</a:t>
            </a:r>
          </a:p>
          <a:p>
            <a:pPr lvl="1">
              <a:defRPr/>
            </a:pPr>
            <a:r>
              <a:rPr lang="en-US" sz="3200" dirty="0"/>
              <a:t>Journal editor A Wallace Hayes acknowledges that nothing about the study violated the Committee on Publication Ethics’ criteria for retraction, but gives reason that study’s findings are inconclusive (as are many scientific studies’ findings)</a:t>
            </a:r>
          </a:p>
          <a:p>
            <a:pPr>
              <a:defRPr/>
            </a:pPr>
            <a:endParaRPr lang="en-US"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C0EE0-F130-46CE-B977-92016360C211}"/>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AD372BEB-4BA8-D012-4602-1B79FA9F8BBB}"/>
              </a:ext>
            </a:extLst>
          </p:cNvPr>
          <p:cNvSpPr>
            <a:spLocks noGrp="1"/>
          </p:cNvSpPr>
          <p:nvPr>
            <p:ph idx="1"/>
          </p:nvPr>
        </p:nvSpPr>
        <p:spPr/>
        <p:txBody>
          <a:bodyPr/>
          <a:lstStyle/>
          <a:p>
            <a:pPr>
              <a:defRPr/>
            </a:pPr>
            <a:r>
              <a:rPr lang="en-US" sz="2800" dirty="0" err="1"/>
              <a:t>Seralini</a:t>
            </a:r>
            <a:r>
              <a:rPr lang="en-US" sz="2800" dirty="0"/>
              <a:t> et. al. (Food and Chemical Toxicology, 2012)</a:t>
            </a:r>
          </a:p>
          <a:p>
            <a:pPr lvl="1">
              <a:defRPr/>
            </a:pPr>
            <a:r>
              <a:rPr lang="en-US" dirty="0"/>
              <a:t>Hayes previously VP of biochemical and biobehavioral research at RJ Reynolds, worked as consultant to Monsanto just prior to being hired as editor (still listed as emeritus editor as of 2017)</a:t>
            </a:r>
          </a:p>
          <a:p>
            <a:pPr lvl="1">
              <a:defRPr/>
            </a:pPr>
            <a:r>
              <a:rPr lang="en-US" dirty="0"/>
              <a:t>Outcry among scientists, ethicists</a:t>
            </a:r>
          </a:p>
          <a:p>
            <a:pPr lvl="1">
              <a:defRPr/>
            </a:pPr>
            <a:r>
              <a:rPr lang="en-US" dirty="0"/>
              <a:t>Republished in Environmental Sciences Europe (2014)</a:t>
            </a:r>
          </a:p>
          <a:p>
            <a:pPr>
              <a:defRPr/>
            </a:pPr>
            <a:endParaRPr 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096EC-2EC2-C845-B9BB-37C28166E0E1}"/>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38142FE8-0358-E030-9586-A459A05C7B5A}"/>
              </a:ext>
            </a:extLst>
          </p:cNvPr>
          <p:cNvSpPr>
            <a:spLocks noGrp="1"/>
          </p:cNvSpPr>
          <p:nvPr>
            <p:ph idx="1"/>
          </p:nvPr>
        </p:nvSpPr>
        <p:spPr/>
        <p:txBody>
          <a:bodyPr/>
          <a:lstStyle/>
          <a:p>
            <a:pPr>
              <a:defRPr/>
            </a:pPr>
            <a:r>
              <a:rPr lang="en-US" sz="2800" dirty="0"/>
              <a:t>Follow-ups to </a:t>
            </a:r>
            <a:r>
              <a:rPr lang="en-US" sz="2800" dirty="0" err="1"/>
              <a:t>Seralini</a:t>
            </a:r>
            <a:r>
              <a:rPr lang="en-US" sz="2800" dirty="0"/>
              <a:t> study (Antoniou et al., 2015):</a:t>
            </a:r>
          </a:p>
          <a:p>
            <a:pPr lvl="1">
              <a:defRPr/>
            </a:pPr>
            <a:r>
              <a:rPr lang="en-US" dirty="0"/>
              <a:t>Used female mice from </a:t>
            </a:r>
            <a:r>
              <a:rPr lang="en-US" dirty="0" err="1"/>
              <a:t>Seralini</a:t>
            </a:r>
            <a:r>
              <a:rPr lang="en-US" dirty="0"/>
              <a:t> study, evaluated over 2-yr period</a:t>
            </a:r>
          </a:p>
          <a:p>
            <a:pPr lvl="1">
              <a:defRPr/>
            </a:pPr>
            <a:r>
              <a:rPr lang="en-US" dirty="0"/>
              <a:t>More than 4,000 genes in liver and kidneys had changed levels of expression (compared with controls)</a:t>
            </a:r>
          </a:p>
          <a:p>
            <a:pPr lvl="2">
              <a:defRPr/>
            </a:pPr>
            <a:r>
              <a:rPr lang="en-US" sz="2800" dirty="0"/>
              <a:t>Many involved in organ damage</a:t>
            </a:r>
          </a:p>
          <a:p>
            <a:pPr>
              <a:defRPr/>
            </a:pPr>
            <a:r>
              <a:rPr lang="en-US" sz="2800" dirty="0"/>
              <a:t>Subsequent feeding studies show higher death rates in rats fed Roundup-tolerant crops</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158CF-24CE-3128-0D18-61DA17BA0F6C}"/>
              </a:ext>
            </a:extLst>
          </p:cNvPr>
          <p:cNvSpPr>
            <a:spLocks noGrp="1"/>
          </p:cNvSpPr>
          <p:nvPr>
            <p:ph type="title"/>
          </p:nvPr>
        </p:nvSpPr>
        <p:spPr/>
        <p:txBody>
          <a:bodyPr/>
          <a:lstStyle/>
          <a:p>
            <a:pPr>
              <a:defRPr/>
            </a:pPr>
            <a:r>
              <a:rPr lang="en-US" dirty="0"/>
              <a:t>Health and Environmental Risks of GE Foods</a:t>
            </a:r>
          </a:p>
        </p:txBody>
      </p:sp>
      <p:sp>
        <p:nvSpPr>
          <p:cNvPr id="3" name="Content Placeholder 2">
            <a:extLst>
              <a:ext uri="{FF2B5EF4-FFF2-40B4-BE49-F238E27FC236}">
                <a16:creationId xmlns:a16="http://schemas.microsoft.com/office/drawing/2014/main" id="{16AEAA70-4FCD-F2F7-2C1E-70812F6D046F}"/>
              </a:ext>
            </a:extLst>
          </p:cNvPr>
          <p:cNvSpPr>
            <a:spLocks noGrp="1"/>
          </p:cNvSpPr>
          <p:nvPr>
            <p:ph idx="1"/>
          </p:nvPr>
        </p:nvSpPr>
        <p:spPr/>
        <p:txBody>
          <a:bodyPr/>
          <a:lstStyle/>
          <a:p>
            <a:pPr>
              <a:defRPr/>
            </a:pPr>
            <a:r>
              <a:rPr lang="en-US" sz="3600" dirty="0"/>
              <a:t>Latest technology = RNA interference</a:t>
            </a:r>
          </a:p>
          <a:p>
            <a:pPr lvl="1">
              <a:defRPr/>
            </a:pPr>
            <a:r>
              <a:rPr lang="en-US" sz="3600" dirty="0"/>
              <a:t>GE crops that produce </a:t>
            </a:r>
            <a:r>
              <a:rPr lang="en-US" sz="3600" dirty="0" err="1"/>
              <a:t>dsRNA</a:t>
            </a:r>
            <a:r>
              <a:rPr lang="en-US" sz="3600" dirty="0"/>
              <a:t> to silence genes AND sprays containing </a:t>
            </a:r>
            <a:r>
              <a:rPr lang="en-US" sz="3600" dirty="0" err="1"/>
              <a:t>dsRNA</a:t>
            </a:r>
            <a:r>
              <a:rPr lang="en-US" sz="3600" dirty="0"/>
              <a:t> (e.g., Monsanto’s </a:t>
            </a:r>
            <a:r>
              <a:rPr lang="en-US" sz="3600" dirty="0" err="1"/>
              <a:t>SmartStax</a:t>
            </a:r>
            <a:r>
              <a:rPr lang="en-US" sz="3600" dirty="0"/>
              <a:t> Pro and similar spray)</a:t>
            </a:r>
          </a:p>
          <a:p>
            <a:pPr>
              <a:defRPr/>
            </a:pPr>
            <a:endParaRPr lang="en-US"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12FC3-E4CA-24A0-410D-5263D95D2507}"/>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B3D8D8F4-C2BB-B4E0-3EE5-D339C26AF633}"/>
              </a:ext>
            </a:extLst>
          </p:cNvPr>
          <p:cNvSpPr>
            <a:spLocks noGrp="1"/>
          </p:cNvSpPr>
          <p:nvPr>
            <p:ph idx="1"/>
          </p:nvPr>
        </p:nvSpPr>
        <p:spPr/>
        <p:txBody>
          <a:bodyPr/>
          <a:lstStyle/>
          <a:p>
            <a:pPr>
              <a:defRPr/>
            </a:pPr>
            <a:r>
              <a:rPr lang="en-US" dirty="0">
                <a:effectLst/>
              </a:rPr>
              <a:t>Micro RNA and short interfering RNA not destroyed during digestion, absorbed, can affect gene expression in animals and humans</a:t>
            </a:r>
          </a:p>
          <a:p>
            <a:pPr lvl="1">
              <a:defRPr/>
            </a:pPr>
            <a:r>
              <a:rPr lang="en-US" sz="3200" dirty="0">
                <a:effectLst/>
              </a:rPr>
              <a:t>2012 paper showed snippets of RNA (affecting a cholesterol-regulating gene) from food plants in livers of mice which consumed plants</a:t>
            </a:r>
          </a:p>
          <a:p>
            <a:pPr lvl="1">
              <a:defRPr/>
            </a:pPr>
            <a:r>
              <a:rPr lang="en-US" sz="3200" dirty="0">
                <a:effectLst/>
              </a:rPr>
              <a:t>E.g., Above spray can affect ladybug gene</a:t>
            </a:r>
          </a:p>
          <a:p>
            <a:pPr>
              <a:defRPr/>
            </a:pPr>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9B47E-34E0-2A5E-D25E-DE1E8C9646C5}"/>
              </a:ext>
            </a:extLst>
          </p:cNvPr>
          <p:cNvSpPr>
            <a:spLocks noGrp="1"/>
          </p:cNvSpPr>
          <p:nvPr>
            <p:ph type="title"/>
          </p:nvPr>
        </p:nvSpPr>
        <p:spPr/>
        <p:txBody>
          <a:bodyPr/>
          <a:lstStyle/>
          <a:p>
            <a:pPr>
              <a:defRPr/>
            </a:pPr>
            <a:r>
              <a:rPr lang="en-US" dirty="0"/>
              <a:t>Health and Environmental Risks of GE Foods</a:t>
            </a:r>
          </a:p>
        </p:txBody>
      </p:sp>
      <p:sp>
        <p:nvSpPr>
          <p:cNvPr id="3" name="Content Placeholder 2">
            <a:extLst>
              <a:ext uri="{FF2B5EF4-FFF2-40B4-BE49-F238E27FC236}">
                <a16:creationId xmlns:a16="http://schemas.microsoft.com/office/drawing/2014/main" id="{9B29A63B-0760-CE6C-9B10-9CB5B2071BCA}"/>
              </a:ext>
            </a:extLst>
          </p:cNvPr>
          <p:cNvSpPr>
            <a:spLocks noGrp="1"/>
          </p:cNvSpPr>
          <p:nvPr>
            <p:ph idx="1"/>
          </p:nvPr>
        </p:nvSpPr>
        <p:spPr/>
        <p:txBody>
          <a:bodyPr/>
          <a:lstStyle/>
          <a:p>
            <a:pPr eaLnBrk="1" hangingPunct="1">
              <a:lnSpc>
                <a:spcPct val="90000"/>
              </a:lnSpc>
              <a:defRPr/>
            </a:pPr>
            <a:r>
              <a:rPr lang="en-US" sz="3600" dirty="0"/>
              <a:t>Monsanto conducted feeding studies of GM potatoes (which had been declared unsafe in rats) on Russian prisoners in 1998 (kept secret until 2007)</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0C0E2-58C9-603A-8188-143942DFB7D5}"/>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CCA7CBF2-7ED0-E9C3-B6B8-9FA4A40EF7F9}"/>
              </a:ext>
            </a:extLst>
          </p:cNvPr>
          <p:cNvSpPr>
            <a:spLocks noGrp="1"/>
          </p:cNvSpPr>
          <p:nvPr>
            <p:ph idx="1"/>
          </p:nvPr>
        </p:nvSpPr>
        <p:spPr/>
        <p:txBody>
          <a:bodyPr/>
          <a:lstStyle/>
          <a:p>
            <a:pPr eaLnBrk="1" hangingPunct="1">
              <a:lnSpc>
                <a:spcPct val="90000"/>
              </a:lnSpc>
              <a:defRPr/>
            </a:pPr>
            <a:r>
              <a:rPr lang="en-US" sz="3600" dirty="0"/>
              <a:t>Increased pesticide use when pests inevitably develop resistance to GE food toxins</a:t>
            </a:r>
          </a:p>
          <a:p>
            <a:pPr lvl="1" eaLnBrk="1" hangingPunct="1">
              <a:lnSpc>
                <a:spcPct val="90000"/>
              </a:lnSpc>
              <a:defRPr/>
            </a:pPr>
            <a:r>
              <a:rPr lang="en-AU" sz="3600" dirty="0"/>
              <a:t>5.6 billion lbs/yr pesticides applied annually worldwide</a:t>
            </a:r>
          </a:p>
          <a:p>
            <a:pPr lvl="1" eaLnBrk="1" hangingPunct="1">
              <a:lnSpc>
                <a:spcPct val="90000"/>
              </a:lnSpc>
              <a:defRPr/>
            </a:pPr>
            <a:r>
              <a:rPr lang="en-AU" sz="3600" dirty="0"/>
              <a:t>30% in US</a:t>
            </a:r>
          </a:p>
          <a:p>
            <a:pPr lvl="1" eaLnBrk="1" hangingPunct="1">
              <a:lnSpc>
                <a:spcPct val="90000"/>
              </a:lnSpc>
              <a:defRPr/>
            </a:pPr>
            <a:r>
              <a:rPr lang="en-US" sz="3600" dirty="0"/>
              <a:t>Reproductive and neurotoxic effects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89718-2C45-70A1-386D-3CF4AE1BA60B}"/>
              </a:ext>
            </a:extLst>
          </p:cNvPr>
          <p:cNvSpPr>
            <a:spLocks noGrp="1"/>
          </p:cNvSpPr>
          <p:nvPr>
            <p:ph type="title"/>
          </p:nvPr>
        </p:nvSpPr>
        <p:spPr/>
        <p:txBody>
          <a:bodyPr/>
          <a:lstStyle/>
          <a:p>
            <a:pPr>
              <a:defRPr/>
            </a:pPr>
            <a:r>
              <a:rPr lang="en-US" dirty="0"/>
              <a:t>Pesticide Use Increasing (USDA)</a:t>
            </a:r>
          </a:p>
        </p:txBody>
      </p:sp>
      <p:pic>
        <p:nvPicPr>
          <p:cNvPr id="142339" name="Content Placeholder 3">
            <a:extLst>
              <a:ext uri="{FF2B5EF4-FFF2-40B4-BE49-F238E27FC236}">
                <a16:creationId xmlns:a16="http://schemas.microsoft.com/office/drawing/2014/main" id="{3AD04514-9A14-F81C-EE65-516D365E5F2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04863" y="1600200"/>
            <a:ext cx="7534275" cy="4525963"/>
          </a:xfr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22BD1-82AF-96D1-4B8D-19EAC773A027}"/>
              </a:ext>
            </a:extLst>
          </p:cNvPr>
          <p:cNvSpPr>
            <a:spLocks noGrp="1"/>
          </p:cNvSpPr>
          <p:nvPr>
            <p:ph type="title"/>
          </p:nvPr>
        </p:nvSpPr>
        <p:spPr/>
        <p:txBody>
          <a:bodyPr/>
          <a:lstStyle/>
          <a:p>
            <a:pPr>
              <a:defRPr/>
            </a:pPr>
            <a:r>
              <a:rPr lang="en-US" dirty="0"/>
              <a:t>Pesticide Use Increasing (USDA)</a:t>
            </a:r>
          </a:p>
        </p:txBody>
      </p:sp>
      <p:pic>
        <p:nvPicPr>
          <p:cNvPr id="143363" name="Content Placeholder 6">
            <a:extLst>
              <a:ext uri="{FF2B5EF4-FFF2-40B4-BE49-F238E27FC236}">
                <a16:creationId xmlns:a16="http://schemas.microsoft.com/office/drawing/2014/main" id="{760E5619-77A8-EBCD-B98F-F2D6A83B170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04863" y="1600200"/>
            <a:ext cx="7534275" cy="4525963"/>
          </a:xfrm>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1E83206A-FA90-FEF8-0CE6-97C226D503B1}"/>
              </a:ext>
            </a:extLst>
          </p:cNvPr>
          <p:cNvSpPr>
            <a:spLocks noGrp="1" noRot="1" noChangeArrowheads="1"/>
          </p:cNvSpPr>
          <p:nvPr>
            <p:ph type="title"/>
          </p:nvPr>
        </p:nvSpPr>
        <p:spPr/>
        <p:txBody>
          <a:bodyPr/>
          <a:lstStyle/>
          <a:p>
            <a:pPr eaLnBrk="1" hangingPunct="1">
              <a:defRPr/>
            </a:pPr>
            <a:r>
              <a:rPr lang="en-US" sz="3000" dirty="0"/>
              <a:t>Health and Environmental Risks of GE Foods</a:t>
            </a:r>
          </a:p>
        </p:txBody>
      </p:sp>
      <p:sp>
        <p:nvSpPr>
          <p:cNvPr id="176131" name="Rectangle 3">
            <a:extLst>
              <a:ext uri="{FF2B5EF4-FFF2-40B4-BE49-F238E27FC236}">
                <a16:creationId xmlns:a16="http://schemas.microsoft.com/office/drawing/2014/main" id="{78BDAEAB-BC1A-B39F-2A55-EA4496B308CE}"/>
              </a:ext>
            </a:extLst>
          </p:cNvPr>
          <p:cNvSpPr>
            <a:spLocks noGrp="1" noChangeArrowheads="1"/>
          </p:cNvSpPr>
          <p:nvPr>
            <p:ph type="body" idx="1"/>
          </p:nvPr>
        </p:nvSpPr>
        <p:spPr/>
        <p:txBody>
          <a:bodyPr/>
          <a:lstStyle/>
          <a:p>
            <a:pPr eaLnBrk="1" hangingPunct="1">
              <a:lnSpc>
                <a:spcPct val="90000"/>
              </a:lnSpc>
              <a:defRPr/>
            </a:pPr>
            <a:r>
              <a:rPr lang="en-US" sz="3600" dirty="0">
                <a:effectLst>
                  <a:outerShdw blurRad="38100" dist="38100" dir="2700000" algn="tl">
                    <a:srgbClr val="000000">
                      <a:alpha val="43137"/>
                    </a:srgbClr>
                  </a:outerShdw>
                </a:effectLst>
              </a:rPr>
              <a:t>Greater herbicide use</a:t>
            </a:r>
          </a:p>
          <a:p>
            <a:pPr lvl="1" eaLnBrk="1" hangingPunct="1">
              <a:lnSpc>
                <a:spcPct val="90000"/>
              </a:lnSpc>
              <a:defRPr/>
            </a:pPr>
            <a:r>
              <a:rPr lang="en-US" sz="3600" dirty="0">
                <a:effectLst>
                  <a:outerShdw blurRad="38100" dist="38100" dir="2700000" algn="tl">
                    <a:srgbClr val="000000">
                      <a:alpha val="43137"/>
                    </a:srgbClr>
                  </a:outerShdw>
                </a:effectLst>
              </a:rPr>
              <a:t>Confirmed by multiple studies</a:t>
            </a:r>
          </a:p>
          <a:p>
            <a:pPr lvl="1" eaLnBrk="1" hangingPunct="1">
              <a:lnSpc>
                <a:spcPct val="90000"/>
              </a:lnSpc>
              <a:defRPr/>
            </a:pPr>
            <a:r>
              <a:rPr lang="en-US" sz="3600" dirty="0">
                <a:effectLst>
                  <a:outerShdw blurRad="38100" dist="38100" dir="2700000" algn="tl">
                    <a:srgbClr val="000000">
                      <a:alpha val="43137"/>
                    </a:srgbClr>
                  </a:outerShdw>
                </a:effectLst>
              </a:rPr>
              <a:t>U.S. 1.6 billion kg (19 % of global use[8.6 billion kg]) applied 1974-2014</a:t>
            </a:r>
          </a:p>
          <a:p>
            <a:pPr lvl="1" eaLnBrk="1" hangingPunct="1">
              <a:lnSpc>
                <a:spcPct val="90000"/>
              </a:lnSpc>
              <a:defRPr/>
            </a:pPr>
            <a:r>
              <a:rPr lang="en-US" sz="3600" dirty="0">
                <a:effectLst>
                  <a:outerShdw blurRad="38100" dist="38100" dir="2700000" algn="tl">
                    <a:srgbClr val="000000">
                      <a:alpha val="43137"/>
                    </a:srgbClr>
                  </a:outerShdw>
                </a:effectLst>
              </a:rPr>
              <a:t>15-fold increased use since “Roundup Ready” crops introduced in 1996</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FC4E2-0C04-6106-E62A-A5A20BCE0444}"/>
              </a:ext>
            </a:extLst>
          </p:cNvPr>
          <p:cNvSpPr>
            <a:spLocks noGrp="1"/>
          </p:cNvSpPr>
          <p:nvPr>
            <p:ph type="title"/>
          </p:nvPr>
        </p:nvSpPr>
        <p:spPr/>
        <p:txBody>
          <a:bodyPr/>
          <a:lstStyle/>
          <a:p>
            <a:pPr>
              <a:defRPr/>
            </a:pPr>
            <a:r>
              <a:rPr lang="en-US" sz="4000"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952F691C-1EF8-2656-37C0-13BC853396F8}"/>
              </a:ext>
            </a:extLst>
          </p:cNvPr>
          <p:cNvSpPr>
            <a:spLocks noGrp="1"/>
          </p:cNvSpPr>
          <p:nvPr>
            <p:ph idx="1"/>
          </p:nvPr>
        </p:nvSpPr>
        <p:spPr/>
        <p:txBody>
          <a:bodyPr/>
          <a:lstStyle/>
          <a:p>
            <a:pPr eaLnBrk="1" hangingPunct="1">
              <a:lnSpc>
                <a:spcPct val="90000"/>
              </a:lnSpc>
              <a:defRPr/>
            </a:pPr>
            <a:r>
              <a:rPr lang="en-US" sz="3600" dirty="0">
                <a:effectLst>
                  <a:outerShdw blurRad="38100" dist="38100" dir="2700000" algn="tl">
                    <a:srgbClr val="000000">
                      <a:alpha val="43137"/>
                    </a:srgbClr>
                  </a:outerShdw>
                </a:effectLst>
              </a:rPr>
              <a:t>Greater herbicide use</a:t>
            </a:r>
          </a:p>
          <a:p>
            <a:pPr lvl="1" eaLnBrk="1" hangingPunct="1">
              <a:lnSpc>
                <a:spcPct val="90000"/>
              </a:lnSpc>
              <a:defRPr/>
            </a:pPr>
            <a:r>
              <a:rPr lang="en-US" sz="3600" dirty="0">
                <a:effectLst>
                  <a:outerShdw blurRad="38100" dist="38100" dir="2700000" algn="tl">
                    <a:srgbClr val="000000">
                      <a:alpha val="43137"/>
                    </a:srgbClr>
                  </a:outerShdw>
                </a:effectLst>
              </a:rPr>
              <a:t>2/3 of total U.S. glyphosate use in U.S. from 1974-2014 sprayed between 2004 and 2014 (globally 72 %) </a:t>
            </a:r>
          </a:p>
          <a:p>
            <a:pPr lvl="2" eaLnBrk="1" hangingPunct="1">
              <a:lnSpc>
                <a:spcPct val="90000"/>
              </a:lnSpc>
              <a:defRPr/>
            </a:pPr>
            <a:r>
              <a:rPr lang="en-US" sz="3200" dirty="0">
                <a:solidFill>
                  <a:srgbClr val="FFFFFF"/>
                </a:solidFill>
                <a:effectLst>
                  <a:outerShdw blurRad="38100" dist="38100" dir="2700000" algn="tl">
                    <a:srgbClr val="000000">
                      <a:alpha val="43137"/>
                    </a:srgbClr>
                  </a:outerShdw>
                </a:effectLst>
              </a:rPr>
              <a:t>¾ </a:t>
            </a:r>
            <a:r>
              <a:rPr lang="en-US" sz="3200" dirty="0" err="1">
                <a:solidFill>
                  <a:srgbClr val="FFFFFF"/>
                </a:solidFill>
                <a:effectLst>
                  <a:outerShdw blurRad="38100" dist="38100" dir="2700000" algn="tl">
                    <a:srgbClr val="000000">
                      <a:alpha val="43137"/>
                    </a:srgbClr>
                  </a:outerShdw>
                </a:effectLst>
              </a:rPr>
              <a:t>lb</a:t>
            </a:r>
            <a:r>
              <a:rPr lang="en-US" sz="3200" dirty="0">
                <a:solidFill>
                  <a:srgbClr val="FFFFFF"/>
                </a:solidFill>
                <a:effectLst>
                  <a:outerShdw blurRad="38100" dist="38100" dir="2700000" algn="tl">
                    <a:srgbClr val="000000">
                      <a:alpha val="43137"/>
                    </a:srgbClr>
                  </a:outerShdw>
                </a:effectLst>
              </a:rPr>
              <a:t>/acre sprayed on cropland in US, ½ </a:t>
            </a:r>
            <a:r>
              <a:rPr lang="en-US" sz="3200" dirty="0" err="1">
                <a:solidFill>
                  <a:srgbClr val="FFFFFF"/>
                </a:solidFill>
                <a:effectLst>
                  <a:outerShdw blurRad="38100" dist="38100" dir="2700000" algn="tl">
                    <a:srgbClr val="000000">
                      <a:alpha val="43137"/>
                    </a:srgbClr>
                  </a:outerShdw>
                </a:effectLst>
              </a:rPr>
              <a:t>lb</a:t>
            </a:r>
            <a:r>
              <a:rPr lang="en-US" sz="3200" dirty="0">
                <a:solidFill>
                  <a:srgbClr val="FFFFFF"/>
                </a:solidFill>
                <a:effectLst>
                  <a:outerShdw blurRad="38100" dist="38100" dir="2700000" algn="tl">
                    <a:srgbClr val="000000">
                      <a:alpha val="43137"/>
                    </a:srgbClr>
                  </a:outerShdw>
                </a:effectLst>
              </a:rPr>
              <a:t>/acre worldwide (2014)</a:t>
            </a:r>
          </a:p>
          <a:p>
            <a:pPr lvl="2" eaLnBrk="1" hangingPunct="1">
              <a:lnSpc>
                <a:spcPct val="90000"/>
              </a:lnSpc>
              <a:defRPr/>
            </a:pPr>
            <a:r>
              <a:rPr lang="en-US" sz="3200" dirty="0">
                <a:solidFill>
                  <a:srgbClr val="FFFFFF"/>
                </a:solidFill>
                <a:effectLst>
                  <a:outerShdw blurRad="38100" dist="38100" dir="2700000" algn="tl">
                    <a:srgbClr val="000000">
                      <a:alpha val="43137"/>
                    </a:srgbClr>
                  </a:outerShdw>
                </a:effectLst>
              </a:rPr>
              <a:t>280 million </a:t>
            </a:r>
            <a:r>
              <a:rPr lang="en-US" sz="3200" dirty="0" err="1">
                <a:solidFill>
                  <a:srgbClr val="FFFFFF"/>
                </a:solidFill>
                <a:effectLst>
                  <a:outerShdw blurRad="38100" dist="38100" dir="2700000" algn="tl">
                    <a:srgbClr val="000000">
                      <a:alpha val="43137"/>
                    </a:srgbClr>
                  </a:outerShdw>
                </a:effectLst>
              </a:rPr>
              <a:t>lbs</a:t>
            </a:r>
            <a:r>
              <a:rPr lang="en-US" sz="3200" dirty="0">
                <a:solidFill>
                  <a:srgbClr val="FFFFFF"/>
                </a:solidFill>
                <a:effectLst>
                  <a:outerShdw blurRad="38100" dist="38100" dir="2700000" algn="tl">
                    <a:srgbClr val="000000">
                      <a:alpha val="43137"/>
                    </a:srgbClr>
                  </a:outerShdw>
                </a:effectLst>
              </a:rPr>
              <a:t> of glyphosate used </a:t>
            </a:r>
            <a:r>
              <a:rPr lang="en-US" sz="3200" dirty="0" err="1">
                <a:solidFill>
                  <a:srgbClr val="FFFFFF"/>
                </a:solidFill>
                <a:effectLst>
                  <a:outerShdw blurRad="38100" dist="38100" dir="2700000" algn="tl">
                    <a:srgbClr val="000000">
                      <a:alpha val="43137"/>
                    </a:srgbClr>
                  </a:outerShdw>
                </a:effectLst>
              </a:rPr>
              <a:t>annualy</a:t>
            </a:r>
            <a:r>
              <a:rPr lang="en-US" sz="3200" dirty="0">
                <a:solidFill>
                  <a:srgbClr val="FFFFFF"/>
                </a:solidFill>
                <a:effectLst>
                  <a:outerShdw blurRad="38100" dist="38100" dir="2700000" algn="tl">
                    <a:srgbClr val="000000">
                      <a:alpha val="43137"/>
                    </a:srgbClr>
                  </a:outerShdw>
                </a:effectLst>
              </a:rPr>
              <a:t> in US (2012-2018)</a:t>
            </a:r>
          </a:p>
          <a:p>
            <a:pPr>
              <a:defRPr/>
            </a:pPr>
            <a:endParaRPr lang="en-US"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descr="glyphosate use global">
            <a:extLst>
              <a:ext uri="{FF2B5EF4-FFF2-40B4-BE49-F238E27FC236}">
                <a16:creationId xmlns:a16="http://schemas.microsoft.com/office/drawing/2014/main" id="{F40F8164-CE8D-5BC2-4DF3-CCB4A001C2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9538"/>
            <a:ext cx="9144000" cy="663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A23D6-A1DF-4C7C-0F1D-5DA91CB2AF22}"/>
              </a:ext>
            </a:extLst>
          </p:cNvPr>
          <p:cNvSpPr>
            <a:spLocks noGrp="1"/>
          </p:cNvSpPr>
          <p:nvPr>
            <p:ph type="title"/>
          </p:nvPr>
        </p:nvSpPr>
        <p:spPr/>
        <p:txBody>
          <a:bodyPr/>
          <a:lstStyle/>
          <a:p>
            <a:pPr>
              <a:defRPr/>
            </a:pPr>
            <a:r>
              <a:rPr lang="en-US" dirty="0">
                <a:solidFill>
                  <a:srgbClr val="E5E5FF"/>
                </a:solidFill>
              </a:rPr>
              <a:t>Herbicide Resistance</a:t>
            </a:r>
            <a:endParaRPr lang="en-US" dirty="0"/>
          </a:p>
        </p:txBody>
      </p:sp>
      <p:sp>
        <p:nvSpPr>
          <p:cNvPr id="3" name="Content Placeholder 2">
            <a:extLst>
              <a:ext uri="{FF2B5EF4-FFF2-40B4-BE49-F238E27FC236}">
                <a16:creationId xmlns:a16="http://schemas.microsoft.com/office/drawing/2014/main" id="{2ED63B68-F1CA-2970-9D06-581DA63D1E02}"/>
              </a:ext>
            </a:extLst>
          </p:cNvPr>
          <p:cNvSpPr>
            <a:spLocks noGrp="1"/>
          </p:cNvSpPr>
          <p:nvPr>
            <p:ph idx="1"/>
          </p:nvPr>
        </p:nvSpPr>
        <p:spPr/>
        <p:txBody>
          <a:bodyPr/>
          <a:lstStyle/>
          <a:p>
            <a:pPr>
              <a:defRPr/>
            </a:pPr>
            <a:r>
              <a:rPr lang="en-US" dirty="0"/>
              <a:t>International Survey of Herbicide Resistant Weeds (2016):</a:t>
            </a:r>
          </a:p>
          <a:p>
            <a:pPr>
              <a:defRPr/>
            </a:pPr>
            <a:r>
              <a:rPr lang="en-US" dirty="0"/>
              <a:t>464 unique cases of herbicide-resistant weeds globally among 249 species</a:t>
            </a:r>
          </a:p>
          <a:p>
            <a:pPr>
              <a:defRPr/>
            </a:pPr>
            <a:r>
              <a:rPr lang="en-US" dirty="0"/>
              <a:t>Weeds have developed resistance to 22 herbicide sites of action and to 159 different herbicides</a:t>
            </a:r>
          </a:p>
          <a:p>
            <a:pPr>
              <a:defRPr/>
            </a:pPr>
            <a:r>
              <a:rPr lang="en-US" dirty="0"/>
              <a:t>Herbicide-resistant weeds found in 86 crops in 66 countries.</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0DD5F-3DDA-CB93-1E05-5E757EED4AA5}"/>
              </a:ext>
            </a:extLst>
          </p:cNvPr>
          <p:cNvSpPr>
            <a:spLocks noGrp="1"/>
          </p:cNvSpPr>
          <p:nvPr>
            <p:ph type="title"/>
          </p:nvPr>
        </p:nvSpPr>
        <p:spPr/>
        <p:txBody>
          <a:bodyPr/>
          <a:lstStyle/>
          <a:p>
            <a:pPr>
              <a:defRPr/>
            </a:pPr>
            <a:r>
              <a:rPr lang="en-US" dirty="0">
                <a:solidFill>
                  <a:srgbClr val="E5E5FF"/>
                </a:solidFill>
              </a:rPr>
              <a:t>Herbicide Resistance</a:t>
            </a:r>
            <a:endParaRPr lang="en-US" dirty="0"/>
          </a:p>
        </p:txBody>
      </p:sp>
      <p:sp>
        <p:nvSpPr>
          <p:cNvPr id="3" name="Content Placeholder 2">
            <a:extLst>
              <a:ext uri="{FF2B5EF4-FFF2-40B4-BE49-F238E27FC236}">
                <a16:creationId xmlns:a16="http://schemas.microsoft.com/office/drawing/2014/main" id="{B99D0246-479C-AE45-5BC1-273350CFD902}"/>
              </a:ext>
            </a:extLst>
          </p:cNvPr>
          <p:cNvSpPr>
            <a:spLocks noGrp="1"/>
          </p:cNvSpPr>
          <p:nvPr>
            <p:ph idx="1"/>
          </p:nvPr>
        </p:nvSpPr>
        <p:spPr/>
        <p:txBody>
          <a:bodyPr/>
          <a:lstStyle/>
          <a:p>
            <a:pPr>
              <a:defRPr/>
            </a:pPr>
            <a:r>
              <a:rPr lang="en-US" sz="3600" dirty="0"/>
              <a:t>Glyphosate used on over 100 different crops in U.S.</a:t>
            </a:r>
          </a:p>
          <a:p>
            <a:pPr>
              <a:defRPr/>
            </a:pPr>
            <a:r>
              <a:rPr lang="en-US" sz="3600" dirty="0"/>
              <a:t>At least 14 weed species in the US have developed glyphosate resistance, affecting over 60 million acres of farmland</a:t>
            </a:r>
          </a:p>
          <a:p>
            <a:pPr lvl="1">
              <a:defRPr/>
            </a:pPr>
            <a:r>
              <a:rPr lang="en-US" sz="3600" dirty="0"/>
              <a:t>(32 species worldwide)</a:t>
            </a:r>
          </a:p>
          <a:p>
            <a:pPr>
              <a:defRPr/>
            </a:pPr>
            <a:r>
              <a:rPr lang="en-US" sz="3600" dirty="0"/>
              <a:t>2015: EPA announces management plan</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A7763-B844-85A6-8D08-C5A2966FF0E3}"/>
              </a:ext>
            </a:extLst>
          </p:cNvPr>
          <p:cNvSpPr>
            <a:spLocks noGrp="1"/>
          </p:cNvSpPr>
          <p:nvPr>
            <p:ph type="title"/>
          </p:nvPr>
        </p:nvSpPr>
        <p:spPr/>
        <p:txBody>
          <a:bodyPr/>
          <a:lstStyle/>
          <a:p>
            <a:pPr>
              <a:defRPr/>
            </a:pPr>
            <a:r>
              <a:rPr lang="en-US" dirty="0">
                <a:solidFill>
                  <a:srgbClr val="E5E5FF"/>
                </a:solidFill>
              </a:rPr>
              <a:t>GM crops and Herbicide Use</a:t>
            </a:r>
            <a:endParaRPr lang="en-US" dirty="0"/>
          </a:p>
        </p:txBody>
      </p:sp>
      <p:sp>
        <p:nvSpPr>
          <p:cNvPr id="3" name="Content Placeholder 2">
            <a:extLst>
              <a:ext uri="{FF2B5EF4-FFF2-40B4-BE49-F238E27FC236}">
                <a16:creationId xmlns:a16="http://schemas.microsoft.com/office/drawing/2014/main" id="{D21D5291-2A47-AA26-0CB2-E1CF914A4561}"/>
              </a:ext>
            </a:extLst>
          </p:cNvPr>
          <p:cNvSpPr>
            <a:spLocks noGrp="1"/>
          </p:cNvSpPr>
          <p:nvPr>
            <p:ph idx="1"/>
          </p:nvPr>
        </p:nvSpPr>
        <p:spPr/>
        <p:txBody>
          <a:bodyPr/>
          <a:lstStyle/>
          <a:p>
            <a:pPr marL="342900" lvl="1" indent="-342900">
              <a:buClr>
                <a:schemeClr val="hlink"/>
              </a:buClr>
              <a:defRPr/>
            </a:pPr>
            <a:r>
              <a:rPr lang="en-US" sz="2400" dirty="0"/>
              <a:t>2,4-D resistant already identified (e.g., </a:t>
            </a:r>
            <a:r>
              <a:rPr lang="en-US" sz="2400" dirty="0" err="1"/>
              <a:t>waterhemp</a:t>
            </a:r>
            <a:r>
              <a:rPr lang="en-US" sz="2400" dirty="0"/>
              <a:t>, horseweed)</a:t>
            </a:r>
          </a:p>
          <a:p>
            <a:pPr>
              <a:defRPr/>
            </a:pPr>
            <a:r>
              <a:rPr lang="en-US" sz="2400" dirty="0"/>
              <a:t>Dicamba-resistant soybeans, corn, and cotton (Monsanto) approved by USDA and EPA (with safeguards)</a:t>
            </a:r>
          </a:p>
          <a:p>
            <a:pPr lvl="1">
              <a:defRPr/>
            </a:pPr>
            <a:r>
              <a:rPr lang="en-US" sz="2400" dirty="0"/>
              <a:t>Dicamba volatile, spreads; harms milkweed plants (monarch butterfly habitat); very toxic to fruit, nut, and vegetable plants; may be toxic to oak trees; harms bird habitat</a:t>
            </a:r>
          </a:p>
          <a:p>
            <a:pPr lvl="1">
              <a:defRPr/>
            </a:pPr>
            <a:r>
              <a:rPr lang="en-US" sz="2400" dirty="0"/>
              <a:t>Pigweed resistance already noted</a:t>
            </a:r>
          </a:p>
          <a:p>
            <a:pPr lvl="1">
              <a:defRPr/>
            </a:pPr>
            <a:r>
              <a:rPr lang="en-US" sz="2400" dirty="0"/>
              <a:t>Dicamba massively increases rate of development of bacterial antibiotic resistance; increases risk for numerous cancers</a:t>
            </a:r>
          </a:p>
          <a:p>
            <a:pPr lvl="1">
              <a:defRPr/>
            </a:pPr>
            <a:endParaRPr lang="en-US"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50D33-45BD-68EF-397C-D8480B5AD3CB}"/>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GM crops and Herbicide Use</a:t>
            </a:r>
            <a:endParaRPr lang="en-AU" dirty="0"/>
          </a:p>
        </p:txBody>
      </p:sp>
      <p:sp>
        <p:nvSpPr>
          <p:cNvPr id="3" name="Content Placeholder 2">
            <a:extLst>
              <a:ext uri="{FF2B5EF4-FFF2-40B4-BE49-F238E27FC236}">
                <a16:creationId xmlns:a16="http://schemas.microsoft.com/office/drawing/2014/main" id="{788317CD-C753-9AB3-D79A-FE1C21706372}"/>
              </a:ext>
            </a:extLst>
          </p:cNvPr>
          <p:cNvSpPr>
            <a:spLocks noGrp="1"/>
          </p:cNvSpPr>
          <p:nvPr>
            <p:ph idx="1"/>
          </p:nvPr>
        </p:nvSpPr>
        <p:spPr/>
        <p:txBody>
          <a:bodyPr/>
          <a:lstStyle/>
          <a:p>
            <a:r>
              <a:rPr lang="en-US" dirty="0"/>
              <a:t>BASF’s </a:t>
            </a:r>
            <a:r>
              <a:rPr lang="en-US" dirty="0" err="1"/>
              <a:t>isoxaflutole</a:t>
            </a:r>
            <a:r>
              <a:rPr lang="en-US" dirty="0"/>
              <a:t> (permitted for use in US) – likely carcinogenic</a:t>
            </a:r>
          </a:p>
          <a:p>
            <a:r>
              <a:rPr lang="en-AU" dirty="0"/>
              <a:t>Mid 2020s: Bayer introduces </a:t>
            </a:r>
            <a:r>
              <a:rPr lang="en-AU" dirty="0" err="1"/>
              <a:t>Vyconic</a:t>
            </a:r>
            <a:r>
              <a:rPr lang="en-AU" dirty="0"/>
              <a:t> soybeans, the first to feature 5 herbicide tolerances</a:t>
            </a:r>
          </a:p>
        </p:txBody>
      </p:sp>
    </p:spTree>
    <p:extLst>
      <p:ext uri="{BB962C8B-B14F-4D97-AF65-F5344CB8AC3E}">
        <p14:creationId xmlns:p14="http://schemas.microsoft.com/office/powerpoint/2010/main" val="126799346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60540-0840-4326-6408-C34AC4210E41}"/>
              </a:ext>
            </a:extLst>
          </p:cNvPr>
          <p:cNvSpPr>
            <a:spLocks noGrp="1"/>
          </p:cNvSpPr>
          <p:nvPr>
            <p:ph type="title"/>
          </p:nvPr>
        </p:nvSpPr>
        <p:spPr/>
        <p:txBody>
          <a:bodyPr/>
          <a:lstStyle/>
          <a:p>
            <a:pPr>
              <a:defRPr/>
            </a:pPr>
            <a:r>
              <a:rPr lang="en-US" sz="4000"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FF7E34A7-05A8-E38A-C861-5D31F72A8212}"/>
              </a:ext>
            </a:extLst>
          </p:cNvPr>
          <p:cNvSpPr>
            <a:spLocks noGrp="1"/>
          </p:cNvSpPr>
          <p:nvPr>
            <p:ph idx="1"/>
          </p:nvPr>
        </p:nvSpPr>
        <p:spPr/>
        <p:txBody>
          <a:bodyPr/>
          <a:lstStyle/>
          <a:p>
            <a:pPr eaLnBrk="1" hangingPunct="1">
              <a:lnSpc>
                <a:spcPct val="90000"/>
              </a:lnSpc>
              <a:defRPr/>
            </a:pPr>
            <a:r>
              <a:rPr lang="en-US" dirty="0"/>
              <a:t>Greater herbicide use</a:t>
            </a:r>
          </a:p>
          <a:p>
            <a:pPr lvl="1" eaLnBrk="1" hangingPunct="1">
              <a:lnSpc>
                <a:spcPct val="90000"/>
              </a:lnSpc>
              <a:defRPr/>
            </a:pPr>
            <a:r>
              <a:rPr lang="en-US" sz="3200" dirty="0"/>
              <a:t>Glyphosate-tolerant plants require 14-20% more water</a:t>
            </a:r>
          </a:p>
          <a:p>
            <a:pPr lvl="1" eaLnBrk="1" hangingPunct="1">
              <a:lnSpc>
                <a:spcPct val="90000"/>
              </a:lnSpc>
              <a:defRPr/>
            </a:pPr>
            <a:r>
              <a:rPr lang="en-US" sz="3200" dirty="0"/>
              <a:t>Glyphosate adversely affects root growth by altering local biota; reduces micronutrients necessary for human and animal health (e.g., dairy cows); enhances growth of aflatoxin-producing fungi</a:t>
            </a:r>
          </a:p>
          <a:p>
            <a:pPr lvl="2" eaLnBrk="1" hangingPunct="1">
              <a:lnSpc>
                <a:spcPct val="90000"/>
              </a:lnSpc>
              <a:defRPr/>
            </a:pPr>
            <a:r>
              <a:rPr lang="en-US" sz="3200" dirty="0"/>
              <a:t>Aflatoxin causes liver cancer</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41916-16FD-9E7B-A145-AD10A506EDDB}"/>
              </a:ext>
            </a:extLst>
          </p:cNvPr>
          <p:cNvSpPr>
            <a:spLocks noGrp="1"/>
          </p:cNvSpPr>
          <p:nvPr>
            <p:ph type="title"/>
          </p:nvPr>
        </p:nvSpPr>
        <p:spPr/>
        <p:txBody>
          <a:bodyPr/>
          <a:lstStyle/>
          <a:p>
            <a:pPr>
              <a:defRPr/>
            </a:pPr>
            <a:r>
              <a:rPr lang="en-US" dirty="0"/>
              <a:t>Health and Environmental Risks of GE Foods</a:t>
            </a:r>
          </a:p>
        </p:txBody>
      </p:sp>
      <p:sp>
        <p:nvSpPr>
          <p:cNvPr id="3" name="Content Placeholder 2">
            <a:extLst>
              <a:ext uri="{FF2B5EF4-FFF2-40B4-BE49-F238E27FC236}">
                <a16:creationId xmlns:a16="http://schemas.microsoft.com/office/drawing/2014/main" id="{20E53675-9DC3-F3AF-C479-52844ECAEDA7}"/>
              </a:ext>
            </a:extLst>
          </p:cNvPr>
          <p:cNvSpPr>
            <a:spLocks noGrp="1"/>
          </p:cNvSpPr>
          <p:nvPr>
            <p:ph idx="1"/>
          </p:nvPr>
        </p:nvSpPr>
        <p:spPr/>
        <p:txBody>
          <a:bodyPr/>
          <a:lstStyle/>
          <a:p>
            <a:pPr>
              <a:defRPr/>
            </a:pPr>
            <a:r>
              <a:rPr lang="en-US" sz="2800" dirty="0"/>
              <a:t>Glyphosate (Roundup)</a:t>
            </a:r>
          </a:p>
          <a:p>
            <a:pPr lvl="1" eaLnBrk="1" hangingPunct="1">
              <a:lnSpc>
                <a:spcPct val="90000"/>
              </a:lnSpc>
              <a:defRPr/>
            </a:pPr>
            <a:r>
              <a:rPr lang="en-US" dirty="0"/>
              <a:t>Toxic to DNA, blood cells, male reproductive function placenta, and animal embryos; increases tumors in lab animals; greatly increases antibiotic resistance</a:t>
            </a:r>
          </a:p>
          <a:p>
            <a:pPr lvl="1" eaLnBrk="1" hangingPunct="1">
              <a:lnSpc>
                <a:spcPct val="90000"/>
              </a:lnSpc>
              <a:defRPr/>
            </a:pPr>
            <a:r>
              <a:rPr lang="en-US" dirty="0"/>
              <a:t>Increases production of </a:t>
            </a:r>
            <a:r>
              <a:rPr lang="en-US" dirty="0" err="1"/>
              <a:t>bufadienolides</a:t>
            </a:r>
            <a:r>
              <a:rPr lang="en-US" dirty="0"/>
              <a:t> (main compounds of chemical defense) in toads, making them more potentially deadly to their  predators</a:t>
            </a:r>
          </a:p>
          <a:p>
            <a:pPr lvl="2" eaLnBrk="1" hangingPunct="1">
              <a:lnSpc>
                <a:spcPct val="90000"/>
              </a:lnSpc>
              <a:defRPr/>
            </a:pPr>
            <a:r>
              <a:rPr lang="en-US" dirty="0"/>
              <a:t>Including invasive Australian cane toad</a:t>
            </a:r>
          </a:p>
          <a:p>
            <a:pPr lvl="1" eaLnBrk="1" hangingPunct="1">
              <a:lnSpc>
                <a:spcPct val="90000"/>
              </a:lnSpc>
              <a:defRPr/>
            </a:pPr>
            <a:r>
              <a:rPr lang="en-US" dirty="0"/>
              <a:t>Linked to over 40 plant diseases</a:t>
            </a:r>
          </a:p>
          <a:p>
            <a:pPr lvl="1" eaLnBrk="1" hangingPunct="1">
              <a:lnSpc>
                <a:spcPct val="90000"/>
              </a:lnSpc>
              <a:defRPr/>
            </a:pPr>
            <a:r>
              <a:rPr lang="en-US" dirty="0"/>
              <a:t>Small concentrations adversely affect fish DNA</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03079-E026-A142-A0DB-77B637A0C691}"/>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Health and Environmental Risks of GE Foods</a:t>
            </a:r>
            <a:endParaRPr lang="en-AU" dirty="0"/>
          </a:p>
        </p:txBody>
      </p:sp>
      <p:sp>
        <p:nvSpPr>
          <p:cNvPr id="3" name="Content Placeholder 2">
            <a:extLst>
              <a:ext uri="{FF2B5EF4-FFF2-40B4-BE49-F238E27FC236}">
                <a16:creationId xmlns:a16="http://schemas.microsoft.com/office/drawing/2014/main" id="{EACB5485-DE2B-742C-68A2-A157083A59C0}"/>
              </a:ext>
            </a:extLst>
          </p:cNvPr>
          <p:cNvSpPr>
            <a:spLocks noGrp="1"/>
          </p:cNvSpPr>
          <p:nvPr>
            <p:ph idx="1"/>
          </p:nvPr>
        </p:nvSpPr>
        <p:spPr/>
        <p:txBody>
          <a:bodyPr/>
          <a:lstStyle/>
          <a:p>
            <a:pPr>
              <a:defRPr/>
            </a:pPr>
            <a:r>
              <a:rPr lang="en-US" dirty="0"/>
              <a:t>Glyphosate (Roundup)</a:t>
            </a:r>
          </a:p>
          <a:p>
            <a:pPr lvl="1" eaLnBrk="1" hangingPunct="1">
              <a:lnSpc>
                <a:spcPct val="90000"/>
              </a:lnSpc>
              <a:defRPr/>
            </a:pPr>
            <a:r>
              <a:rPr lang="en-US" sz="3200" dirty="0"/>
              <a:t>Linked to over 40 plant diseases</a:t>
            </a:r>
          </a:p>
          <a:p>
            <a:pPr lvl="1" eaLnBrk="1" hangingPunct="1">
              <a:lnSpc>
                <a:spcPct val="90000"/>
              </a:lnSpc>
              <a:defRPr/>
            </a:pPr>
            <a:r>
              <a:rPr lang="en-US" sz="3200" dirty="0"/>
              <a:t>Small concentrations adversely affect fish DNA</a:t>
            </a:r>
          </a:p>
          <a:p>
            <a:pPr lvl="1" eaLnBrk="1" hangingPunct="1">
              <a:lnSpc>
                <a:spcPct val="90000"/>
              </a:lnSpc>
              <a:defRPr/>
            </a:pPr>
            <a:r>
              <a:rPr lang="en-US" sz="3200" dirty="0"/>
              <a:t>Babies in rural US counties where glyphosate used born slightly earlier and underweight, leading to $1 billion/yr in additional health care costs (PNAS, 2025)</a:t>
            </a:r>
            <a:endParaRPr lang="en-AU" sz="3200" dirty="0"/>
          </a:p>
        </p:txBody>
      </p:sp>
    </p:spTree>
    <p:extLst>
      <p:ext uri="{BB962C8B-B14F-4D97-AF65-F5344CB8AC3E}">
        <p14:creationId xmlns:p14="http://schemas.microsoft.com/office/powerpoint/2010/main" val="257488699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12049-33D8-9140-C2BD-06BEC2CB5B3F}"/>
              </a:ext>
            </a:extLst>
          </p:cNvPr>
          <p:cNvSpPr>
            <a:spLocks noGrp="1"/>
          </p:cNvSpPr>
          <p:nvPr>
            <p:ph type="title"/>
          </p:nvPr>
        </p:nvSpPr>
        <p:spPr/>
        <p:txBody>
          <a:bodyPr/>
          <a:lstStyle/>
          <a:p>
            <a:pPr>
              <a:defRPr/>
            </a:pPr>
            <a:r>
              <a:rPr lang="en-US" dirty="0"/>
              <a:t>Health and Environmental Risks of GE Foods</a:t>
            </a:r>
          </a:p>
        </p:txBody>
      </p:sp>
      <p:sp>
        <p:nvSpPr>
          <p:cNvPr id="3" name="Content Placeholder 2">
            <a:extLst>
              <a:ext uri="{FF2B5EF4-FFF2-40B4-BE49-F238E27FC236}">
                <a16:creationId xmlns:a16="http://schemas.microsoft.com/office/drawing/2014/main" id="{750016BD-2B60-9A16-3D73-ED07B99263EB}"/>
              </a:ext>
            </a:extLst>
          </p:cNvPr>
          <p:cNvSpPr>
            <a:spLocks noGrp="1"/>
          </p:cNvSpPr>
          <p:nvPr>
            <p:ph idx="1"/>
          </p:nvPr>
        </p:nvSpPr>
        <p:spPr/>
        <p:txBody>
          <a:bodyPr/>
          <a:lstStyle/>
          <a:p>
            <a:pPr eaLnBrk="1" hangingPunct="1">
              <a:lnSpc>
                <a:spcPct val="90000"/>
              </a:lnSpc>
              <a:defRPr/>
            </a:pPr>
            <a:r>
              <a:rPr lang="en-US" sz="3600" dirty="0">
                <a:effectLst/>
              </a:rPr>
              <a:t>Dramatic increase in herbicide use since GMOs developed</a:t>
            </a:r>
          </a:p>
          <a:p>
            <a:pPr lvl="1" eaLnBrk="1" hangingPunct="1">
              <a:lnSpc>
                <a:spcPct val="90000"/>
              </a:lnSpc>
              <a:defRPr/>
            </a:pPr>
            <a:r>
              <a:rPr lang="en-US" sz="3600" dirty="0">
                <a:effectLst/>
              </a:rPr>
              <a:t>Herbicide use leads to fungal root infections and may increase pesticide use, since many bugs seek out sick plants</a:t>
            </a:r>
          </a:p>
          <a:p>
            <a:pPr lvl="1" eaLnBrk="1" hangingPunct="1">
              <a:lnSpc>
                <a:spcPct val="90000"/>
              </a:lnSpc>
              <a:defRPr/>
            </a:pPr>
            <a:r>
              <a:rPr lang="en-US" sz="3600" dirty="0">
                <a:effectLst/>
              </a:rPr>
              <a:t>Increases fungicide use, contributing to increased resistance of pathogenic fungi to anti-fungal drugs (e.g., Aspergillus, Candida)</a:t>
            </a:r>
          </a:p>
          <a:p>
            <a:pPr>
              <a:defRPr/>
            </a:pPr>
            <a:endParaRPr lang="en-US" sz="2800"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78750-2154-D244-5CB8-56504040C9F3}"/>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841FC45D-BCCE-DEFD-A593-FB408AF1F7EC}"/>
              </a:ext>
            </a:extLst>
          </p:cNvPr>
          <p:cNvSpPr>
            <a:spLocks noGrp="1"/>
          </p:cNvSpPr>
          <p:nvPr>
            <p:ph idx="1"/>
          </p:nvPr>
        </p:nvSpPr>
        <p:spPr/>
        <p:txBody>
          <a:bodyPr/>
          <a:lstStyle/>
          <a:p>
            <a:pPr eaLnBrk="1" hangingPunct="1">
              <a:lnSpc>
                <a:spcPct val="90000"/>
              </a:lnSpc>
              <a:defRPr/>
            </a:pPr>
            <a:r>
              <a:rPr lang="en-US" dirty="0">
                <a:effectLst/>
              </a:rPr>
              <a:t>Dramatic increase in herbicide use since GMOs developed</a:t>
            </a:r>
          </a:p>
          <a:p>
            <a:pPr lvl="1" eaLnBrk="1" hangingPunct="1">
              <a:lnSpc>
                <a:spcPct val="90000"/>
              </a:lnSpc>
              <a:defRPr/>
            </a:pPr>
            <a:r>
              <a:rPr lang="en-US" sz="3200" dirty="0">
                <a:effectLst/>
              </a:rPr>
              <a:t>Harmful to monarch butterflies (over 90% decline, due to glyphosate damage to milkweed plants -- monarchs’ only food source and where they lay their eggs -- in Midwest, where monarchs lay their eggs, and to deforestation in Mexico, where they winter); yet population in Mexico starting to increase</a:t>
            </a:r>
          </a:p>
          <a:p>
            <a:pPr>
              <a:defRPr/>
            </a:pPr>
            <a:endParaRPr lang="en-US"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01286-E7AE-FAF8-3C57-0BF491F12E2B}"/>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DFC16522-BB1A-9104-C717-D706492BE934}"/>
              </a:ext>
            </a:extLst>
          </p:cNvPr>
          <p:cNvSpPr>
            <a:spLocks noGrp="1"/>
          </p:cNvSpPr>
          <p:nvPr>
            <p:ph idx="1"/>
          </p:nvPr>
        </p:nvSpPr>
        <p:spPr/>
        <p:txBody>
          <a:bodyPr/>
          <a:lstStyle/>
          <a:p>
            <a:pPr>
              <a:defRPr/>
            </a:pPr>
            <a:r>
              <a:rPr lang="en-US" dirty="0"/>
              <a:t>Herbicides increase relative abundance of soil bacterial species carrying antibiotic resistance genes and lead to more frequent movement of antibiotic resistance genes between bacteria</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C5EB4-3B87-350C-4ED7-E9AEF714BC99}"/>
              </a:ext>
            </a:extLst>
          </p:cNvPr>
          <p:cNvSpPr>
            <a:spLocks noGrp="1"/>
          </p:cNvSpPr>
          <p:nvPr>
            <p:ph type="title"/>
          </p:nvPr>
        </p:nvSpPr>
        <p:spPr/>
        <p:txBody>
          <a:bodyPr/>
          <a:lstStyle/>
          <a:p>
            <a:pPr>
              <a:defRPr/>
            </a:pPr>
            <a:r>
              <a:rPr lang="en-US" dirty="0"/>
              <a:t>Health and Environmental Risks of GE Foods</a:t>
            </a:r>
          </a:p>
        </p:txBody>
      </p:sp>
      <p:sp>
        <p:nvSpPr>
          <p:cNvPr id="3" name="Content Placeholder 2">
            <a:extLst>
              <a:ext uri="{FF2B5EF4-FFF2-40B4-BE49-F238E27FC236}">
                <a16:creationId xmlns:a16="http://schemas.microsoft.com/office/drawing/2014/main" id="{2AF1B9E5-CE61-402F-7F1E-9444B66FCDD3}"/>
              </a:ext>
            </a:extLst>
          </p:cNvPr>
          <p:cNvSpPr>
            <a:spLocks noGrp="1"/>
          </p:cNvSpPr>
          <p:nvPr>
            <p:ph idx="1"/>
          </p:nvPr>
        </p:nvSpPr>
        <p:spPr/>
        <p:txBody>
          <a:bodyPr/>
          <a:lstStyle/>
          <a:p>
            <a:pPr>
              <a:defRPr/>
            </a:pPr>
            <a:r>
              <a:rPr lang="en-US" dirty="0"/>
              <a:t>2015: U.S. government to spend $2 million on milkweed and other butterfly friendly plants (on which monarchs feed and lay their eggs)</a:t>
            </a:r>
          </a:p>
          <a:p>
            <a:pPr>
              <a:defRPr/>
            </a:pPr>
            <a:r>
              <a:rPr lang="en-US" dirty="0"/>
              <a:t>US hopes to plant more milkweed, Mexico hopes to move butterflies to higher altitude (more fir trees – monarch habitat in Mexico)</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04CAD-0A44-D16D-0082-E8698813448C}"/>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C1040DF9-E1FE-311B-14CC-28B51F4D76E3}"/>
              </a:ext>
            </a:extLst>
          </p:cNvPr>
          <p:cNvSpPr>
            <a:spLocks noGrp="1"/>
          </p:cNvSpPr>
          <p:nvPr>
            <p:ph idx="1"/>
          </p:nvPr>
        </p:nvSpPr>
        <p:spPr/>
        <p:txBody>
          <a:bodyPr/>
          <a:lstStyle/>
          <a:p>
            <a:pPr>
              <a:defRPr/>
            </a:pPr>
            <a:r>
              <a:rPr lang="en-US" sz="2400" dirty="0"/>
              <a:t>Glyphosate (Roundup)</a:t>
            </a:r>
          </a:p>
          <a:p>
            <a:pPr lvl="1">
              <a:defRPr/>
            </a:pPr>
            <a:r>
              <a:rPr lang="en-US" sz="2400" dirty="0"/>
              <a:t>Contains arsenic, lead, chromium, and nickel at levels well above those permitted in drinking water</a:t>
            </a:r>
          </a:p>
          <a:p>
            <a:pPr lvl="1">
              <a:defRPr/>
            </a:pPr>
            <a:r>
              <a:rPr lang="en-US" sz="2400" dirty="0"/>
              <a:t>Derived from elemental phosphorus extracted from buried phosphate rock</a:t>
            </a:r>
          </a:p>
          <a:p>
            <a:pPr lvl="1">
              <a:defRPr/>
            </a:pPr>
            <a:r>
              <a:rPr lang="en-US" sz="2400" dirty="0"/>
              <a:t>Phosphorus released by breakdown, leading to eutrophication in water bodies near areas of agricultural use</a:t>
            </a:r>
          </a:p>
          <a:p>
            <a:pPr lvl="1">
              <a:defRPr/>
            </a:pPr>
            <a:r>
              <a:rPr lang="en-US" sz="2400" dirty="0"/>
              <a:t>Runoff damages coral reefs</a:t>
            </a:r>
          </a:p>
          <a:p>
            <a:pPr lvl="1">
              <a:defRPr/>
            </a:pPr>
            <a:r>
              <a:rPr lang="en-US" sz="2400" dirty="0"/>
              <a:t>Decreases soil biodiversity</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1DAF6-6CA2-6C66-4169-BB430100058F}"/>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30F375FD-F597-A992-76A5-00A0DD778B46}"/>
              </a:ext>
            </a:extLst>
          </p:cNvPr>
          <p:cNvSpPr>
            <a:spLocks noGrp="1"/>
          </p:cNvSpPr>
          <p:nvPr>
            <p:ph idx="1"/>
          </p:nvPr>
        </p:nvSpPr>
        <p:spPr/>
        <p:txBody>
          <a:bodyPr/>
          <a:lstStyle/>
          <a:p>
            <a:pPr>
              <a:defRPr/>
            </a:pPr>
            <a:r>
              <a:rPr lang="en-US" sz="2800" dirty="0"/>
              <a:t>Glyphosate (Roundup)</a:t>
            </a:r>
          </a:p>
          <a:p>
            <a:pPr lvl="1">
              <a:defRPr/>
            </a:pPr>
            <a:r>
              <a:rPr lang="en-US" dirty="0"/>
              <a:t>Refining of ore produces radioactive byproduct (“slag”), which contains radium, as well as mercury, cadmium, and selenium</a:t>
            </a:r>
          </a:p>
          <a:p>
            <a:pPr lvl="2">
              <a:defRPr/>
            </a:pPr>
            <a:r>
              <a:rPr lang="en-US" sz="2800" dirty="0"/>
              <a:t>U.S. Mercury emissions topped only by 2 coal plants</a:t>
            </a:r>
          </a:p>
          <a:p>
            <a:pPr lvl="1">
              <a:defRPr/>
            </a:pPr>
            <a:r>
              <a:rPr lang="en-US" dirty="0"/>
              <a:t>Monsanto’s mine near Soda Springs, ID is an active Superfund site contaminating soil, water, and air of Soda Springs and nearby Pocatello, ID (mine still active)</a:t>
            </a:r>
          </a:p>
          <a:p>
            <a:pPr>
              <a:defRPr/>
            </a:pPr>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FF626-AD55-35AA-6AC9-F42B2D3DB306}"/>
              </a:ext>
            </a:extLst>
          </p:cNvPr>
          <p:cNvSpPr>
            <a:spLocks noGrp="1"/>
          </p:cNvSpPr>
          <p:nvPr>
            <p:ph type="title"/>
          </p:nvPr>
        </p:nvSpPr>
        <p:spPr/>
        <p:txBody>
          <a:bodyPr/>
          <a:lstStyle/>
          <a:p>
            <a:pPr>
              <a:defRPr/>
            </a:pPr>
            <a:r>
              <a:rPr lang="en-US" dirty="0"/>
              <a:t>Health Risks of GE Foods</a:t>
            </a:r>
          </a:p>
        </p:txBody>
      </p:sp>
      <p:sp>
        <p:nvSpPr>
          <p:cNvPr id="3" name="Content Placeholder 2">
            <a:extLst>
              <a:ext uri="{FF2B5EF4-FFF2-40B4-BE49-F238E27FC236}">
                <a16:creationId xmlns:a16="http://schemas.microsoft.com/office/drawing/2014/main" id="{2B582D81-6780-1948-F9A0-19DFFF375C82}"/>
              </a:ext>
            </a:extLst>
          </p:cNvPr>
          <p:cNvSpPr>
            <a:spLocks noGrp="1"/>
          </p:cNvSpPr>
          <p:nvPr>
            <p:ph idx="1"/>
          </p:nvPr>
        </p:nvSpPr>
        <p:spPr/>
        <p:txBody>
          <a:bodyPr/>
          <a:lstStyle/>
          <a:p>
            <a:pPr>
              <a:defRPr/>
            </a:pPr>
            <a:r>
              <a:rPr lang="en-US" dirty="0"/>
              <a:t>Glyphosate (Roundup)</a:t>
            </a:r>
          </a:p>
          <a:p>
            <a:pPr lvl="1">
              <a:defRPr/>
            </a:pPr>
            <a:r>
              <a:rPr lang="en-US" sz="3200" dirty="0">
                <a:effectLst>
                  <a:outerShdw blurRad="38100" dist="38100" dir="2700000" algn="tl">
                    <a:srgbClr val="000000">
                      <a:alpha val="43137"/>
                    </a:srgbClr>
                  </a:outerShdw>
                </a:effectLst>
              </a:rPr>
              <a:t>In use since 1970s</a:t>
            </a:r>
          </a:p>
          <a:p>
            <a:pPr lvl="1">
              <a:defRPr/>
            </a:pPr>
            <a:r>
              <a:rPr lang="en-US" sz="3200" dirty="0">
                <a:effectLst>
                  <a:outerShdw blurRad="38100" dist="38100" dir="2700000" algn="tl">
                    <a:srgbClr val="000000">
                      <a:alpha val="43137"/>
                    </a:srgbClr>
                  </a:outerShdw>
                </a:effectLst>
              </a:rPr>
              <a:t>Monsanto knew of cancer risks in 1990 (per EPA documents)</a:t>
            </a:r>
          </a:p>
          <a:p>
            <a:pPr lvl="2">
              <a:defRPr/>
            </a:pPr>
            <a:r>
              <a:rPr lang="en-US" sz="3200" dirty="0">
                <a:effectLst>
                  <a:outerShdw blurRad="38100" dist="38100" dir="2700000" algn="tl">
                    <a:srgbClr val="000000">
                      <a:alpha val="43137"/>
                    </a:srgbClr>
                  </a:outerShdw>
                </a:effectLst>
              </a:rPr>
              <a:t>Over 100,000 lawsuits against Monsanto ongoing; $289 million judgement in CA, reduced by judge to $78 million, for groundskeeper who developed NHL</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72E43-C90C-536A-2E46-9046027D26CF}"/>
              </a:ext>
            </a:extLst>
          </p:cNvPr>
          <p:cNvSpPr>
            <a:spLocks noGrp="1"/>
          </p:cNvSpPr>
          <p:nvPr>
            <p:ph type="title"/>
          </p:nvPr>
        </p:nvSpPr>
        <p:spPr/>
        <p:txBody>
          <a:bodyPr/>
          <a:lstStyle/>
          <a:p>
            <a:pPr>
              <a:defRPr/>
            </a:pPr>
            <a:r>
              <a:rPr lang="en-US" dirty="0">
                <a:solidFill>
                  <a:srgbClr val="E5E5FF"/>
                </a:solidFill>
              </a:rPr>
              <a:t>Health Risks of GE Foods</a:t>
            </a:r>
            <a:endParaRPr lang="en-US" dirty="0"/>
          </a:p>
        </p:txBody>
      </p:sp>
      <p:sp>
        <p:nvSpPr>
          <p:cNvPr id="3" name="Content Placeholder 2">
            <a:extLst>
              <a:ext uri="{FF2B5EF4-FFF2-40B4-BE49-F238E27FC236}">
                <a16:creationId xmlns:a16="http://schemas.microsoft.com/office/drawing/2014/main" id="{DCE2A229-2243-5F5A-7864-2E504A015E1D}"/>
              </a:ext>
            </a:extLst>
          </p:cNvPr>
          <p:cNvSpPr>
            <a:spLocks noGrp="1"/>
          </p:cNvSpPr>
          <p:nvPr>
            <p:ph idx="1"/>
          </p:nvPr>
        </p:nvSpPr>
        <p:spPr/>
        <p:txBody>
          <a:bodyPr/>
          <a:lstStyle/>
          <a:p>
            <a:pPr>
              <a:defRPr/>
            </a:pPr>
            <a:r>
              <a:rPr lang="en-US" sz="2400" dirty="0"/>
              <a:t>Glyphosate (Roundup)</a:t>
            </a:r>
          </a:p>
          <a:p>
            <a:pPr lvl="1">
              <a:defRPr/>
            </a:pPr>
            <a:r>
              <a:rPr lang="en-US" sz="2400" dirty="0">
                <a:effectLst>
                  <a:outerShdw blurRad="38100" dist="38100" dir="2700000" algn="tl">
                    <a:srgbClr val="000000">
                      <a:alpha val="43137"/>
                    </a:srgbClr>
                  </a:outerShdw>
                </a:effectLst>
              </a:rPr>
              <a:t>2016: EPA states likely not carcinogenic </a:t>
            </a:r>
          </a:p>
          <a:p>
            <a:pPr lvl="1">
              <a:defRPr/>
            </a:pPr>
            <a:r>
              <a:rPr lang="en-US" sz="2400" dirty="0">
                <a:effectLst>
                  <a:outerShdw blurRad="38100" dist="38100" dir="2700000" algn="tl">
                    <a:srgbClr val="000000">
                      <a:alpha val="43137"/>
                    </a:srgbClr>
                  </a:outerShdw>
                </a:effectLst>
              </a:rPr>
              <a:t>2017: CA declares carcinogenic</a:t>
            </a:r>
          </a:p>
          <a:p>
            <a:pPr lvl="1">
              <a:defRPr/>
            </a:pPr>
            <a:r>
              <a:rPr lang="en-US" sz="2400" dirty="0"/>
              <a:t>2016: FDA plans to test certain foods for glyphosate residues (plans dropped in 2017)</a:t>
            </a:r>
            <a:endParaRPr lang="en-US" sz="2400" dirty="0">
              <a:effectLst/>
            </a:endParaRPr>
          </a:p>
          <a:p>
            <a:pPr lvl="1">
              <a:defRPr/>
            </a:pPr>
            <a:r>
              <a:rPr lang="en-US" sz="2400" dirty="0">
                <a:effectLst>
                  <a:outerShdw blurRad="38100" dist="38100" dir="2700000" algn="tl">
                    <a:srgbClr val="000000">
                      <a:alpha val="43137"/>
                    </a:srgbClr>
                  </a:outerShdw>
                </a:effectLst>
              </a:rPr>
              <a:t>2017: EPA’s Office of Inspector General investigating possible collusion between Monsanto and former top EPA official who provided favorable assessments of glyphosate</a:t>
            </a:r>
          </a:p>
          <a:p>
            <a:pPr lvl="1">
              <a:defRPr/>
            </a:pPr>
            <a:r>
              <a:rPr lang="en-US" sz="2400" dirty="0">
                <a:effectLst>
                  <a:outerShdw blurRad="38100" dist="38100" dir="2700000" algn="tl">
                    <a:srgbClr val="000000">
                      <a:alpha val="43137"/>
                    </a:srgbClr>
                  </a:outerShdw>
                </a:effectLst>
              </a:rPr>
              <a:t>2019: EPA removes cancer-warning label; California to keep its label</a:t>
            </a:r>
          </a:p>
          <a:p>
            <a:pPr>
              <a:defRPr/>
            </a:pPr>
            <a:endParaRPr lang="en-US"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5ACAC-4787-487A-9B5B-BC528241E269}"/>
              </a:ext>
            </a:extLst>
          </p:cNvPr>
          <p:cNvSpPr>
            <a:spLocks noGrp="1"/>
          </p:cNvSpPr>
          <p:nvPr>
            <p:ph type="title"/>
          </p:nvPr>
        </p:nvSpPr>
        <p:spPr/>
        <p:txBody>
          <a:bodyPr/>
          <a:lstStyle/>
          <a:p>
            <a:pPr>
              <a:defRPr/>
            </a:pPr>
            <a:r>
              <a:rPr lang="en-US" dirty="0">
                <a:solidFill>
                  <a:srgbClr val="E5E5FF"/>
                </a:solidFill>
              </a:rPr>
              <a:t>Health Risks of GE Foods</a:t>
            </a:r>
            <a:endParaRPr lang="en-US" dirty="0"/>
          </a:p>
        </p:txBody>
      </p:sp>
      <p:sp>
        <p:nvSpPr>
          <p:cNvPr id="3" name="Content Placeholder 2">
            <a:extLst>
              <a:ext uri="{FF2B5EF4-FFF2-40B4-BE49-F238E27FC236}">
                <a16:creationId xmlns:a16="http://schemas.microsoft.com/office/drawing/2014/main" id="{0B82CCD2-FC59-6C8E-75EE-E5E1824D79A8}"/>
              </a:ext>
            </a:extLst>
          </p:cNvPr>
          <p:cNvSpPr>
            <a:spLocks noGrp="1"/>
          </p:cNvSpPr>
          <p:nvPr>
            <p:ph idx="1"/>
          </p:nvPr>
        </p:nvSpPr>
        <p:spPr/>
        <p:txBody>
          <a:bodyPr/>
          <a:lstStyle/>
          <a:p>
            <a:pPr>
              <a:defRPr/>
            </a:pPr>
            <a:r>
              <a:rPr lang="en-US" sz="2800" dirty="0"/>
              <a:t>Glyphosate (Roundup)</a:t>
            </a:r>
          </a:p>
          <a:p>
            <a:pPr lvl="1">
              <a:defRPr/>
            </a:pPr>
            <a:r>
              <a:rPr lang="en-US" dirty="0">
                <a:effectLst>
                  <a:outerShdw blurRad="38100" dist="38100" dir="2700000" algn="tl">
                    <a:srgbClr val="000000">
                      <a:alpha val="43137"/>
                    </a:srgbClr>
                  </a:outerShdw>
                </a:effectLst>
              </a:rPr>
              <a:t>US cities ban/restrict use (e.g., Los Angeles; Miami; Portland, OR; Austin; Seattle)</a:t>
            </a:r>
          </a:p>
          <a:p>
            <a:pPr lvl="2">
              <a:defRPr/>
            </a:pPr>
            <a:r>
              <a:rPr lang="en-US" sz="2800" dirty="0">
                <a:effectLst>
                  <a:outerShdw blurRad="38100" dist="38100" dir="2700000" algn="tl">
                    <a:srgbClr val="000000">
                      <a:alpha val="43137"/>
                    </a:srgbClr>
                  </a:outerShdw>
                </a:effectLst>
              </a:rPr>
              <a:t>New York state; London, England</a:t>
            </a:r>
          </a:p>
          <a:p>
            <a:pPr lvl="1">
              <a:defRPr/>
            </a:pPr>
            <a:r>
              <a:rPr lang="en-US" dirty="0">
                <a:effectLst>
                  <a:outerShdw blurRad="38100" dist="38100" dir="2700000" algn="tl">
                    <a:srgbClr val="000000">
                      <a:alpha val="43137"/>
                    </a:srgbClr>
                  </a:outerShdw>
                </a:effectLst>
              </a:rPr>
              <a:t>Countries banning or restricting use include France, Italy, Germany, Austria, Vietnam, Saudi Arabia, etc.</a:t>
            </a:r>
          </a:p>
          <a:p>
            <a:pPr lvl="1">
              <a:defRPr/>
            </a:pPr>
            <a:r>
              <a:rPr lang="en-US" dirty="0">
                <a:effectLst>
                  <a:outerShdw blurRad="38100" dist="38100" dir="2700000" algn="tl">
                    <a:srgbClr val="000000">
                      <a:alpha val="43137"/>
                    </a:srgbClr>
                  </a:outerShdw>
                </a:effectLst>
              </a:rPr>
              <a:t>2023: Bayer stops producing glyphosate for household use</a:t>
            </a:r>
          </a:p>
          <a:p>
            <a:pPr>
              <a:defRPr/>
            </a:pPr>
            <a:endParaRPr lang="en-US"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60DF0-BED5-CAAE-D42E-04AA7A1707E2}"/>
              </a:ext>
            </a:extLst>
          </p:cNvPr>
          <p:cNvSpPr>
            <a:spLocks noGrp="1"/>
          </p:cNvSpPr>
          <p:nvPr>
            <p:ph type="title"/>
          </p:nvPr>
        </p:nvSpPr>
        <p:spPr/>
        <p:txBody>
          <a:bodyPr/>
          <a:lstStyle/>
          <a:p>
            <a:pPr>
              <a:defRPr/>
            </a:pPr>
            <a:r>
              <a:rPr lang="en-US" dirty="0">
                <a:solidFill>
                  <a:srgbClr val="E5E5FF"/>
                </a:solidFill>
              </a:rPr>
              <a:t>Health Risks of GE Foods</a:t>
            </a:r>
            <a:endParaRPr lang="en-US" dirty="0"/>
          </a:p>
        </p:txBody>
      </p:sp>
      <p:sp>
        <p:nvSpPr>
          <p:cNvPr id="3" name="Content Placeholder 2">
            <a:extLst>
              <a:ext uri="{FF2B5EF4-FFF2-40B4-BE49-F238E27FC236}">
                <a16:creationId xmlns:a16="http://schemas.microsoft.com/office/drawing/2014/main" id="{2B0064A4-0586-420C-01CB-A54E3E4BB4B5}"/>
              </a:ext>
            </a:extLst>
          </p:cNvPr>
          <p:cNvSpPr>
            <a:spLocks noGrp="1"/>
          </p:cNvSpPr>
          <p:nvPr>
            <p:ph idx="1"/>
          </p:nvPr>
        </p:nvSpPr>
        <p:spPr/>
        <p:txBody>
          <a:bodyPr/>
          <a:lstStyle/>
          <a:p>
            <a:pPr>
              <a:defRPr/>
            </a:pPr>
            <a:r>
              <a:rPr lang="en-US" sz="2800" dirty="0">
                <a:effectLst>
                  <a:outerShdw blurRad="38100" dist="38100" dir="2700000" algn="tl">
                    <a:srgbClr val="000000">
                      <a:alpha val="43137"/>
                    </a:srgbClr>
                  </a:outerShdw>
                </a:effectLst>
              </a:rPr>
              <a:t>Glyphosate:</a:t>
            </a:r>
          </a:p>
          <a:p>
            <a:pPr lvl="1">
              <a:defRPr/>
            </a:pPr>
            <a:r>
              <a:rPr lang="en-US" dirty="0">
                <a:effectLst>
                  <a:outerShdw blurRad="38100" dist="38100" dir="2700000" algn="tl">
                    <a:srgbClr val="000000">
                      <a:alpha val="43137"/>
                    </a:srgbClr>
                  </a:outerShdw>
                </a:effectLst>
              </a:rPr>
              <a:t>Probable human carcinogen (International Agency for Research on Cancer, WHO)</a:t>
            </a:r>
          </a:p>
          <a:p>
            <a:pPr lvl="1">
              <a:defRPr/>
            </a:pPr>
            <a:r>
              <a:rPr lang="en-US" dirty="0">
                <a:effectLst>
                  <a:outerShdw blurRad="38100" dist="38100" dir="2700000" algn="tl">
                    <a:srgbClr val="000000">
                      <a:alpha val="43137"/>
                    </a:srgbClr>
                  </a:outerShdw>
                </a:effectLst>
              </a:rPr>
              <a:t>European Food Safety Agency (EFSA) dismisses link after counsel from EPA officer (Jess Rowland) allegedly linked to Monsanto; decision also based on assessment plagiarized from industry reports per European Parliament Report</a:t>
            </a:r>
          </a:p>
          <a:p>
            <a:pPr lvl="1">
              <a:defRPr/>
            </a:pPr>
            <a:r>
              <a:rPr lang="en-US" dirty="0">
                <a:effectLst>
                  <a:outerShdw blurRad="38100" dist="38100" dir="2700000" algn="tl">
                    <a:srgbClr val="000000">
                      <a:alpha val="43137"/>
                    </a:srgbClr>
                  </a:outerShdw>
                </a:effectLst>
              </a:rPr>
              <a:t>Int’l Fed of Gyn and Ob (FIGO) calls for phaseout</a:t>
            </a:r>
          </a:p>
          <a:p>
            <a:pPr>
              <a:defRPr/>
            </a:pPr>
            <a:endParaRPr lang="en-US"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6F95E-5118-FEE5-8E25-78FDD5149048}"/>
              </a:ext>
            </a:extLst>
          </p:cNvPr>
          <p:cNvSpPr>
            <a:spLocks noGrp="1"/>
          </p:cNvSpPr>
          <p:nvPr>
            <p:ph type="title"/>
          </p:nvPr>
        </p:nvSpPr>
        <p:spPr/>
        <p:txBody>
          <a:bodyPr/>
          <a:lstStyle/>
          <a:p>
            <a:pPr>
              <a:defRPr/>
            </a:pPr>
            <a:r>
              <a:rPr lang="en-US" dirty="0">
                <a:solidFill>
                  <a:srgbClr val="E5E5FF"/>
                </a:solidFill>
              </a:rPr>
              <a:t>Health Risks of GE Foods</a:t>
            </a:r>
            <a:endParaRPr lang="en-US" dirty="0"/>
          </a:p>
        </p:txBody>
      </p:sp>
      <p:sp>
        <p:nvSpPr>
          <p:cNvPr id="3" name="Content Placeholder 2">
            <a:extLst>
              <a:ext uri="{FF2B5EF4-FFF2-40B4-BE49-F238E27FC236}">
                <a16:creationId xmlns:a16="http://schemas.microsoft.com/office/drawing/2014/main" id="{DC207D68-D469-CA68-F6D3-F1FCFF2946C5}"/>
              </a:ext>
            </a:extLst>
          </p:cNvPr>
          <p:cNvSpPr>
            <a:spLocks noGrp="1"/>
          </p:cNvSpPr>
          <p:nvPr>
            <p:ph idx="1"/>
          </p:nvPr>
        </p:nvSpPr>
        <p:spPr/>
        <p:txBody>
          <a:bodyPr/>
          <a:lstStyle/>
          <a:p>
            <a:pPr>
              <a:defRPr/>
            </a:pPr>
            <a:r>
              <a:rPr lang="en-US" dirty="0">
                <a:effectLst>
                  <a:outerShdw blurRad="38100" dist="38100" dir="2700000" algn="tl">
                    <a:srgbClr val="000000">
                      <a:alpha val="43137"/>
                    </a:srgbClr>
                  </a:outerShdw>
                </a:effectLst>
              </a:rPr>
              <a:t>Glyphosate:</a:t>
            </a:r>
          </a:p>
          <a:p>
            <a:pPr lvl="1">
              <a:defRPr/>
            </a:pPr>
            <a:r>
              <a:rPr lang="en-US" sz="3200" dirty="0">
                <a:effectLst>
                  <a:outerShdw blurRad="38100" dist="38100" dir="2700000" algn="tl">
                    <a:srgbClr val="000000">
                      <a:alpha val="43137"/>
                    </a:srgbClr>
                  </a:outerShdw>
                </a:effectLst>
              </a:rPr>
              <a:t>Investigation uncovers alleged email from Rowland to Monsanto official Dan Jenkins stating, “If I can kill this, I should get a medal”</a:t>
            </a:r>
          </a:p>
          <a:p>
            <a:pPr lvl="1">
              <a:defRPr/>
            </a:pPr>
            <a:r>
              <a:rPr lang="en-US" sz="3200" dirty="0">
                <a:effectLst>
                  <a:outerShdw blurRad="38100" dist="38100" dir="2700000" algn="tl">
                    <a:srgbClr val="000000">
                      <a:alpha val="43137"/>
                    </a:srgbClr>
                  </a:outerShdw>
                </a:effectLst>
              </a:rPr>
              <a:t>Widely used in U.S./world, approved for continued use in E.U. through end of 2017; Germany, France, and Italy ban (2018)</a:t>
            </a:r>
            <a:endParaRPr lang="en-US" sz="3200" dirty="0"/>
          </a:p>
          <a:p>
            <a:pPr>
              <a:defRPr/>
            </a:pPr>
            <a:endParaRPr lang="en-US"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B66DB-F361-6A43-0D5F-BA73AE95EA39}"/>
              </a:ext>
            </a:extLst>
          </p:cNvPr>
          <p:cNvSpPr>
            <a:spLocks noGrp="1"/>
          </p:cNvSpPr>
          <p:nvPr>
            <p:ph type="title"/>
          </p:nvPr>
        </p:nvSpPr>
        <p:spPr/>
        <p:txBody>
          <a:bodyPr/>
          <a:lstStyle/>
          <a:p>
            <a:pPr>
              <a:defRPr/>
            </a:pPr>
            <a:r>
              <a:rPr lang="en-US" dirty="0"/>
              <a:t>Health Risks of GE Foods</a:t>
            </a:r>
          </a:p>
        </p:txBody>
      </p:sp>
      <p:sp>
        <p:nvSpPr>
          <p:cNvPr id="3" name="Content Placeholder 2">
            <a:extLst>
              <a:ext uri="{FF2B5EF4-FFF2-40B4-BE49-F238E27FC236}">
                <a16:creationId xmlns:a16="http://schemas.microsoft.com/office/drawing/2014/main" id="{C7A1B662-F025-2C74-E778-D3EC950B1E56}"/>
              </a:ext>
            </a:extLst>
          </p:cNvPr>
          <p:cNvSpPr>
            <a:spLocks noGrp="1"/>
          </p:cNvSpPr>
          <p:nvPr>
            <p:ph idx="1"/>
          </p:nvPr>
        </p:nvSpPr>
        <p:spPr/>
        <p:txBody>
          <a:bodyPr/>
          <a:lstStyle/>
          <a:p>
            <a:pPr>
              <a:lnSpc>
                <a:spcPct val="90000"/>
              </a:lnSpc>
              <a:defRPr/>
            </a:pPr>
            <a:r>
              <a:rPr lang="en-US" sz="2800" dirty="0">
                <a:effectLst>
                  <a:outerShdw blurRad="38100" dist="38100" dir="2700000" algn="tl">
                    <a:srgbClr val="000000">
                      <a:alpha val="43137"/>
                    </a:srgbClr>
                  </a:outerShdw>
                </a:effectLst>
              </a:rPr>
              <a:t>High glyphosate (Roundup – Monsanto, now Bayer, world’s best-selling pesticide) residues in diet</a:t>
            </a:r>
          </a:p>
          <a:p>
            <a:pPr lvl="1">
              <a:lnSpc>
                <a:spcPct val="90000"/>
              </a:lnSpc>
              <a:defRPr/>
            </a:pPr>
            <a:r>
              <a:rPr lang="en-US" sz="2400" dirty="0">
                <a:effectLst>
                  <a:outerShdw blurRad="38100" dist="38100" dir="2700000" algn="tl">
                    <a:srgbClr val="000000">
                      <a:alpha val="43137"/>
                    </a:srgbClr>
                  </a:outerShdw>
                </a:effectLst>
              </a:rPr>
              <a:t>Linked to sterility (male and female), miscarriage, birth defects, endocrine disruption, diabetes, liver disease (NAFLD, even at low doses), kidney disease, respiratory problems, neurobehavioral problems, neurological disorders (including Alzheimer’s and Parkinson’s), rheumatoid arthritis, AML, Non-Hodgkin’s Lymphoma (in cattle and humans), hairy cell leukemia, multiple myeloma, breast cancer, melanoma, brain cancer, photosensitivity, osteoporosis and fractures, alterations in plant and human microbiomes, other conditions and over 40 plant diseases</a:t>
            </a:r>
          </a:p>
          <a:p>
            <a:pPr lvl="1">
              <a:lnSpc>
                <a:spcPct val="90000"/>
              </a:lnSpc>
              <a:defRPr/>
            </a:pPr>
            <a:r>
              <a:rPr lang="en-US" sz="2400" dirty="0">
                <a:effectLst>
                  <a:outerShdw blurRad="38100" dist="38100" dir="2700000" algn="tl">
                    <a:srgbClr val="000000">
                      <a:alpha val="43137"/>
                    </a:srgbClr>
                  </a:outerShdw>
                </a:effectLst>
              </a:rPr>
              <a:t>Bayer also produces </a:t>
            </a:r>
            <a:r>
              <a:rPr lang="en-US" sz="2400" dirty="0" err="1">
                <a:effectLst>
                  <a:outerShdw blurRad="38100" dist="38100" dir="2700000" algn="tl">
                    <a:srgbClr val="000000">
                      <a:alpha val="43137"/>
                    </a:srgbClr>
                  </a:outerShdw>
                </a:effectLst>
              </a:rPr>
              <a:t>copanlisib</a:t>
            </a:r>
            <a:r>
              <a:rPr lang="en-US" sz="2400" dirty="0">
                <a:effectLst>
                  <a:outerShdw blurRad="38100" dist="38100" dir="2700000" algn="tl">
                    <a:srgbClr val="000000">
                      <a:alpha val="43137"/>
                    </a:srgbClr>
                  </a:outerShdw>
                </a:effectLst>
              </a:rPr>
              <a:t>, drug to treat lymphoma</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97AE2-F5D9-6316-8FA8-09C834A4D64B}"/>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695A899D-6DC5-5E11-07AE-D3078B89DE19}"/>
              </a:ext>
            </a:extLst>
          </p:cNvPr>
          <p:cNvSpPr>
            <a:spLocks noGrp="1"/>
          </p:cNvSpPr>
          <p:nvPr>
            <p:ph idx="1"/>
          </p:nvPr>
        </p:nvSpPr>
        <p:spPr/>
        <p:txBody>
          <a:bodyPr/>
          <a:lstStyle/>
          <a:p>
            <a:pPr>
              <a:lnSpc>
                <a:spcPct val="90000"/>
              </a:lnSpc>
              <a:buClr>
                <a:srgbClr val="FFCC00"/>
              </a:buClr>
              <a:defRPr/>
            </a:pPr>
            <a:r>
              <a:rPr lang="en-US" dirty="0">
                <a:solidFill>
                  <a:srgbClr val="FFFFFF"/>
                </a:solidFill>
                <a:effectLst>
                  <a:outerShdw blurRad="38100" dist="38100" dir="2700000" algn="tl">
                    <a:srgbClr val="000000">
                      <a:alpha val="43137"/>
                    </a:srgbClr>
                  </a:outerShdw>
                </a:effectLst>
              </a:rPr>
              <a:t>High glyphosate (Roundup) residues in diet</a:t>
            </a:r>
          </a:p>
          <a:p>
            <a:pPr lvl="1">
              <a:lnSpc>
                <a:spcPct val="90000"/>
              </a:lnSpc>
              <a:buClr>
                <a:srgbClr val="A886E0"/>
              </a:buClr>
              <a:defRPr/>
            </a:pPr>
            <a:r>
              <a:rPr lang="en-US" sz="3200" dirty="0">
                <a:solidFill>
                  <a:srgbClr val="FFFFFF"/>
                </a:solidFill>
                <a:effectLst>
                  <a:outerShdw blurRad="38100" dist="38100" dir="2700000" algn="tl">
                    <a:srgbClr val="000000">
                      <a:alpha val="43137"/>
                    </a:srgbClr>
                  </a:outerShdw>
                </a:effectLst>
              </a:rPr>
              <a:t>Alterations in </a:t>
            </a:r>
            <a:r>
              <a:rPr lang="en-US" sz="3200" dirty="0" err="1">
                <a:solidFill>
                  <a:srgbClr val="FFFFFF"/>
                </a:solidFill>
                <a:effectLst>
                  <a:outerShdw blurRad="38100" dist="38100" dir="2700000" algn="tl">
                    <a:srgbClr val="000000">
                      <a:alpha val="43137"/>
                    </a:srgbClr>
                  </a:outerShdw>
                </a:effectLst>
              </a:rPr>
              <a:t>microbiome</a:t>
            </a:r>
            <a:endParaRPr lang="en-US" sz="3200" dirty="0">
              <a:solidFill>
                <a:srgbClr val="FFFFFF"/>
              </a:solidFill>
              <a:effectLst>
                <a:outerShdw blurRad="38100" dist="38100" dir="2700000" algn="tl">
                  <a:srgbClr val="000000">
                    <a:alpha val="43137"/>
                  </a:srgbClr>
                </a:outerShdw>
              </a:effectLst>
            </a:endParaRPr>
          </a:p>
          <a:p>
            <a:pPr lvl="2">
              <a:lnSpc>
                <a:spcPct val="90000"/>
              </a:lnSpc>
              <a:buClr>
                <a:srgbClr val="E5E5FF"/>
              </a:buClr>
              <a:defRPr/>
            </a:pPr>
            <a:r>
              <a:rPr lang="en-US" sz="3200" dirty="0">
                <a:solidFill>
                  <a:srgbClr val="FFFFFF"/>
                </a:solidFill>
                <a:effectLst>
                  <a:outerShdw blurRad="38100" dist="38100" dir="2700000" algn="tl">
                    <a:srgbClr val="000000">
                      <a:alpha val="43137"/>
                    </a:srgbClr>
                  </a:outerShdw>
                </a:effectLst>
              </a:rPr>
              <a:t>May suppress growth of beneficial gut bacteria, leading to overgrowth of pathogenic bacteria</a:t>
            </a:r>
          </a:p>
          <a:p>
            <a:pPr lvl="2">
              <a:lnSpc>
                <a:spcPct val="90000"/>
              </a:lnSpc>
              <a:buClr>
                <a:srgbClr val="E5E5FF"/>
              </a:buClr>
              <a:defRPr/>
            </a:pPr>
            <a:r>
              <a:rPr lang="en-US" sz="3200" dirty="0">
                <a:solidFill>
                  <a:srgbClr val="FFFFFF"/>
                </a:solidFill>
                <a:effectLst>
                  <a:outerShdw blurRad="38100" dist="38100" dir="2700000" algn="tl">
                    <a:srgbClr val="000000">
                      <a:alpha val="43137"/>
                    </a:srgbClr>
                  </a:outerShdw>
                </a:effectLst>
              </a:rPr>
              <a:t>Suppresses antagonistic effect of enterococci on Clostridium – may account for increases in Botulism in cattle and MRSA and CRE infections in humans</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969BE-C21A-63C1-2EA8-3D891D49C483}"/>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Health and Environmental Risks of GE Foods</a:t>
            </a:r>
            <a:endParaRPr lang="en-AU" dirty="0"/>
          </a:p>
        </p:txBody>
      </p:sp>
      <p:sp>
        <p:nvSpPr>
          <p:cNvPr id="3" name="Content Placeholder 2">
            <a:extLst>
              <a:ext uri="{FF2B5EF4-FFF2-40B4-BE49-F238E27FC236}">
                <a16:creationId xmlns:a16="http://schemas.microsoft.com/office/drawing/2014/main" id="{F4E574ED-09D3-6A81-40B5-114D894B4701}"/>
              </a:ext>
            </a:extLst>
          </p:cNvPr>
          <p:cNvSpPr>
            <a:spLocks noGrp="1"/>
          </p:cNvSpPr>
          <p:nvPr>
            <p:ph idx="1"/>
          </p:nvPr>
        </p:nvSpPr>
        <p:spPr/>
        <p:txBody>
          <a:bodyPr/>
          <a:lstStyle/>
          <a:p>
            <a:r>
              <a:rPr lang="en-US" dirty="0"/>
              <a:t>Massively increases rate of development of bacterial antibiotic resistance</a:t>
            </a:r>
          </a:p>
          <a:p>
            <a:r>
              <a:rPr lang="en-AU" dirty="0"/>
              <a:t>Glyphosate breakdown releases phosphorus into water bodies, contributing to harmful algal blooms</a:t>
            </a:r>
          </a:p>
        </p:txBody>
      </p:sp>
    </p:spTree>
    <p:extLst>
      <p:ext uri="{BB962C8B-B14F-4D97-AF65-F5344CB8AC3E}">
        <p14:creationId xmlns:p14="http://schemas.microsoft.com/office/powerpoint/2010/main" val="137903417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10EA4-8190-98E0-A2C6-E47D1586BD60}"/>
              </a:ext>
            </a:extLst>
          </p:cNvPr>
          <p:cNvSpPr>
            <a:spLocks noGrp="1"/>
          </p:cNvSpPr>
          <p:nvPr>
            <p:ph type="title"/>
          </p:nvPr>
        </p:nvSpPr>
        <p:spPr/>
        <p:txBody>
          <a:bodyPr/>
          <a:lstStyle/>
          <a:p>
            <a:pPr>
              <a:defRPr/>
            </a:pPr>
            <a:r>
              <a:rPr lang="en-US" dirty="0"/>
              <a:t>Health and Environmental Risks of GE Foods</a:t>
            </a:r>
          </a:p>
        </p:txBody>
      </p:sp>
      <p:sp>
        <p:nvSpPr>
          <p:cNvPr id="3" name="Content Placeholder 2">
            <a:extLst>
              <a:ext uri="{FF2B5EF4-FFF2-40B4-BE49-F238E27FC236}">
                <a16:creationId xmlns:a16="http://schemas.microsoft.com/office/drawing/2014/main" id="{74AE7100-AA6F-B92A-9D0B-6F73F0E5D4B7}"/>
              </a:ext>
            </a:extLst>
          </p:cNvPr>
          <p:cNvSpPr>
            <a:spLocks noGrp="1"/>
          </p:cNvSpPr>
          <p:nvPr>
            <p:ph idx="1"/>
          </p:nvPr>
        </p:nvSpPr>
        <p:spPr/>
        <p:txBody>
          <a:bodyPr/>
          <a:lstStyle/>
          <a:p>
            <a:pPr>
              <a:lnSpc>
                <a:spcPct val="90000"/>
              </a:lnSpc>
              <a:defRPr/>
            </a:pPr>
            <a:r>
              <a:rPr lang="en-US" sz="2800" dirty="0">
                <a:effectLst>
                  <a:outerShdw blurRad="38100" dist="38100" dir="2700000" algn="tl">
                    <a:srgbClr val="000000">
                      <a:alpha val="43137"/>
                    </a:srgbClr>
                  </a:outerShdw>
                </a:effectLst>
              </a:rPr>
              <a:t>High glyphosate (Roundup) residues in diet</a:t>
            </a:r>
          </a:p>
          <a:p>
            <a:pPr lvl="1">
              <a:lnSpc>
                <a:spcPct val="90000"/>
              </a:lnSpc>
              <a:defRPr/>
            </a:pPr>
            <a:r>
              <a:rPr lang="en-US" dirty="0">
                <a:effectLst>
                  <a:outerShdw blurRad="38100" dist="38100" dir="2700000" algn="tl">
                    <a:srgbClr val="000000">
                      <a:alpha val="43137"/>
                    </a:srgbClr>
                  </a:outerShdw>
                </a:effectLst>
              </a:rPr>
              <a:t>Chelates copper, manganese, and other ions – possible link with Alzheimer’s Disease</a:t>
            </a:r>
          </a:p>
          <a:p>
            <a:pPr lvl="1">
              <a:lnSpc>
                <a:spcPct val="90000"/>
              </a:lnSpc>
              <a:defRPr/>
            </a:pPr>
            <a:r>
              <a:rPr lang="en-US" dirty="0">
                <a:effectLst>
                  <a:outerShdw blurRad="38100" dist="38100" dir="2700000" algn="tl">
                    <a:srgbClr val="000000">
                      <a:alpha val="43137"/>
                    </a:srgbClr>
                  </a:outerShdw>
                </a:effectLst>
              </a:rPr>
              <a:t>Interferes with cytochrome P450 enzymes, enhancing damaging effects of other drugs and environmental toxins</a:t>
            </a:r>
          </a:p>
          <a:p>
            <a:pPr lvl="1">
              <a:lnSpc>
                <a:spcPct val="90000"/>
              </a:lnSpc>
              <a:defRPr/>
            </a:pPr>
            <a:r>
              <a:rPr lang="en-US" dirty="0">
                <a:effectLst>
                  <a:outerShdw blurRad="38100" dist="38100" dir="2700000" algn="tl">
                    <a:srgbClr val="000000">
                      <a:alpha val="43137"/>
                    </a:srgbClr>
                  </a:outerShdw>
                </a:effectLst>
              </a:rPr>
              <a:t>Commercial formulations of glyphosate (and other </a:t>
            </a:r>
            <a:r>
              <a:rPr lang="en-US" dirty="0" err="1">
                <a:effectLst>
                  <a:outerShdw blurRad="38100" dist="38100" dir="2700000" algn="tl">
                    <a:srgbClr val="000000">
                      <a:alpha val="43137"/>
                    </a:srgbClr>
                  </a:outerShdw>
                </a:effectLst>
              </a:rPr>
              <a:t>pesiticides</a:t>
            </a:r>
            <a:r>
              <a:rPr lang="en-US" dirty="0">
                <a:effectLst>
                  <a:outerShdw blurRad="38100" dist="38100" dir="2700000" algn="tl">
                    <a:srgbClr val="000000">
                      <a:alpha val="43137"/>
                    </a:srgbClr>
                  </a:outerShdw>
                </a:effectLst>
              </a:rPr>
              <a:t>) contains “inert” adjuvants, including </a:t>
            </a:r>
            <a:r>
              <a:rPr lang="en-US" dirty="0" err="1">
                <a:effectLst>
                  <a:outerShdw blurRad="38100" dist="38100" dir="2700000" algn="tl">
                    <a:srgbClr val="000000">
                      <a:alpha val="43137"/>
                    </a:srgbClr>
                  </a:outerShdw>
                </a:effectLst>
              </a:rPr>
              <a:t>nano</a:t>
            </a:r>
            <a:r>
              <a:rPr lang="en-US" dirty="0">
                <a:effectLst>
                  <a:outerShdw blurRad="38100" dist="38100" dir="2700000" algn="tl">
                    <a:srgbClr val="000000">
                      <a:alpha val="43137"/>
                    </a:srgbClr>
                  </a:outerShdw>
                </a:effectLst>
              </a:rPr>
              <a:t> products (trade secrets)</a:t>
            </a:r>
          </a:p>
          <a:p>
            <a:pPr lvl="2">
              <a:lnSpc>
                <a:spcPct val="90000"/>
              </a:lnSpc>
              <a:defRPr/>
            </a:pPr>
            <a:r>
              <a:rPr lang="en-US" sz="2800" dirty="0">
                <a:effectLst>
                  <a:outerShdw blurRad="38100" dist="38100" dir="2700000" algn="tl">
                    <a:srgbClr val="000000">
                      <a:alpha val="43137"/>
                    </a:srgbClr>
                  </a:outerShdw>
                </a:effectLst>
              </a:rPr>
              <a:t>All commercial glyphosate samples studied are more toxic than pure glyphosate</a:t>
            </a:r>
          </a:p>
          <a:p>
            <a:pPr>
              <a:defRPr/>
            </a:pPr>
            <a:endParaRPr lang="en-US"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65B27-5507-D201-6C49-8CED7E547725}"/>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2C04219B-261D-F6FD-1441-D429D2489A2C}"/>
              </a:ext>
            </a:extLst>
          </p:cNvPr>
          <p:cNvSpPr>
            <a:spLocks noGrp="1"/>
          </p:cNvSpPr>
          <p:nvPr>
            <p:ph idx="1"/>
          </p:nvPr>
        </p:nvSpPr>
        <p:spPr/>
        <p:txBody>
          <a:bodyPr/>
          <a:lstStyle/>
          <a:p>
            <a:pPr>
              <a:defRPr/>
            </a:pPr>
            <a:r>
              <a:rPr lang="en-US" sz="3600" dirty="0"/>
              <a:t>High glyphosate use linked with chronic kidney disease epidemic in developing world</a:t>
            </a:r>
          </a:p>
          <a:p>
            <a:pPr lvl="1">
              <a:defRPr/>
            </a:pPr>
            <a:r>
              <a:rPr lang="en-US" sz="3600" dirty="0"/>
              <a:t>Possibly via carrier or vector for heavy metals</a:t>
            </a:r>
          </a:p>
          <a:p>
            <a:pPr lvl="1">
              <a:defRPr/>
            </a:pPr>
            <a:r>
              <a:rPr lang="en-US" sz="3600" dirty="0"/>
              <a:t>Dehydration, other pesticide exposures likely also contribute</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10011-8DDC-25CB-E8D0-AF664CA000F7}"/>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64F7275F-F72C-A9FA-DBA9-B546521937E0}"/>
              </a:ext>
            </a:extLst>
          </p:cNvPr>
          <p:cNvSpPr>
            <a:spLocks noGrp="1"/>
          </p:cNvSpPr>
          <p:nvPr>
            <p:ph idx="1"/>
          </p:nvPr>
        </p:nvSpPr>
        <p:spPr/>
        <p:txBody>
          <a:bodyPr/>
          <a:lstStyle/>
          <a:p>
            <a:pPr>
              <a:defRPr/>
            </a:pPr>
            <a:r>
              <a:rPr lang="en-US" dirty="0"/>
              <a:t>2020: EPA draft biological evaluation shows glyphosate likely to injure or kill 93% of the plants and animals protected under the Endangered Species Act and adversely modifies critical habitat for 759 endangered species (96% of all species for which critical habitat has been designated)</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20F2F-AA85-53A6-B054-D5A267C4F36A}"/>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Health and Environmental Risks of GE Foods</a:t>
            </a:r>
            <a:endParaRPr lang="en-AU" dirty="0"/>
          </a:p>
        </p:txBody>
      </p:sp>
      <p:sp>
        <p:nvSpPr>
          <p:cNvPr id="3" name="Content Placeholder 2">
            <a:extLst>
              <a:ext uri="{FF2B5EF4-FFF2-40B4-BE49-F238E27FC236}">
                <a16:creationId xmlns:a16="http://schemas.microsoft.com/office/drawing/2014/main" id="{4AA4EE89-7E35-A0E9-159C-C15EBA29FF3F}"/>
              </a:ext>
            </a:extLst>
          </p:cNvPr>
          <p:cNvSpPr>
            <a:spLocks noGrp="1"/>
          </p:cNvSpPr>
          <p:nvPr>
            <p:ph idx="1"/>
          </p:nvPr>
        </p:nvSpPr>
        <p:spPr/>
        <p:txBody>
          <a:bodyPr/>
          <a:lstStyle/>
          <a:p>
            <a:pPr>
              <a:defRPr/>
            </a:pPr>
            <a:r>
              <a:rPr lang="en-US" dirty="0"/>
              <a:t>2023: Bayer stops selling glyphosate in US</a:t>
            </a:r>
          </a:p>
          <a:p>
            <a:pPr>
              <a:defRPr/>
            </a:pPr>
            <a:r>
              <a:rPr lang="en-US" dirty="0"/>
              <a:t>2026: Trump issues executive order to increase domestic production of glyphosate citing Defense Production Act (since glyphosate can be used as a defoliant in military operations)</a:t>
            </a:r>
          </a:p>
          <a:p>
            <a:r>
              <a:rPr lang="en-AU" dirty="0"/>
              <a:t>Glyphosate approved for use in EU through 2033</a:t>
            </a:r>
          </a:p>
        </p:txBody>
      </p:sp>
    </p:spTree>
    <p:extLst>
      <p:ext uri="{BB962C8B-B14F-4D97-AF65-F5344CB8AC3E}">
        <p14:creationId xmlns:p14="http://schemas.microsoft.com/office/powerpoint/2010/main" val="303285325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6BAE2-FC29-FD4E-7A07-1E5845B272E2}"/>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Health and Environmental Risks of GE Foods</a:t>
            </a:r>
            <a:endParaRPr lang="en-AU" dirty="0"/>
          </a:p>
        </p:txBody>
      </p:sp>
      <p:sp>
        <p:nvSpPr>
          <p:cNvPr id="3" name="Content Placeholder 2">
            <a:extLst>
              <a:ext uri="{FF2B5EF4-FFF2-40B4-BE49-F238E27FC236}">
                <a16:creationId xmlns:a16="http://schemas.microsoft.com/office/drawing/2014/main" id="{B6B9928B-0227-96BB-D778-D8C50A84F881}"/>
              </a:ext>
            </a:extLst>
          </p:cNvPr>
          <p:cNvSpPr>
            <a:spLocks noGrp="1"/>
          </p:cNvSpPr>
          <p:nvPr>
            <p:ph idx="1"/>
          </p:nvPr>
        </p:nvSpPr>
        <p:spPr/>
        <p:txBody>
          <a:bodyPr/>
          <a:lstStyle/>
          <a:p>
            <a:r>
              <a:rPr lang="en-AU" sz="2400" dirty="0"/>
              <a:t>Diquat = replacement for glyphosate in US</a:t>
            </a:r>
          </a:p>
          <a:p>
            <a:pPr lvl="1"/>
            <a:r>
              <a:rPr lang="en-AU" sz="2400" dirty="0"/>
              <a:t>Now in Roundup</a:t>
            </a:r>
          </a:p>
          <a:p>
            <a:r>
              <a:rPr lang="en-AU" sz="2400" dirty="0"/>
              <a:t>Banned in EU, UK, China</a:t>
            </a:r>
          </a:p>
          <a:p>
            <a:r>
              <a:rPr lang="en-AU" sz="2400" dirty="0"/>
              <a:t>Triggers inflammation, alters microbiome, and may cause permanent kidney damage, lung/liver inflation</a:t>
            </a:r>
          </a:p>
          <a:p>
            <a:r>
              <a:rPr lang="en-AU" sz="2400" dirty="0"/>
              <a:t>Suspected neurotoxin, may be linked to Parkinson’s Disease</a:t>
            </a:r>
          </a:p>
          <a:p>
            <a:r>
              <a:rPr lang="en-AU" sz="2400" dirty="0"/>
              <a:t>Carcinogenic</a:t>
            </a:r>
          </a:p>
          <a:p>
            <a:r>
              <a:rPr lang="en-AU" sz="2400" dirty="0"/>
              <a:t>With chronic exposure, could be 200X as toxic as glyphosate</a:t>
            </a:r>
          </a:p>
        </p:txBody>
      </p:sp>
    </p:spTree>
    <p:extLst>
      <p:ext uri="{BB962C8B-B14F-4D97-AF65-F5344CB8AC3E}">
        <p14:creationId xmlns:p14="http://schemas.microsoft.com/office/powerpoint/2010/main" val="162952843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769AF-8B83-5ADB-E264-8FCB5C99E133}"/>
              </a:ext>
            </a:extLst>
          </p:cNvPr>
          <p:cNvSpPr>
            <a:spLocks noGrp="1"/>
          </p:cNvSpPr>
          <p:nvPr>
            <p:ph type="title"/>
          </p:nvPr>
        </p:nvSpPr>
        <p:spPr/>
        <p:txBody>
          <a:bodyPr/>
          <a:lstStyle/>
          <a:p>
            <a:pPr>
              <a:defRPr/>
            </a:pPr>
            <a:r>
              <a:rPr lang="en-US" dirty="0"/>
              <a:t>Health and Environmental Risks of GE Foods</a:t>
            </a:r>
          </a:p>
        </p:txBody>
      </p:sp>
      <p:sp>
        <p:nvSpPr>
          <p:cNvPr id="3" name="Content Placeholder 2">
            <a:extLst>
              <a:ext uri="{FF2B5EF4-FFF2-40B4-BE49-F238E27FC236}">
                <a16:creationId xmlns:a16="http://schemas.microsoft.com/office/drawing/2014/main" id="{DCF7756A-A346-5712-9284-CB895DE3FA85}"/>
              </a:ext>
            </a:extLst>
          </p:cNvPr>
          <p:cNvSpPr>
            <a:spLocks noGrp="1"/>
          </p:cNvSpPr>
          <p:nvPr>
            <p:ph idx="1"/>
          </p:nvPr>
        </p:nvSpPr>
        <p:spPr/>
        <p:txBody>
          <a:bodyPr/>
          <a:lstStyle/>
          <a:p>
            <a:pPr>
              <a:defRPr/>
            </a:pPr>
            <a:r>
              <a:rPr lang="en-US" sz="3600" dirty="0">
                <a:effectLst>
                  <a:outerShdw blurRad="38100" dist="38100" dir="2700000" algn="tl">
                    <a:srgbClr val="000000">
                      <a:alpha val="43137"/>
                    </a:srgbClr>
                  </a:outerShdw>
                </a:effectLst>
              </a:rPr>
              <a:t>See Earth Open Source’s report on Roundup on </a:t>
            </a:r>
            <a:r>
              <a:rPr lang="en-US" sz="3600" dirty="0" err="1">
                <a:effectLst>
                  <a:outerShdw blurRad="38100" dist="38100" dir="2700000" algn="tl">
                    <a:srgbClr val="000000">
                      <a:alpha val="43137"/>
                    </a:srgbClr>
                  </a:outerShdw>
                </a:effectLst>
              </a:rPr>
              <a:t>phsj</a:t>
            </a:r>
            <a:r>
              <a:rPr lang="en-US" sz="3600" dirty="0">
                <a:effectLst>
                  <a:outerShdw blurRad="38100" dist="38100" dir="2700000" algn="tl">
                    <a:srgbClr val="000000">
                      <a:alpha val="43137"/>
                    </a:srgbClr>
                  </a:outerShdw>
                </a:effectLst>
              </a:rPr>
              <a:t> website, “Food Safety Issues” page</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1983C-D094-32EE-ED60-95B5253709AD}"/>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63E1E9AC-3027-2714-7D06-5B724EDCF241}"/>
              </a:ext>
            </a:extLst>
          </p:cNvPr>
          <p:cNvSpPr>
            <a:spLocks noGrp="1"/>
          </p:cNvSpPr>
          <p:nvPr>
            <p:ph idx="1"/>
          </p:nvPr>
        </p:nvSpPr>
        <p:spPr/>
        <p:txBody>
          <a:bodyPr/>
          <a:lstStyle/>
          <a:p>
            <a:pPr>
              <a:defRPr/>
            </a:pPr>
            <a:r>
              <a:rPr lang="en-US" sz="3600" dirty="0"/>
              <a:t>Diets of placebo group laboratory rodents commonly contain Roundup-tolerant GM crops and glyphosate residues</a:t>
            </a:r>
          </a:p>
          <a:p>
            <a:pPr lvl="2" eaLnBrk="1" hangingPunct="1">
              <a:lnSpc>
                <a:spcPct val="90000"/>
              </a:lnSpc>
              <a:defRPr/>
            </a:pPr>
            <a:r>
              <a:rPr lang="en-US" sz="3600" dirty="0"/>
              <a:t>May impact result of testing of drugs, environmental toxins</a:t>
            </a:r>
          </a:p>
          <a:p>
            <a:pPr>
              <a:defRPr/>
            </a:pPr>
            <a:endParaRPr lang="en-US"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C6B1-F2CF-AB57-2AF0-523797A4F0BE}"/>
              </a:ext>
            </a:extLst>
          </p:cNvPr>
          <p:cNvSpPr>
            <a:spLocks noGrp="1"/>
          </p:cNvSpPr>
          <p:nvPr>
            <p:ph type="title"/>
          </p:nvPr>
        </p:nvSpPr>
        <p:spPr/>
        <p:txBody>
          <a:bodyPr/>
          <a:lstStyle/>
          <a:p>
            <a:pPr>
              <a:defRPr/>
            </a:pPr>
            <a:r>
              <a:rPr lang="en-US" sz="4000" dirty="0"/>
              <a:t>Yield Changes since GE Crops Introduced</a:t>
            </a:r>
          </a:p>
        </p:txBody>
      </p:sp>
      <p:sp>
        <p:nvSpPr>
          <p:cNvPr id="3" name="Content Placeholder 2">
            <a:extLst>
              <a:ext uri="{FF2B5EF4-FFF2-40B4-BE49-F238E27FC236}">
                <a16:creationId xmlns:a16="http://schemas.microsoft.com/office/drawing/2014/main" id="{E37C0398-C37F-1FEC-9C9B-AE429F7B618C}"/>
              </a:ext>
            </a:extLst>
          </p:cNvPr>
          <p:cNvSpPr>
            <a:spLocks noGrp="1"/>
          </p:cNvSpPr>
          <p:nvPr>
            <p:ph idx="1"/>
          </p:nvPr>
        </p:nvSpPr>
        <p:spPr/>
        <p:txBody>
          <a:bodyPr/>
          <a:lstStyle/>
          <a:p>
            <a:pPr>
              <a:defRPr/>
            </a:pPr>
            <a:r>
              <a:rPr lang="en-US" dirty="0"/>
              <a:t>No change in yields of herbicide-tolerant corn and soybeans</a:t>
            </a:r>
          </a:p>
          <a:p>
            <a:pPr>
              <a:defRPr/>
            </a:pPr>
            <a:endParaRPr lang="en-US" dirty="0"/>
          </a:p>
          <a:p>
            <a:pPr>
              <a:defRPr/>
            </a:pPr>
            <a:r>
              <a:rPr lang="en-US" dirty="0"/>
              <a:t>Insect-resistant Bt corn yields up 3-4%</a:t>
            </a:r>
          </a:p>
          <a:p>
            <a:pPr>
              <a:defRPr/>
            </a:pPr>
            <a:endParaRPr lang="en-US" dirty="0"/>
          </a:p>
          <a:p>
            <a:pPr>
              <a:defRPr/>
            </a:pPr>
            <a:r>
              <a:rPr lang="en-US" dirty="0"/>
              <a:t>Non-GE plant breeding and farming methods have increased yields of major grain crops from 13-25%</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AD79E-37FB-640A-0671-FDA1987F8F9F}"/>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08F6DE77-E295-72F2-DE40-F864BE41C9A9}"/>
              </a:ext>
            </a:extLst>
          </p:cNvPr>
          <p:cNvSpPr>
            <a:spLocks noGrp="1"/>
          </p:cNvSpPr>
          <p:nvPr>
            <p:ph idx="1"/>
          </p:nvPr>
        </p:nvSpPr>
        <p:spPr/>
        <p:txBody>
          <a:bodyPr/>
          <a:lstStyle/>
          <a:p>
            <a:pPr>
              <a:defRPr/>
            </a:pPr>
            <a:r>
              <a:rPr lang="en-US" dirty="0"/>
              <a:t>Use of herbicide-resistant GM crops claimed to allow for no-till agriculture (vs. ploughing), which helps sequester carbon in the soil</a:t>
            </a:r>
          </a:p>
          <a:p>
            <a:pPr>
              <a:defRPr/>
            </a:pPr>
            <a:r>
              <a:rPr lang="en-US" dirty="0"/>
              <a:t>No-till agriculture: Purported to prevent erosion, retain moisture, leave soil ecosystems intact, decrease carbon emissions</a:t>
            </a:r>
          </a:p>
          <a:p>
            <a:pPr lvl="1">
              <a:defRPr/>
            </a:pPr>
            <a:r>
              <a:rPr lang="en-US" dirty="0"/>
              <a:t>Per </a:t>
            </a:r>
            <a:r>
              <a:rPr lang="en-US" i="1" dirty="0"/>
              <a:t>Nature</a:t>
            </a:r>
            <a:r>
              <a:rPr lang="en-US" dirty="0"/>
              <a:t> review (2014), the role of no-till agriculture in mitigating climate change is “widely overstated”</a:t>
            </a:r>
          </a:p>
          <a:p>
            <a:pPr>
              <a:defRPr/>
            </a:pPr>
            <a:endParaRPr lang="en-US"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F1D3C-908C-2BBF-4AE8-1042678A97E5}"/>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F0BABDF2-4663-D38B-F452-835304BC2319}"/>
              </a:ext>
            </a:extLst>
          </p:cNvPr>
          <p:cNvSpPr>
            <a:spLocks noGrp="1"/>
          </p:cNvSpPr>
          <p:nvPr>
            <p:ph idx="1"/>
          </p:nvPr>
        </p:nvSpPr>
        <p:spPr/>
        <p:txBody>
          <a:bodyPr/>
          <a:lstStyle/>
          <a:p>
            <a:pPr>
              <a:defRPr/>
            </a:pPr>
            <a:r>
              <a:rPr lang="en-US" sz="3600" dirty="0"/>
              <a:t>GM crops have had minimal effect on use of no-till agriculture</a:t>
            </a:r>
          </a:p>
          <a:p>
            <a:pPr>
              <a:defRPr/>
            </a:pPr>
            <a:r>
              <a:rPr lang="en-US" sz="3600" dirty="0"/>
              <a:t>But more pesticide runoff from no-till fields than ploughed fields</a:t>
            </a:r>
          </a:p>
          <a:p>
            <a:pPr>
              <a:defRPr/>
            </a:pPr>
            <a:r>
              <a:rPr lang="en-US" sz="3600" dirty="0"/>
              <a:t>Alternatively, use of cover crops increase yield/income, even after accounting for their costs</a:t>
            </a:r>
          </a:p>
          <a:p>
            <a:pPr>
              <a:defRPr/>
            </a:pPr>
            <a:endParaRPr lang="en-US" dirty="0"/>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828DA-25F9-8517-090F-D64F79EE51E1}"/>
              </a:ext>
            </a:extLst>
          </p:cNvPr>
          <p:cNvSpPr>
            <a:spLocks noGrp="1"/>
          </p:cNvSpPr>
          <p:nvPr>
            <p:ph type="title"/>
          </p:nvPr>
        </p:nvSpPr>
        <p:spPr/>
        <p:txBody>
          <a:bodyPr/>
          <a:lstStyle/>
          <a:p>
            <a:pPr>
              <a:defRPr/>
            </a:pPr>
            <a:r>
              <a:rPr lang="en-US" dirty="0">
                <a:solidFill>
                  <a:srgbClr val="E5E5FF"/>
                </a:solidFill>
              </a:rPr>
              <a:t>Health and Environmental Risks of GE Foods</a:t>
            </a:r>
            <a:endParaRPr lang="en-US" dirty="0"/>
          </a:p>
        </p:txBody>
      </p:sp>
      <p:sp>
        <p:nvSpPr>
          <p:cNvPr id="3" name="Content Placeholder 2">
            <a:extLst>
              <a:ext uri="{FF2B5EF4-FFF2-40B4-BE49-F238E27FC236}">
                <a16:creationId xmlns:a16="http://schemas.microsoft.com/office/drawing/2014/main" id="{11B700B4-FEFE-8640-86E2-EBEDA02DF753}"/>
              </a:ext>
            </a:extLst>
          </p:cNvPr>
          <p:cNvSpPr>
            <a:spLocks noGrp="1"/>
          </p:cNvSpPr>
          <p:nvPr>
            <p:ph idx="1"/>
          </p:nvPr>
        </p:nvSpPr>
        <p:spPr/>
        <p:txBody>
          <a:bodyPr/>
          <a:lstStyle/>
          <a:p>
            <a:pPr>
              <a:defRPr/>
            </a:pPr>
            <a:r>
              <a:rPr lang="en-US" dirty="0"/>
              <a:t>Regenerative Farming:</a:t>
            </a:r>
          </a:p>
          <a:p>
            <a:pPr lvl="1">
              <a:defRPr/>
            </a:pPr>
            <a:r>
              <a:rPr lang="en-US" sz="3200" dirty="0"/>
              <a:t>Involves use of cover crops, crop diversification, reduced or no tillage, reduced chemical and fertilizer application, rotational livestock grazing</a:t>
            </a:r>
          </a:p>
          <a:p>
            <a:pPr lvl="1">
              <a:defRPr/>
            </a:pPr>
            <a:r>
              <a:rPr lang="en-US" sz="3200" dirty="0"/>
              <a:t>Potential for environmental and productivity gains</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EAD6F-12F5-7632-51DA-D247870198C4}"/>
              </a:ext>
            </a:extLst>
          </p:cNvPr>
          <p:cNvSpPr>
            <a:spLocks noGrp="1"/>
          </p:cNvSpPr>
          <p:nvPr>
            <p:ph type="title"/>
          </p:nvPr>
        </p:nvSpPr>
        <p:spPr/>
        <p:txBody>
          <a:bodyPr/>
          <a:lstStyle/>
          <a:p>
            <a:pPr>
              <a:defRPr/>
            </a:pPr>
            <a:r>
              <a:rPr lang="en-US" dirty="0"/>
              <a:t>GE Crops and Herbicide/Insecticide Use</a:t>
            </a:r>
          </a:p>
        </p:txBody>
      </p:sp>
      <p:sp>
        <p:nvSpPr>
          <p:cNvPr id="3" name="Content Placeholder 2">
            <a:extLst>
              <a:ext uri="{FF2B5EF4-FFF2-40B4-BE49-F238E27FC236}">
                <a16:creationId xmlns:a16="http://schemas.microsoft.com/office/drawing/2014/main" id="{904CB75B-0239-B4D5-9E96-C010F58F12A1}"/>
              </a:ext>
            </a:extLst>
          </p:cNvPr>
          <p:cNvSpPr>
            <a:spLocks noGrp="1"/>
          </p:cNvSpPr>
          <p:nvPr>
            <p:ph idx="1"/>
          </p:nvPr>
        </p:nvSpPr>
        <p:spPr/>
        <p:txBody>
          <a:bodyPr/>
          <a:lstStyle/>
          <a:p>
            <a:pPr marL="257175" lvl="2" indent="-257175" eaLnBrk="1" hangingPunct="1">
              <a:lnSpc>
                <a:spcPct val="90000"/>
              </a:lnSpc>
              <a:buClr>
                <a:srgbClr val="FFCC00"/>
              </a:buClr>
              <a:defRPr/>
            </a:pPr>
            <a:r>
              <a:rPr lang="en-US" sz="3600" dirty="0">
                <a:solidFill>
                  <a:srgbClr val="FFFFFF"/>
                </a:solidFill>
              </a:rPr>
              <a:t>Overall insecticide use down 123 million pounds between 1996 and 2011</a:t>
            </a:r>
          </a:p>
          <a:p>
            <a:pPr marL="257175" lvl="2" indent="-257175" eaLnBrk="1" hangingPunct="1">
              <a:lnSpc>
                <a:spcPct val="90000"/>
              </a:lnSpc>
              <a:buClr>
                <a:srgbClr val="FFCC00"/>
              </a:buClr>
              <a:defRPr/>
            </a:pPr>
            <a:endParaRPr lang="en-US" sz="3600" dirty="0">
              <a:solidFill>
                <a:srgbClr val="FFFFFF"/>
              </a:solidFill>
            </a:endParaRPr>
          </a:p>
          <a:p>
            <a:pPr marL="257175" lvl="2" indent="-257175" eaLnBrk="1" hangingPunct="1">
              <a:lnSpc>
                <a:spcPct val="90000"/>
              </a:lnSpc>
              <a:buClr>
                <a:srgbClr val="FFCC00"/>
              </a:buClr>
              <a:defRPr/>
            </a:pPr>
            <a:r>
              <a:rPr lang="en-US" sz="3600" dirty="0">
                <a:solidFill>
                  <a:srgbClr val="FFFFFF"/>
                </a:solidFill>
              </a:rPr>
              <a:t>But pests now becoming resistant, so insecticide use starting to increase</a:t>
            </a:r>
          </a:p>
          <a:p>
            <a:pPr marL="714375" lvl="3" indent="-257175" eaLnBrk="1" hangingPunct="1">
              <a:lnSpc>
                <a:spcPct val="90000"/>
              </a:lnSpc>
              <a:buClr>
                <a:srgbClr val="FFCC00"/>
              </a:buClr>
              <a:defRPr/>
            </a:pPr>
            <a:r>
              <a:rPr lang="en-US" sz="3600" dirty="0">
                <a:solidFill>
                  <a:srgbClr val="FFFFFF"/>
                </a:solidFill>
              </a:rPr>
              <a:t>Use up 1/3 in cotton</a:t>
            </a:r>
          </a:p>
          <a:p>
            <a:pPr marL="714375" lvl="3" indent="-257175" eaLnBrk="1" hangingPunct="1">
              <a:lnSpc>
                <a:spcPct val="90000"/>
              </a:lnSpc>
              <a:buClr>
                <a:srgbClr val="FFCC00"/>
              </a:buClr>
              <a:defRPr/>
            </a:pPr>
            <a:r>
              <a:rPr lang="en-US" sz="3600" dirty="0" err="1">
                <a:solidFill>
                  <a:srgbClr val="FFFFFF"/>
                </a:solidFill>
              </a:rPr>
              <a:t>Bt</a:t>
            </a:r>
            <a:r>
              <a:rPr lang="en-US" sz="3600" dirty="0">
                <a:solidFill>
                  <a:srgbClr val="FFFFFF"/>
                </a:solidFill>
              </a:rPr>
              <a:t> corn now stacked with total 4 toxins</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8A751-C9B7-3D5F-71D6-F7776C494B16}"/>
              </a:ext>
            </a:extLst>
          </p:cNvPr>
          <p:cNvSpPr>
            <a:spLocks noGrp="1"/>
          </p:cNvSpPr>
          <p:nvPr>
            <p:ph type="title"/>
          </p:nvPr>
        </p:nvSpPr>
        <p:spPr/>
        <p:txBody>
          <a:bodyPr/>
          <a:lstStyle/>
          <a:p>
            <a:pPr>
              <a:defRPr/>
            </a:pPr>
            <a:r>
              <a:rPr lang="en-US" dirty="0"/>
              <a:t>GE Crops and Herbicide/Insecticide Use</a:t>
            </a:r>
          </a:p>
        </p:txBody>
      </p:sp>
      <p:sp>
        <p:nvSpPr>
          <p:cNvPr id="3" name="Content Placeholder 2">
            <a:extLst>
              <a:ext uri="{FF2B5EF4-FFF2-40B4-BE49-F238E27FC236}">
                <a16:creationId xmlns:a16="http://schemas.microsoft.com/office/drawing/2014/main" id="{F8FCF70B-6488-AEE9-63B4-2CC20525BB6F}"/>
              </a:ext>
            </a:extLst>
          </p:cNvPr>
          <p:cNvSpPr>
            <a:spLocks noGrp="1"/>
          </p:cNvSpPr>
          <p:nvPr>
            <p:ph idx="1"/>
          </p:nvPr>
        </p:nvSpPr>
        <p:spPr/>
        <p:txBody>
          <a:bodyPr/>
          <a:lstStyle/>
          <a:p>
            <a:pPr marL="257175" lvl="2" indent="-257175" eaLnBrk="1" hangingPunct="1">
              <a:lnSpc>
                <a:spcPct val="90000"/>
              </a:lnSpc>
              <a:buClr>
                <a:srgbClr val="FFCC00"/>
              </a:buClr>
              <a:defRPr/>
            </a:pPr>
            <a:r>
              <a:rPr lang="en-US" sz="3600" dirty="0">
                <a:solidFill>
                  <a:srgbClr val="FFFFFF"/>
                </a:solidFill>
              </a:rPr>
              <a:t>Meta-analysis of </a:t>
            </a:r>
            <a:r>
              <a:rPr lang="en-US" sz="3600" dirty="0" err="1">
                <a:solidFill>
                  <a:srgbClr val="FFFFFF"/>
                </a:solidFill>
              </a:rPr>
              <a:t>Bt</a:t>
            </a:r>
            <a:r>
              <a:rPr lang="en-US" sz="3600" dirty="0">
                <a:solidFill>
                  <a:srgbClr val="FFFFFF"/>
                </a:solidFill>
              </a:rPr>
              <a:t> corn and cotton (2013):</a:t>
            </a:r>
          </a:p>
          <a:p>
            <a:pPr marL="600075" lvl="3" indent="-257175" eaLnBrk="1" hangingPunct="1">
              <a:lnSpc>
                <a:spcPct val="90000"/>
              </a:lnSpc>
              <a:buClr>
                <a:srgbClr val="FFCC00"/>
              </a:buClr>
              <a:defRPr/>
            </a:pPr>
            <a:r>
              <a:rPr lang="en-US" sz="3600" dirty="0">
                <a:solidFill>
                  <a:srgbClr val="FFFFFF"/>
                </a:solidFill>
              </a:rPr>
              <a:t>5/13 major pests resistant (compared with 1 in 2005)</a:t>
            </a:r>
            <a:endParaRPr lang="en-US" sz="3600" dirty="0"/>
          </a:p>
          <a:p>
            <a:pPr marL="342900" lvl="2" indent="-342900" eaLnBrk="1" hangingPunct="1">
              <a:lnSpc>
                <a:spcPct val="90000"/>
              </a:lnSpc>
              <a:buClr>
                <a:srgbClr val="FFCC00"/>
              </a:buClr>
              <a:defRPr/>
            </a:pPr>
            <a:r>
              <a:rPr lang="en-US" sz="3600" dirty="0">
                <a:solidFill>
                  <a:srgbClr val="FFFFFF"/>
                </a:solidFill>
              </a:rPr>
              <a:t>Goss’s Wilt (bacterial disease) spreading across midwest (2013)</a:t>
            </a:r>
          </a:p>
          <a:p>
            <a:pPr marL="800100" lvl="3" indent="-342900" eaLnBrk="1" hangingPunct="1">
              <a:lnSpc>
                <a:spcPct val="90000"/>
              </a:lnSpc>
              <a:buClr>
                <a:srgbClr val="FFCC00"/>
              </a:buClr>
              <a:defRPr/>
            </a:pPr>
            <a:r>
              <a:rPr lang="en-US" sz="3200" dirty="0">
                <a:solidFill>
                  <a:srgbClr val="FFFFFF"/>
                </a:solidFill>
              </a:rPr>
              <a:t>Crop rotation and increased genetic diversity could stop</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a:extLst>
              <a:ext uri="{FF2B5EF4-FFF2-40B4-BE49-F238E27FC236}">
                <a16:creationId xmlns:a16="http://schemas.microsoft.com/office/drawing/2014/main" id="{0AB3189E-EE4B-FDF3-DCAD-1813824B1D2C}"/>
              </a:ext>
            </a:extLst>
          </p:cNvPr>
          <p:cNvSpPr>
            <a:spLocks noGrp="1" noRot="1" noChangeArrowheads="1"/>
          </p:cNvSpPr>
          <p:nvPr>
            <p:ph type="title"/>
          </p:nvPr>
        </p:nvSpPr>
        <p:spPr/>
        <p:txBody>
          <a:bodyPr/>
          <a:lstStyle/>
          <a:p>
            <a:pPr eaLnBrk="1" hangingPunct="1">
              <a:defRPr/>
            </a:pPr>
            <a:r>
              <a:rPr lang="en-US" dirty="0"/>
              <a:t>Bt Plants</a:t>
            </a:r>
          </a:p>
        </p:txBody>
      </p:sp>
      <p:sp>
        <p:nvSpPr>
          <p:cNvPr id="283651" name="Rectangle 3">
            <a:extLst>
              <a:ext uri="{FF2B5EF4-FFF2-40B4-BE49-F238E27FC236}">
                <a16:creationId xmlns:a16="http://schemas.microsoft.com/office/drawing/2014/main" id="{B5D07B3C-DD07-9B79-3575-D2D4AF566803}"/>
              </a:ext>
            </a:extLst>
          </p:cNvPr>
          <p:cNvSpPr>
            <a:spLocks noGrp="1" noChangeArrowheads="1"/>
          </p:cNvSpPr>
          <p:nvPr>
            <p:ph type="body" idx="1"/>
          </p:nvPr>
        </p:nvSpPr>
        <p:spPr/>
        <p:txBody>
          <a:bodyPr/>
          <a:lstStyle/>
          <a:p>
            <a:pPr marL="342900" lvl="2" indent="-342900" eaLnBrk="1" hangingPunct="1">
              <a:buClr>
                <a:schemeClr val="hlink"/>
              </a:buClr>
              <a:defRPr/>
            </a:pPr>
            <a:r>
              <a:rPr lang="en-US" sz="2800" dirty="0"/>
              <a:t>Bt cotton growth in China leads to population explosion of previously insignificant adult mirid bugs, which are now rampaging through fruit orchards and cotton fields</a:t>
            </a:r>
          </a:p>
          <a:p>
            <a:pPr marL="342900" lvl="2" indent="-342900" eaLnBrk="1" hangingPunct="1">
              <a:buClr>
                <a:schemeClr val="hlink"/>
              </a:buClr>
              <a:defRPr/>
            </a:pPr>
            <a:r>
              <a:rPr lang="en-US" sz="2800" dirty="0"/>
              <a:t>2009: GM cotton contaminates animal feed in West Texas</a:t>
            </a:r>
          </a:p>
          <a:p>
            <a:pPr eaLnBrk="1" hangingPunct="1">
              <a:defRPr/>
            </a:pPr>
            <a:r>
              <a:rPr lang="en-US" sz="2800" dirty="0"/>
              <a:t>Bt cotton destroyed by mealy bug; harvests in India decline dramatically, contributing to suicides among farmers</a:t>
            </a:r>
          </a:p>
          <a:p>
            <a:pPr lvl="1" eaLnBrk="1" hangingPunct="1">
              <a:defRPr/>
            </a:pPr>
            <a:r>
              <a:rPr lang="en-US" dirty="0"/>
              <a:t>Indonesia outlawed Bt cotton</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6BEFD-3428-CACC-6EAD-8B8DBFCDDFC0}"/>
              </a:ext>
            </a:extLst>
          </p:cNvPr>
          <p:cNvSpPr>
            <a:spLocks noGrp="1"/>
          </p:cNvSpPr>
          <p:nvPr>
            <p:ph type="title"/>
          </p:nvPr>
        </p:nvSpPr>
        <p:spPr/>
        <p:txBody>
          <a:bodyPr/>
          <a:lstStyle/>
          <a:p>
            <a:pPr>
              <a:defRPr/>
            </a:pPr>
            <a:r>
              <a:rPr lang="en-US" dirty="0"/>
              <a:t>Bt Plants</a:t>
            </a:r>
          </a:p>
        </p:txBody>
      </p:sp>
      <p:sp>
        <p:nvSpPr>
          <p:cNvPr id="3" name="Content Placeholder 2">
            <a:extLst>
              <a:ext uri="{FF2B5EF4-FFF2-40B4-BE49-F238E27FC236}">
                <a16:creationId xmlns:a16="http://schemas.microsoft.com/office/drawing/2014/main" id="{A930762F-BCA3-4A49-AF08-04A51D457E69}"/>
              </a:ext>
            </a:extLst>
          </p:cNvPr>
          <p:cNvSpPr>
            <a:spLocks noGrp="1"/>
          </p:cNvSpPr>
          <p:nvPr>
            <p:ph idx="1"/>
          </p:nvPr>
        </p:nvSpPr>
        <p:spPr/>
        <p:txBody>
          <a:bodyPr/>
          <a:lstStyle/>
          <a:p>
            <a:pPr eaLnBrk="1" hangingPunct="1">
              <a:defRPr/>
            </a:pPr>
            <a:r>
              <a:rPr lang="en-US" dirty="0"/>
              <a:t>Bt corn more susceptible to aphids, bollworms, rootworms</a:t>
            </a:r>
          </a:p>
          <a:p>
            <a:pPr lvl="1" eaLnBrk="1" hangingPunct="1">
              <a:defRPr/>
            </a:pPr>
            <a:r>
              <a:rPr lang="en-US" dirty="0"/>
              <a:t>Corn now stacked with 4 toxins, rootworms and earworms resistant to all 4</a:t>
            </a:r>
          </a:p>
          <a:p>
            <a:pPr eaLnBrk="1" hangingPunct="1">
              <a:defRPr/>
            </a:pPr>
            <a:r>
              <a:rPr lang="en-US" dirty="0"/>
              <a:t>Bt corn linked to decrease in symbiotic soil fungus that promotes water/nutrient/CO2 exchange</a:t>
            </a:r>
          </a:p>
          <a:p>
            <a:pPr eaLnBrk="1" hangingPunct="1">
              <a:defRPr/>
            </a:pPr>
            <a:r>
              <a:rPr lang="en-US" dirty="0"/>
              <a:t>Pink bollworms thriving on Bt cotton in India</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EC99C-1206-94F3-66FB-752DE2B03F02}"/>
              </a:ext>
            </a:extLst>
          </p:cNvPr>
          <p:cNvSpPr>
            <a:spLocks noGrp="1"/>
          </p:cNvSpPr>
          <p:nvPr>
            <p:ph type="title"/>
          </p:nvPr>
        </p:nvSpPr>
        <p:spPr/>
        <p:txBody>
          <a:bodyPr/>
          <a:lstStyle/>
          <a:p>
            <a:pPr>
              <a:defRPr/>
            </a:pPr>
            <a:r>
              <a:rPr lang="en-US" dirty="0"/>
              <a:t>Bt Plants</a:t>
            </a:r>
          </a:p>
        </p:txBody>
      </p:sp>
      <p:sp>
        <p:nvSpPr>
          <p:cNvPr id="3" name="Content Placeholder 2">
            <a:extLst>
              <a:ext uri="{FF2B5EF4-FFF2-40B4-BE49-F238E27FC236}">
                <a16:creationId xmlns:a16="http://schemas.microsoft.com/office/drawing/2014/main" id="{1744BBDC-3381-19BC-729E-6EFBB3A4894D}"/>
              </a:ext>
            </a:extLst>
          </p:cNvPr>
          <p:cNvSpPr>
            <a:spLocks noGrp="1"/>
          </p:cNvSpPr>
          <p:nvPr>
            <p:ph idx="1"/>
          </p:nvPr>
        </p:nvSpPr>
        <p:spPr/>
        <p:txBody>
          <a:bodyPr/>
          <a:lstStyle/>
          <a:p>
            <a:pPr eaLnBrk="1" hangingPunct="1">
              <a:defRPr/>
            </a:pPr>
            <a:r>
              <a:rPr lang="en-US" dirty="0"/>
              <a:t>Bt-resistant insects also noted in Puerto Rico and South Africa (moths) and U.S. (beetles)</a:t>
            </a:r>
          </a:p>
          <a:p>
            <a:pPr eaLnBrk="1" hangingPunct="1">
              <a:defRPr/>
            </a:pPr>
            <a:r>
              <a:rPr lang="en-US" dirty="0"/>
              <a:t>2010: India halts release of GM brinjal (i.e., aubergine, eggplant) – developer aware of animal toxicities prior to release</a:t>
            </a:r>
          </a:p>
          <a:p>
            <a:pPr eaLnBrk="1" hangingPunct="1">
              <a:defRPr/>
            </a:pPr>
            <a:r>
              <a:rPr lang="en-US" dirty="0"/>
              <a:t>2012: India establishes 10 year moratorium on field trials of </a:t>
            </a:r>
            <a:r>
              <a:rPr lang="en-US" dirty="0" err="1"/>
              <a:t>Bt</a:t>
            </a:r>
            <a:r>
              <a:rPr lang="en-US" dirty="0"/>
              <a:t> crops, yet in 2020 </a:t>
            </a:r>
            <a:r>
              <a:rPr lang="en-US" dirty="0" err="1"/>
              <a:t>bt</a:t>
            </a:r>
            <a:r>
              <a:rPr lang="en-US" dirty="0"/>
              <a:t> cotton still most widely planted crop in India (by acreage)</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E78BABE1-41D5-0246-C1F7-B497F23F21D6}"/>
              </a:ext>
            </a:extLst>
          </p:cNvPr>
          <p:cNvSpPr>
            <a:spLocks noGrp="1" noRot="1" noChangeArrowheads="1"/>
          </p:cNvSpPr>
          <p:nvPr>
            <p:ph type="title"/>
          </p:nvPr>
        </p:nvSpPr>
        <p:spPr/>
        <p:txBody>
          <a:bodyPr/>
          <a:lstStyle/>
          <a:p>
            <a:pPr eaLnBrk="1" hangingPunct="1">
              <a:defRPr/>
            </a:pPr>
            <a:r>
              <a:rPr lang="en-US" sz="4000" dirty="0"/>
              <a:t>Health and Environmental Risks of GE Foods</a:t>
            </a:r>
          </a:p>
        </p:txBody>
      </p:sp>
      <p:sp>
        <p:nvSpPr>
          <p:cNvPr id="158723" name="Rectangle 3">
            <a:extLst>
              <a:ext uri="{FF2B5EF4-FFF2-40B4-BE49-F238E27FC236}">
                <a16:creationId xmlns:a16="http://schemas.microsoft.com/office/drawing/2014/main" id="{CCC7DE57-34A2-552D-15C0-969F28E1AB46}"/>
              </a:ext>
            </a:extLst>
          </p:cNvPr>
          <p:cNvSpPr>
            <a:spLocks noGrp="1" noChangeArrowheads="1"/>
          </p:cNvSpPr>
          <p:nvPr>
            <p:ph type="body" idx="1"/>
          </p:nvPr>
        </p:nvSpPr>
        <p:spPr/>
        <p:txBody>
          <a:bodyPr/>
          <a:lstStyle/>
          <a:p>
            <a:pPr eaLnBrk="1" hangingPunct="1">
              <a:lnSpc>
                <a:spcPct val="90000"/>
              </a:lnSpc>
              <a:defRPr/>
            </a:pPr>
            <a:r>
              <a:rPr lang="en-US" sz="2800" dirty="0"/>
              <a:t>Acrylamide released from polyacrylamide (added to commercial herbicide mixtures to reduce spray drift) = neurotoxin, reproductive toxin, and carcinogen</a:t>
            </a:r>
          </a:p>
          <a:p>
            <a:pPr eaLnBrk="1" hangingPunct="1">
              <a:lnSpc>
                <a:spcPct val="90000"/>
              </a:lnSpc>
              <a:defRPr/>
            </a:pPr>
            <a:r>
              <a:rPr lang="en-US" sz="2800" dirty="0"/>
              <a:t>Non-target insects dying from exposure to pesticide-resistant crops</a:t>
            </a:r>
          </a:p>
          <a:p>
            <a:pPr lvl="1" eaLnBrk="1" hangingPunct="1">
              <a:lnSpc>
                <a:spcPct val="90000"/>
              </a:lnSpc>
              <a:defRPr/>
            </a:pPr>
            <a:r>
              <a:rPr lang="en-US" dirty="0"/>
              <a:t>Ripple effects on other organisms</a:t>
            </a:r>
            <a:endParaRPr lang="en-US" sz="2400" dirty="0"/>
          </a:p>
          <a:p>
            <a:pPr eaLnBrk="1" hangingPunct="1">
              <a:lnSpc>
                <a:spcPct val="90000"/>
              </a:lnSpc>
              <a:defRPr/>
            </a:pPr>
            <a:r>
              <a:rPr lang="en-US" sz="2800" dirty="0"/>
              <a:t>GM cyanobacterium (designed to convert sunlight, water and carbon dioxide into diesel fuel), other biofuels perpetuate reliance on fossil fuels, worsening global warming</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a:extLst>
              <a:ext uri="{FF2B5EF4-FFF2-40B4-BE49-F238E27FC236}">
                <a16:creationId xmlns:a16="http://schemas.microsoft.com/office/drawing/2014/main" id="{786B50CA-BCF8-E6DB-F7FB-3E9CC05B5D61}"/>
              </a:ext>
            </a:extLst>
          </p:cNvPr>
          <p:cNvSpPr>
            <a:spLocks noGrp="1" noRot="1" noChangeArrowheads="1"/>
          </p:cNvSpPr>
          <p:nvPr>
            <p:ph type="title"/>
          </p:nvPr>
        </p:nvSpPr>
        <p:spPr/>
        <p:txBody>
          <a:bodyPr/>
          <a:lstStyle/>
          <a:p>
            <a:pPr eaLnBrk="1" hangingPunct="1">
              <a:defRPr/>
            </a:pPr>
            <a:r>
              <a:rPr lang="en-US" dirty="0"/>
              <a:t>Pesticides</a:t>
            </a:r>
          </a:p>
        </p:txBody>
      </p:sp>
      <p:sp>
        <p:nvSpPr>
          <p:cNvPr id="228355" name="Rectangle 3">
            <a:extLst>
              <a:ext uri="{FF2B5EF4-FFF2-40B4-BE49-F238E27FC236}">
                <a16:creationId xmlns:a16="http://schemas.microsoft.com/office/drawing/2014/main" id="{AA943E1B-D718-7AFC-6610-41081F57C6D2}"/>
              </a:ext>
            </a:extLst>
          </p:cNvPr>
          <p:cNvSpPr>
            <a:spLocks noGrp="1" noChangeArrowheads="1"/>
          </p:cNvSpPr>
          <p:nvPr>
            <p:ph type="body" idx="1"/>
          </p:nvPr>
        </p:nvSpPr>
        <p:spPr/>
        <p:txBody>
          <a:bodyPr/>
          <a:lstStyle/>
          <a:p>
            <a:pPr eaLnBrk="1" hangingPunct="1">
              <a:defRPr/>
            </a:pPr>
            <a:r>
              <a:rPr lang="en-US" sz="3600" dirty="0"/>
              <a:t>Based on the poison gasses developed in WW I</a:t>
            </a:r>
          </a:p>
          <a:p>
            <a:pPr eaLnBrk="1" hangingPunct="1">
              <a:defRPr/>
            </a:pPr>
            <a:endParaRPr lang="en-US" sz="3600" dirty="0"/>
          </a:p>
          <a:p>
            <a:pPr eaLnBrk="1" hangingPunct="1">
              <a:defRPr/>
            </a:pPr>
            <a:r>
              <a:rPr lang="en-US" sz="3600" dirty="0"/>
              <a:t>Vandana Shiva: “We are eating the leftovers of World War I”</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a:extLst>
              <a:ext uri="{FF2B5EF4-FFF2-40B4-BE49-F238E27FC236}">
                <a16:creationId xmlns:a16="http://schemas.microsoft.com/office/drawing/2014/main" id="{BEA3D49D-2406-9EBD-0E68-340D681B3AC8}"/>
              </a:ext>
            </a:extLst>
          </p:cNvPr>
          <p:cNvSpPr>
            <a:spLocks noGrp="1" noRot="1" noChangeArrowheads="1"/>
          </p:cNvSpPr>
          <p:nvPr>
            <p:ph type="title"/>
          </p:nvPr>
        </p:nvSpPr>
        <p:spPr/>
        <p:txBody>
          <a:bodyPr/>
          <a:lstStyle/>
          <a:p>
            <a:pPr eaLnBrk="1" hangingPunct="1">
              <a:defRPr/>
            </a:pPr>
            <a:r>
              <a:rPr lang="en-US" dirty="0"/>
              <a:t>Pesticides</a:t>
            </a:r>
          </a:p>
        </p:txBody>
      </p:sp>
      <p:sp>
        <p:nvSpPr>
          <p:cNvPr id="182275" name="Rectangle 3">
            <a:extLst>
              <a:ext uri="{FF2B5EF4-FFF2-40B4-BE49-F238E27FC236}">
                <a16:creationId xmlns:a16="http://schemas.microsoft.com/office/drawing/2014/main" id="{73A6C76D-4071-743B-9702-07020C303A22}"/>
              </a:ext>
            </a:extLst>
          </p:cNvPr>
          <p:cNvSpPr>
            <a:spLocks noGrp="1" noChangeArrowheads="1"/>
          </p:cNvSpPr>
          <p:nvPr>
            <p:ph type="body" idx="1"/>
          </p:nvPr>
        </p:nvSpPr>
        <p:spPr/>
        <p:txBody>
          <a:bodyPr/>
          <a:lstStyle/>
          <a:p>
            <a:pPr eaLnBrk="1" hangingPunct="1"/>
            <a:r>
              <a:rPr lang="en-US" altLang="en-US" sz="2800" dirty="0">
                <a:effectLst/>
              </a:rPr>
              <a:t>5.1 billion </a:t>
            </a:r>
            <a:r>
              <a:rPr lang="en-US" altLang="en-US" sz="2800" dirty="0" err="1">
                <a:effectLst/>
              </a:rPr>
              <a:t>lbs</a:t>
            </a:r>
            <a:r>
              <a:rPr lang="en-US" altLang="en-US" sz="2800" dirty="0">
                <a:effectLst/>
              </a:rPr>
              <a:t>/yr pesticides (herbicides/insecticides/fungicides) applied to crops annually worldwide (30% in US)</a:t>
            </a:r>
          </a:p>
          <a:p>
            <a:pPr eaLnBrk="1" hangingPunct="1"/>
            <a:r>
              <a:rPr lang="en-US" altLang="en-US" sz="2800" dirty="0">
                <a:effectLst/>
              </a:rPr>
              <a:t>$73 billion worldwide market (2025)</a:t>
            </a:r>
          </a:p>
          <a:p>
            <a:pPr lvl="1" eaLnBrk="1" hangingPunct="1"/>
            <a:r>
              <a:rPr lang="en-US" altLang="en-US" dirty="0">
                <a:effectLst/>
              </a:rPr>
              <a:t>17,000 products; 10 firms control 90% of market</a:t>
            </a:r>
          </a:p>
          <a:p>
            <a:pPr eaLnBrk="1" hangingPunct="1"/>
            <a:r>
              <a:rPr lang="en-US" altLang="en-US" sz="2800" dirty="0">
                <a:effectLst/>
              </a:rPr>
              <a:t>81% increase in worldwide pesticide use 1990 to 2020</a:t>
            </a:r>
          </a:p>
          <a:p>
            <a:pPr eaLnBrk="1" hangingPunct="1"/>
            <a:r>
              <a:rPr lang="en-US" altLang="en-US" sz="2800" dirty="0">
                <a:effectLst/>
              </a:rPr>
              <a:t>Top 4 pesticide producers: Bayer, BASF, </a:t>
            </a:r>
            <a:r>
              <a:rPr lang="en-US" altLang="en-US" sz="2800" dirty="0" err="1">
                <a:effectLst/>
              </a:rPr>
              <a:t>Cortena</a:t>
            </a:r>
            <a:r>
              <a:rPr lang="en-US" altLang="en-US" sz="2800" dirty="0">
                <a:effectLst/>
              </a:rPr>
              <a:t>, Syngenta (70% of global sales)</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2AFE0-67FF-F82E-A323-7FD79D8358E4}"/>
              </a:ext>
            </a:extLst>
          </p:cNvPr>
          <p:cNvSpPr>
            <a:spLocks noGrp="1"/>
          </p:cNvSpPr>
          <p:nvPr>
            <p:ph type="title"/>
          </p:nvPr>
        </p:nvSpPr>
        <p:spPr/>
        <p:txBody>
          <a:bodyPr/>
          <a:lstStyle/>
          <a:p>
            <a:pPr>
              <a:defRPr/>
            </a:pPr>
            <a:r>
              <a:rPr lang="en-US" dirty="0"/>
              <a:t>Pesticides</a:t>
            </a:r>
          </a:p>
        </p:txBody>
      </p:sp>
      <p:sp>
        <p:nvSpPr>
          <p:cNvPr id="3" name="Content Placeholder 2">
            <a:extLst>
              <a:ext uri="{FF2B5EF4-FFF2-40B4-BE49-F238E27FC236}">
                <a16:creationId xmlns:a16="http://schemas.microsoft.com/office/drawing/2014/main" id="{D7635087-7884-6133-8D08-D64B730C3CEC}"/>
              </a:ext>
            </a:extLst>
          </p:cNvPr>
          <p:cNvSpPr>
            <a:spLocks noGrp="1"/>
          </p:cNvSpPr>
          <p:nvPr>
            <p:ph idx="1"/>
          </p:nvPr>
        </p:nvSpPr>
        <p:spPr/>
        <p:txBody>
          <a:bodyPr/>
          <a:lstStyle/>
          <a:p>
            <a:pPr eaLnBrk="1" hangingPunct="1">
              <a:defRPr/>
            </a:pPr>
            <a:r>
              <a:rPr lang="en-US" dirty="0"/>
              <a:t>CA, NY, and OR are the only states currently tracking pesticide sales and use</a:t>
            </a:r>
          </a:p>
          <a:p>
            <a:pPr lvl="1" eaLnBrk="1" hangingPunct="1">
              <a:defRPr/>
            </a:pPr>
            <a:r>
              <a:rPr lang="en-US" sz="3200" dirty="0"/>
              <a:t>OR system under-funded</a:t>
            </a:r>
          </a:p>
          <a:p>
            <a:pPr eaLnBrk="1" hangingPunct="1">
              <a:defRPr/>
            </a:pPr>
            <a:r>
              <a:rPr lang="en-US" dirty="0"/>
              <a:t>Many pesticides used in U.S. banned in other countries</a:t>
            </a:r>
          </a:p>
          <a:p>
            <a:pPr lvl="1" eaLnBrk="1" hangingPunct="1">
              <a:defRPr/>
            </a:pPr>
            <a:r>
              <a:rPr lang="en-US" sz="3200" dirty="0"/>
              <a:t>Pesticides banned in the EU account for more than one quarter of all U.S. agricultural pesticide use</a:t>
            </a:r>
          </a:p>
          <a:p>
            <a:pPr eaLnBrk="1" hangingPunct="1">
              <a:defRPr/>
            </a:pPr>
            <a:endParaRPr lang="en-US" altLang="en-US" sz="2000" dirty="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6A0EB-CF40-5291-D4A4-5D018185BE01}"/>
              </a:ext>
            </a:extLst>
          </p:cNvPr>
          <p:cNvSpPr>
            <a:spLocks noGrp="1"/>
          </p:cNvSpPr>
          <p:nvPr>
            <p:ph type="title"/>
          </p:nvPr>
        </p:nvSpPr>
        <p:spPr/>
        <p:txBody>
          <a:bodyPr/>
          <a:lstStyle/>
          <a:p>
            <a:r>
              <a:rPr lang="en-AU" dirty="0"/>
              <a:t>Pesticides</a:t>
            </a:r>
          </a:p>
        </p:txBody>
      </p:sp>
      <p:sp>
        <p:nvSpPr>
          <p:cNvPr id="3" name="Content Placeholder 2">
            <a:extLst>
              <a:ext uri="{FF2B5EF4-FFF2-40B4-BE49-F238E27FC236}">
                <a16:creationId xmlns:a16="http://schemas.microsoft.com/office/drawing/2014/main" id="{04B834DA-714C-FB06-2565-73D9FECA8E9E}"/>
              </a:ext>
            </a:extLst>
          </p:cNvPr>
          <p:cNvSpPr>
            <a:spLocks noGrp="1"/>
          </p:cNvSpPr>
          <p:nvPr>
            <p:ph idx="1"/>
          </p:nvPr>
        </p:nvSpPr>
        <p:spPr/>
        <p:txBody>
          <a:bodyPr/>
          <a:lstStyle/>
          <a:p>
            <a:pPr eaLnBrk="1" hangingPunct="1">
              <a:defRPr/>
            </a:pPr>
            <a:r>
              <a:rPr lang="en-US" altLang="en-US" dirty="0"/>
              <a:t>US health and environmental costs $10-12 billion/yr</a:t>
            </a:r>
          </a:p>
          <a:p>
            <a:pPr eaLnBrk="1" hangingPunct="1">
              <a:defRPr/>
            </a:pPr>
            <a:r>
              <a:rPr lang="en-US" altLang="en-US" dirty="0"/>
              <a:t>Annual costs due to loss of lifetime income in EU at least €125 billion</a:t>
            </a:r>
          </a:p>
          <a:p>
            <a:pPr eaLnBrk="1" hangingPunct="1">
              <a:defRPr/>
            </a:pPr>
            <a:r>
              <a:rPr lang="en-US" altLang="en-US" dirty="0"/>
              <a:t>EU has targeted 50% reduction in pesticide use by 2030</a:t>
            </a:r>
          </a:p>
          <a:p>
            <a:pPr lvl="1" eaLnBrk="1" hangingPunct="1">
              <a:defRPr/>
            </a:pPr>
            <a:r>
              <a:rPr lang="en-US" altLang="en-US" sz="3200" dirty="0"/>
              <a:t>Has banned pesticides in parks, playgrounds and playing fields</a:t>
            </a:r>
            <a:endParaRPr lang="en-AU" sz="3200" dirty="0"/>
          </a:p>
        </p:txBody>
      </p:sp>
    </p:spTree>
    <p:extLst>
      <p:ext uri="{BB962C8B-B14F-4D97-AF65-F5344CB8AC3E}">
        <p14:creationId xmlns:p14="http://schemas.microsoft.com/office/powerpoint/2010/main" val="156193274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a:extLst>
              <a:ext uri="{FF2B5EF4-FFF2-40B4-BE49-F238E27FC236}">
                <a16:creationId xmlns:a16="http://schemas.microsoft.com/office/drawing/2014/main" id="{4F4FBFDA-ABFC-7270-642D-26D7871D8DA4}"/>
              </a:ext>
            </a:extLst>
          </p:cNvPr>
          <p:cNvSpPr>
            <a:spLocks noGrp="1" noRot="1" noChangeArrowheads="1"/>
          </p:cNvSpPr>
          <p:nvPr>
            <p:ph type="title"/>
          </p:nvPr>
        </p:nvSpPr>
        <p:spPr/>
        <p:txBody>
          <a:bodyPr/>
          <a:lstStyle/>
          <a:p>
            <a:pPr eaLnBrk="1" hangingPunct="1">
              <a:defRPr/>
            </a:pPr>
            <a:r>
              <a:rPr lang="en-US" dirty="0"/>
              <a:t>Pesticides</a:t>
            </a:r>
          </a:p>
        </p:txBody>
      </p:sp>
      <p:sp>
        <p:nvSpPr>
          <p:cNvPr id="204803" name="Rectangle 3">
            <a:extLst>
              <a:ext uri="{FF2B5EF4-FFF2-40B4-BE49-F238E27FC236}">
                <a16:creationId xmlns:a16="http://schemas.microsoft.com/office/drawing/2014/main" id="{CF8DA76E-F989-A4F2-C22A-6C712656D26F}"/>
              </a:ext>
            </a:extLst>
          </p:cNvPr>
          <p:cNvSpPr>
            <a:spLocks noGrp="1" noChangeArrowheads="1"/>
          </p:cNvSpPr>
          <p:nvPr>
            <p:ph type="body" idx="1"/>
          </p:nvPr>
        </p:nvSpPr>
        <p:spPr/>
        <p:txBody>
          <a:bodyPr/>
          <a:lstStyle/>
          <a:p>
            <a:pPr eaLnBrk="1" hangingPunct="1">
              <a:lnSpc>
                <a:spcPct val="90000"/>
              </a:lnSpc>
              <a:buClr>
                <a:srgbClr val="FAFD00"/>
              </a:buClr>
              <a:defRPr/>
            </a:pPr>
            <a:r>
              <a:rPr lang="en-US" sz="2800" dirty="0"/>
              <a:t>EPA estimates U.S. farm workers suffer up to 300,000 pesticide-related acute illnesses and injuries per year; 385 million cases/</a:t>
            </a:r>
            <a:r>
              <a:rPr lang="en-US" sz="2800" dirty="0" err="1"/>
              <a:t>yr</a:t>
            </a:r>
            <a:r>
              <a:rPr lang="en-US" sz="2800" dirty="0"/>
              <a:t> worldwide, including 11,000 fatalities (</a:t>
            </a:r>
            <a:r>
              <a:rPr lang="en-US" sz="2800" u="sng" dirty="0"/>
              <a:t>BMC Public Health</a:t>
            </a:r>
            <a:r>
              <a:rPr lang="en-US" sz="2800" dirty="0"/>
              <a:t>, 12-7-2020, up from 25 million in 1990, WHO)</a:t>
            </a:r>
          </a:p>
          <a:p>
            <a:pPr lvl="1" eaLnBrk="1" hangingPunct="1">
              <a:lnSpc>
                <a:spcPct val="90000"/>
              </a:lnSpc>
              <a:buClr>
                <a:srgbClr val="FAFD00"/>
              </a:buClr>
              <a:defRPr/>
            </a:pPr>
            <a:r>
              <a:rPr lang="en-US" dirty="0"/>
              <a:t>44% of farmers/agricultural workers (or 860,000 individuals) poisoned each year</a:t>
            </a:r>
          </a:p>
          <a:p>
            <a:pPr eaLnBrk="1" hangingPunct="1">
              <a:lnSpc>
                <a:spcPct val="90000"/>
              </a:lnSpc>
              <a:buClr>
                <a:srgbClr val="FAFD00"/>
              </a:buClr>
              <a:defRPr/>
            </a:pPr>
            <a:r>
              <a:rPr lang="en-US" sz="2800" dirty="0"/>
              <a:t>NAS estimates that pesticides in food could cause up to 1 million cancers in the current generation of Americans</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A406D-ADAE-E77F-AF5F-A369A1AB5E6A}"/>
              </a:ext>
            </a:extLst>
          </p:cNvPr>
          <p:cNvSpPr>
            <a:spLocks noGrp="1"/>
          </p:cNvSpPr>
          <p:nvPr>
            <p:ph type="title"/>
          </p:nvPr>
        </p:nvSpPr>
        <p:spPr/>
        <p:txBody>
          <a:bodyPr/>
          <a:lstStyle/>
          <a:p>
            <a:pPr>
              <a:defRPr/>
            </a:pPr>
            <a:r>
              <a:rPr lang="en-US" dirty="0"/>
              <a:t>Pesticides</a:t>
            </a:r>
          </a:p>
        </p:txBody>
      </p:sp>
      <p:sp>
        <p:nvSpPr>
          <p:cNvPr id="3" name="Content Placeholder 2">
            <a:extLst>
              <a:ext uri="{FF2B5EF4-FFF2-40B4-BE49-F238E27FC236}">
                <a16:creationId xmlns:a16="http://schemas.microsoft.com/office/drawing/2014/main" id="{0ABF86FC-A2C2-243A-C8FC-FC0E7C70FCB8}"/>
              </a:ext>
            </a:extLst>
          </p:cNvPr>
          <p:cNvSpPr>
            <a:spLocks noGrp="1"/>
          </p:cNvSpPr>
          <p:nvPr>
            <p:ph idx="1"/>
          </p:nvPr>
        </p:nvSpPr>
        <p:spPr/>
        <p:txBody>
          <a:bodyPr/>
          <a:lstStyle/>
          <a:p>
            <a:pPr eaLnBrk="1" hangingPunct="1">
              <a:lnSpc>
                <a:spcPct val="90000"/>
              </a:lnSpc>
              <a:buClr>
                <a:srgbClr val="FAFD00"/>
              </a:buClr>
              <a:defRPr/>
            </a:pPr>
            <a:r>
              <a:rPr lang="en-US" dirty="0"/>
              <a:t>200,000 deaths/yr worldwide (UN, WHO) – almost all in developing world where use of obsolete pesticides is common</a:t>
            </a:r>
          </a:p>
          <a:p>
            <a:pPr eaLnBrk="1" hangingPunct="1">
              <a:lnSpc>
                <a:spcPct val="90000"/>
              </a:lnSpc>
              <a:buClr>
                <a:srgbClr val="FAFD00"/>
              </a:buClr>
              <a:defRPr/>
            </a:pPr>
            <a:r>
              <a:rPr lang="en-US" dirty="0"/>
              <a:t>Estimated 14 million people have died from suicide using pesticides since the “Green Revolution” of the 1960s</a:t>
            </a:r>
          </a:p>
          <a:p>
            <a:pPr>
              <a:defRPr/>
            </a:pPr>
            <a:endParaRPr lang="en-US"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37D19-0846-17D3-9C32-2D98602F27D8}"/>
              </a:ext>
            </a:extLst>
          </p:cNvPr>
          <p:cNvSpPr>
            <a:spLocks noGrp="1"/>
          </p:cNvSpPr>
          <p:nvPr>
            <p:ph type="title"/>
          </p:nvPr>
        </p:nvSpPr>
        <p:spPr/>
        <p:txBody>
          <a:bodyPr/>
          <a:lstStyle/>
          <a:p>
            <a:pPr>
              <a:defRPr/>
            </a:pPr>
            <a:r>
              <a:rPr lang="en-US" dirty="0"/>
              <a:t>Pesticides</a:t>
            </a:r>
          </a:p>
        </p:txBody>
      </p:sp>
      <p:sp>
        <p:nvSpPr>
          <p:cNvPr id="3" name="Content Placeholder 2">
            <a:extLst>
              <a:ext uri="{FF2B5EF4-FFF2-40B4-BE49-F238E27FC236}">
                <a16:creationId xmlns:a16="http://schemas.microsoft.com/office/drawing/2014/main" id="{D1067B08-981F-B916-07D3-8781FD152E6A}"/>
              </a:ext>
            </a:extLst>
          </p:cNvPr>
          <p:cNvSpPr>
            <a:spLocks noGrp="1"/>
          </p:cNvSpPr>
          <p:nvPr>
            <p:ph idx="1"/>
          </p:nvPr>
        </p:nvSpPr>
        <p:spPr/>
        <p:txBody>
          <a:bodyPr/>
          <a:lstStyle/>
          <a:p>
            <a:pPr eaLnBrk="1" hangingPunct="1">
              <a:lnSpc>
                <a:spcPct val="90000"/>
              </a:lnSpc>
              <a:buClr>
                <a:srgbClr val="FAFD00"/>
              </a:buClr>
              <a:defRPr/>
            </a:pPr>
            <a:r>
              <a:rPr lang="en-US" sz="3600" dirty="0"/>
              <a:t>Even so, the EPA and NAS have OK’d human subject testing…..</a:t>
            </a:r>
          </a:p>
          <a:p>
            <a:pPr eaLnBrk="1" hangingPunct="1">
              <a:lnSpc>
                <a:spcPct val="90000"/>
              </a:lnSpc>
              <a:buClr>
                <a:srgbClr val="FAFD00"/>
              </a:buClr>
              <a:defRPr/>
            </a:pPr>
            <a:r>
              <a:rPr lang="en-US" sz="3600" dirty="0"/>
              <a:t>Monsanto’s Roundup purchased by US government for aerial spraying in Colombia as part of “War on Drugs”</a:t>
            </a:r>
          </a:p>
          <a:p>
            <a:pPr lvl="1" eaLnBrk="1" hangingPunct="1">
              <a:lnSpc>
                <a:spcPct val="90000"/>
              </a:lnSpc>
              <a:buClr>
                <a:srgbClr val="FAFD00"/>
              </a:buClr>
              <a:defRPr/>
            </a:pPr>
            <a:r>
              <a:rPr lang="en-US" dirty="0"/>
              <a:t>2015 – Colombia to stop allowing spraying of Roundup</a:t>
            </a:r>
          </a:p>
          <a:p>
            <a:pPr lvl="1" eaLnBrk="1" hangingPunct="1">
              <a:lnSpc>
                <a:spcPct val="90000"/>
              </a:lnSpc>
              <a:buClr>
                <a:srgbClr val="FAFD00"/>
              </a:buClr>
              <a:defRPr/>
            </a:pPr>
            <a:r>
              <a:rPr lang="en-US" dirty="0"/>
              <a:t>2020 – Trump successfully pressures Colombia to resume spraying</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a:extLst>
              <a:ext uri="{FF2B5EF4-FFF2-40B4-BE49-F238E27FC236}">
                <a16:creationId xmlns:a16="http://schemas.microsoft.com/office/drawing/2014/main" id="{CD3CBD39-02D3-B7C7-B19B-1F1109AAA1A6}"/>
              </a:ext>
            </a:extLst>
          </p:cNvPr>
          <p:cNvSpPr>
            <a:spLocks noGrp="1" noRot="1" noChangeArrowheads="1"/>
          </p:cNvSpPr>
          <p:nvPr>
            <p:ph type="title"/>
          </p:nvPr>
        </p:nvSpPr>
        <p:spPr/>
        <p:txBody>
          <a:bodyPr/>
          <a:lstStyle/>
          <a:p>
            <a:pPr eaLnBrk="1" hangingPunct="1">
              <a:defRPr/>
            </a:pPr>
            <a:r>
              <a:rPr lang="en-US" dirty="0"/>
              <a:t>Pesticides</a:t>
            </a:r>
          </a:p>
        </p:txBody>
      </p:sp>
      <p:sp>
        <p:nvSpPr>
          <p:cNvPr id="205827" name="Rectangle 3">
            <a:extLst>
              <a:ext uri="{FF2B5EF4-FFF2-40B4-BE49-F238E27FC236}">
                <a16:creationId xmlns:a16="http://schemas.microsoft.com/office/drawing/2014/main" id="{09A0AB1A-E7AC-E5FC-028C-C91E9AF7207A}"/>
              </a:ext>
            </a:extLst>
          </p:cNvPr>
          <p:cNvSpPr>
            <a:spLocks noGrp="1" noChangeArrowheads="1"/>
          </p:cNvSpPr>
          <p:nvPr>
            <p:ph type="body" idx="1"/>
          </p:nvPr>
        </p:nvSpPr>
        <p:spPr/>
        <p:txBody>
          <a:bodyPr/>
          <a:lstStyle/>
          <a:p>
            <a:pPr eaLnBrk="1" hangingPunct="1">
              <a:lnSpc>
                <a:spcPct val="90000"/>
              </a:lnSpc>
              <a:defRPr/>
            </a:pPr>
            <a:r>
              <a:rPr lang="en-US" sz="2800" dirty="0"/>
              <a:t>Pesticides inhibit nitrogen fixation, decrease crop yields</a:t>
            </a:r>
          </a:p>
          <a:p>
            <a:pPr lvl="1" eaLnBrk="1" hangingPunct="1">
              <a:lnSpc>
                <a:spcPct val="90000"/>
              </a:lnSpc>
              <a:defRPr/>
            </a:pPr>
            <a:r>
              <a:rPr lang="en-US" dirty="0"/>
              <a:t>Cereals being GM to fix nitrogen from the atmosphere being considered for pollution control</a:t>
            </a:r>
          </a:p>
          <a:p>
            <a:pPr eaLnBrk="1" hangingPunct="1">
              <a:lnSpc>
                <a:spcPct val="90000"/>
              </a:lnSpc>
              <a:defRPr/>
            </a:pPr>
            <a:r>
              <a:rPr lang="en-US" sz="2800" dirty="0"/>
              <a:t>Evidence suggests these actually promote pests (vs. natural pesticides)</a:t>
            </a:r>
          </a:p>
          <a:p>
            <a:pPr lvl="2" eaLnBrk="1" hangingPunct="1">
              <a:lnSpc>
                <a:spcPct val="90000"/>
              </a:lnSpc>
              <a:defRPr/>
            </a:pPr>
            <a:r>
              <a:rPr lang="en-US" sz="2800" dirty="0"/>
              <a:t>30% of medieval crop harvests were destroyed by pests vs. 35-42% of current crop harvests</a:t>
            </a:r>
          </a:p>
          <a:p>
            <a:pPr marL="342900" lvl="1" indent="-342900" eaLnBrk="1" hangingPunct="1">
              <a:lnSpc>
                <a:spcPct val="90000"/>
              </a:lnSpc>
              <a:buClr>
                <a:schemeClr val="hlink"/>
              </a:buClr>
              <a:defRPr/>
            </a:pPr>
            <a:r>
              <a:rPr lang="en-US" dirty="0"/>
              <a:t>Suggests organic farming may be more cost-effective </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86B83E2A-3AD7-46A0-B1A4-5AAE5C6636FA}"/>
              </a:ext>
            </a:extLst>
          </p:cNvPr>
          <p:cNvSpPr>
            <a:spLocks noGrp="1" noRot="1" noChangeArrowheads="1"/>
          </p:cNvSpPr>
          <p:nvPr>
            <p:ph type="title"/>
          </p:nvPr>
        </p:nvSpPr>
        <p:spPr/>
        <p:txBody>
          <a:bodyPr/>
          <a:lstStyle/>
          <a:p>
            <a:pPr eaLnBrk="1" hangingPunct="1">
              <a:defRPr/>
            </a:pPr>
            <a:r>
              <a:rPr lang="en-US" dirty="0"/>
              <a:t>Pesticides</a:t>
            </a:r>
          </a:p>
        </p:txBody>
      </p:sp>
      <p:sp>
        <p:nvSpPr>
          <p:cNvPr id="84995" name="Rectangle 3">
            <a:extLst>
              <a:ext uri="{FF2B5EF4-FFF2-40B4-BE49-F238E27FC236}">
                <a16:creationId xmlns:a16="http://schemas.microsoft.com/office/drawing/2014/main" id="{19B5788E-7064-9A41-AAC9-A6E9048D90BC}"/>
              </a:ext>
            </a:extLst>
          </p:cNvPr>
          <p:cNvSpPr>
            <a:spLocks noGrp="1" noChangeArrowheads="1"/>
          </p:cNvSpPr>
          <p:nvPr>
            <p:ph type="body" idx="1"/>
          </p:nvPr>
        </p:nvSpPr>
        <p:spPr/>
        <p:txBody>
          <a:bodyPr/>
          <a:lstStyle/>
          <a:p>
            <a:pPr eaLnBrk="1" hangingPunct="1">
              <a:buClr>
                <a:srgbClr val="FAFD00"/>
              </a:buClr>
              <a:defRPr/>
            </a:pPr>
            <a:r>
              <a:rPr lang="en-US" sz="2800" dirty="0"/>
              <a:t>Linked to autism, Parkinson’s Disease, Alzheimer’s disease, ALS, diabetes, obesity (with prenatal exposure), depression, ADHD, sleep disorders</a:t>
            </a:r>
            <a:r>
              <a:rPr lang="en-US" sz="2800"/>
              <a:t>, and hematological </a:t>
            </a:r>
            <a:r>
              <a:rPr lang="en-US" sz="2800" dirty="0"/>
              <a:t>malignancies</a:t>
            </a:r>
          </a:p>
          <a:p>
            <a:pPr eaLnBrk="1" hangingPunct="1">
              <a:buClr>
                <a:srgbClr val="FAFD00"/>
              </a:buClr>
              <a:defRPr/>
            </a:pPr>
            <a:r>
              <a:rPr lang="en-US" sz="2800" dirty="0"/>
              <a:t>Autism spectrum disorders affect 2.5% of U.S. children</a:t>
            </a:r>
          </a:p>
          <a:p>
            <a:pPr eaLnBrk="1" hangingPunct="1">
              <a:buClr>
                <a:srgbClr val="FAFD00"/>
              </a:buClr>
              <a:defRPr/>
            </a:pPr>
            <a:r>
              <a:rPr lang="en-US" sz="2800" dirty="0"/>
              <a:t>Children living on or near farms score 5 points lower on IQ tests and other mental and verbal tests</a:t>
            </a:r>
          </a:p>
          <a:p>
            <a:pPr lvl="1" eaLnBrk="1" hangingPunct="1">
              <a:buClr>
                <a:srgbClr val="FAFD00"/>
              </a:buClr>
              <a:defRPr/>
            </a:pPr>
            <a:r>
              <a:rPr lang="en-US" dirty="0"/>
              <a:t>May be due to pesticide exposure</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itle 1">
            <a:extLst>
              <a:ext uri="{FF2B5EF4-FFF2-40B4-BE49-F238E27FC236}">
                <a16:creationId xmlns:a16="http://schemas.microsoft.com/office/drawing/2014/main" id="{B0B20707-B029-C046-8DF3-B1DE6EDF6A35}"/>
              </a:ext>
            </a:extLst>
          </p:cNvPr>
          <p:cNvSpPr>
            <a:spLocks noGrp="1" noChangeArrowheads="1"/>
          </p:cNvSpPr>
          <p:nvPr>
            <p:ph type="title"/>
          </p:nvPr>
        </p:nvSpPr>
        <p:spPr/>
        <p:txBody>
          <a:bodyPr/>
          <a:lstStyle/>
          <a:p>
            <a:r>
              <a:rPr lang="en-US" altLang="en-US" dirty="0">
                <a:effectLst/>
              </a:rPr>
              <a:t>Phosphate in Fertilizers</a:t>
            </a:r>
          </a:p>
        </p:txBody>
      </p:sp>
      <p:sp>
        <p:nvSpPr>
          <p:cNvPr id="190467" name="Content Placeholder 2">
            <a:extLst>
              <a:ext uri="{FF2B5EF4-FFF2-40B4-BE49-F238E27FC236}">
                <a16:creationId xmlns:a16="http://schemas.microsoft.com/office/drawing/2014/main" id="{BFDE38AF-F1D1-2670-EA77-52CBBF4A7269}"/>
              </a:ext>
            </a:extLst>
          </p:cNvPr>
          <p:cNvSpPr>
            <a:spLocks noGrp="1" noChangeArrowheads="1"/>
          </p:cNvSpPr>
          <p:nvPr>
            <p:ph idx="1"/>
          </p:nvPr>
        </p:nvSpPr>
        <p:spPr/>
        <p:txBody>
          <a:bodyPr/>
          <a:lstStyle/>
          <a:p>
            <a:r>
              <a:rPr lang="en-US" altLang="en-US" sz="2400" dirty="0">
                <a:effectLst/>
              </a:rPr>
              <a:t>Agricultural runoff contributes to toxic algal blooms, dead zones</a:t>
            </a:r>
          </a:p>
          <a:p>
            <a:pPr lvl="1"/>
            <a:r>
              <a:rPr lang="en-US" altLang="en-US" sz="2400" dirty="0">
                <a:effectLst/>
              </a:rPr>
              <a:t>U.S. uses 22 million tons of fertilizer/yr</a:t>
            </a:r>
          </a:p>
          <a:p>
            <a:pPr lvl="1"/>
            <a:r>
              <a:rPr lang="en-US" altLang="en-US" sz="2400" dirty="0">
                <a:effectLst/>
              </a:rPr>
              <a:t>For every ton of fertilizer applied to farmers’ fields, 1,200 </a:t>
            </a:r>
            <a:r>
              <a:rPr lang="en-US" altLang="en-US" sz="2400" dirty="0" err="1">
                <a:effectLst/>
              </a:rPr>
              <a:t>lbs</a:t>
            </a:r>
            <a:r>
              <a:rPr lang="en-US" altLang="en-US" sz="2400" dirty="0">
                <a:effectLst/>
              </a:rPr>
              <a:t> wasted due to inefficiency (and 400 </a:t>
            </a:r>
            <a:r>
              <a:rPr lang="en-US" altLang="en-US" sz="2400" dirty="0" err="1">
                <a:effectLst/>
              </a:rPr>
              <a:t>lbs</a:t>
            </a:r>
            <a:r>
              <a:rPr lang="en-US" altLang="en-US" sz="2400" dirty="0">
                <a:effectLst/>
              </a:rPr>
              <a:t> of that enters streams and aquifers)</a:t>
            </a:r>
          </a:p>
          <a:p>
            <a:pPr lvl="2"/>
            <a:r>
              <a:rPr lang="en-US" altLang="en-US" dirty="0">
                <a:effectLst/>
              </a:rPr>
              <a:t>Cover crops (vs. leaving land fallow) would decrease runoff</a:t>
            </a:r>
          </a:p>
          <a:p>
            <a:pPr lvl="1"/>
            <a:r>
              <a:rPr lang="en-US" altLang="en-US" sz="2400" dirty="0">
                <a:effectLst/>
              </a:rPr>
              <a:t>Rising temperatures worsen blooms</a:t>
            </a:r>
          </a:p>
          <a:p>
            <a:pPr lvl="1"/>
            <a:r>
              <a:rPr lang="en-US" altLang="en-US" sz="2400" dirty="0">
                <a:effectLst/>
              </a:rPr>
              <a:t>Will increase with expected increased rainfall</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B7BAA-CC8C-DDE8-57F2-72C06300A377}"/>
              </a:ext>
            </a:extLst>
          </p:cNvPr>
          <p:cNvSpPr>
            <a:spLocks noGrp="1"/>
          </p:cNvSpPr>
          <p:nvPr>
            <p:ph type="title"/>
          </p:nvPr>
        </p:nvSpPr>
        <p:spPr/>
        <p:txBody>
          <a:bodyPr/>
          <a:lstStyle/>
          <a:p>
            <a:pPr>
              <a:defRPr/>
            </a:pPr>
            <a:r>
              <a:rPr lang="en-US" dirty="0"/>
              <a:t>Algae</a:t>
            </a:r>
          </a:p>
        </p:txBody>
      </p:sp>
      <p:sp>
        <p:nvSpPr>
          <p:cNvPr id="3" name="Content Placeholder 2">
            <a:extLst>
              <a:ext uri="{FF2B5EF4-FFF2-40B4-BE49-F238E27FC236}">
                <a16:creationId xmlns:a16="http://schemas.microsoft.com/office/drawing/2014/main" id="{0832D007-7C2F-19C7-3E54-689A3925A2CD}"/>
              </a:ext>
            </a:extLst>
          </p:cNvPr>
          <p:cNvSpPr>
            <a:spLocks noGrp="1"/>
          </p:cNvSpPr>
          <p:nvPr>
            <p:ph idx="1"/>
          </p:nvPr>
        </p:nvSpPr>
        <p:spPr/>
        <p:txBody>
          <a:bodyPr/>
          <a:lstStyle/>
          <a:p>
            <a:pPr>
              <a:defRPr/>
            </a:pPr>
            <a:r>
              <a:rPr lang="en-US" altLang="en-US" dirty="0">
                <a:effectLst/>
              </a:rPr>
              <a:t>Cyanobacteria (blue-green algae can cause </a:t>
            </a:r>
            <a:r>
              <a:rPr lang="en-US" altLang="en-US" dirty="0" err="1">
                <a:effectLst/>
              </a:rPr>
              <a:t>gi</a:t>
            </a:r>
            <a:r>
              <a:rPr lang="en-US" altLang="en-US" dirty="0">
                <a:effectLst/>
              </a:rPr>
              <a:t> illness, skin rashes, are hepatotoxic, and may cause liver cancer)</a:t>
            </a:r>
          </a:p>
          <a:p>
            <a:pPr>
              <a:defRPr/>
            </a:pPr>
            <a:endParaRPr lang="en-US" altLang="en-US" dirty="0">
              <a:effectLst/>
            </a:endParaRPr>
          </a:p>
          <a:p>
            <a:pPr>
              <a:defRPr/>
            </a:pPr>
            <a:r>
              <a:rPr lang="en-US" altLang="en-US" dirty="0">
                <a:effectLst/>
              </a:rPr>
              <a:t>Global warming expected increasing algal blooms</a:t>
            </a:r>
          </a:p>
          <a:p>
            <a:pPr>
              <a:defRPr/>
            </a:pPr>
            <a:endParaRPr lang="en-US" dirty="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F3165-A685-22A3-046B-9EF4433AF174}"/>
              </a:ext>
            </a:extLst>
          </p:cNvPr>
          <p:cNvSpPr>
            <a:spLocks noGrp="1"/>
          </p:cNvSpPr>
          <p:nvPr>
            <p:ph type="title"/>
          </p:nvPr>
        </p:nvSpPr>
        <p:spPr/>
        <p:txBody>
          <a:bodyPr/>
          <a:lstStyle/>
          <a:p>
            <a:pPr>
              <a:defRPr/>
            </a:pPr>
            <a:r>
              <a:rPr lang="en-US" dirty="0"/>
              <a:t>Phosphorus</a:t>
            </a:r>
          </a:p>
        </p:txBody>
      </p:sp>
      <p:sp>
        <p:nvSpPr>
          <p:cNvPr id="3" name="Content Placeholder 2">
            <a:extLst>
              <a:ext uri="{FF2B5EF4-FFF2-40B4-BE49-F238E27FC236}">
                <a16:creationId xmlns:a16="http://schemas.microsoft.com/office/drawing/2014/main" id="{58FD9FA2-7E7B-EFBB-7C00-6C67DB1C18F9}"/>
              </a:ext>
            </a:extLst>
          </p:cNvPr>
          <p:cNvSpPr>
            <a:spLocks noGrp="1"/>
          </p:cNvSpPr>
          <p:nvPr>
            <p:ph idx="1"/>
          </p:nvPr>
        </p:nvSpPr>
        <p:spPr/>
        <p:txBody>
          <a:bodyPr/>
          <a:lstStyle/>
          <a:p>
            <a:pPr>
              <a:defRPr/>
            </a:pPr>
            <a:r>
              <a:rPr lang="en-US" altLang="en-US" dirty="0">
                <a:effectLst/>
              </a:rPr>
              <a:t>Phosphorus in dishwater detergents contributes to eutrophication, harmful algal blooms</a:t>
            </a:r>
          </a:p>
          <a:p>
            <a:pPr lvl="1">
              <a:defRPr/>
            </a:pPr>
            <a:r>
              <a:rPr lang="en-US" altLang="en-US" sz="3200" dirty="0">
                <a:effectLst/>
              </a:rPr>
              <a:t>Banned in 16 states</a:t>
            </a:r>
          </a:p>
          <a:p>
            <a:pPr>
              <a:defRPr/>
            </a:pPr>
            <a:r>
              <a:rPr lang="en-US" altLang="en-US" dirty="0">
                <a:effectLst/>
              </a:rPr>
              <a:t>Phosphorus</a:t>
            </a:r>
          </a:p>
          <a:p>
            <a:pPr lvl="1">
              <a:defRPr/>
            </a:pPr>
            <a:r>
              <a:rPr lang="en-US" altLang="en-US" sz="3200" dirty="0">
                <a:effectLst/>
              </a:rPr>
              <a:t>World supply of phosphorus running critically low</a:t>
            </a:r>
          </a:p>
          <a:p>
            <a:pPr lvl="1">
              <a:defRPr/>
            </a:pPr>
            <a:r>
              <a:rPr lang="en-US" altLang="en-US" sz="3200" dirty="0">
                <a:effectLst/>
              </a:rPr>
              <a:t>Composting would recycle, return to soil</a:t>
            </a:r>
            <a:endParaRPr lang="en-US" sz="3200" dirty="0"/>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F3BA-3E93-287E-5AF8-E025E03C9B7B}"/>
              </a:ext>
            </a:extLst>
          </p:cNvPr>
          <p:cNvSpPr>
            <a:spLocks noGrp="1"/>
          </p:cNvSpPr>
          <p:nvPr>
            <p:ph type="title"/>
          </p:nvPr>
        </p:nvSpPr>
        <p:spPr/>
        <p:txBody>
          <a:bodyPr/>
          <a:lstStyle/>
          <a:p>
            <a:pPr>
              <a:defRPr/>
            </a:pPr>
            <a:r>
              <a:rPr lang="en-US" dirty="0"/>
              <a:t>Ammonia</a:t>
            </a:r>
          </a:p>
        </p:txBody>
      </p:sp>
      <p:sp>
        <p:nvSpPr>
          <p:cNvPr id="3" name="Content Placeholder 2">
            <a:extLst>
              <a:ext uri="{FF2B5EF4-FFF2-40B4-BE49-F238E27FC236}">
                <a16:creationId xmlns:a16="http://schemas.microsoft.com/office/drawing/2014/main" id="{CABC53CD-94A4-F83B-1176-E5618EFE8E9F}"/>
              </a:ext>
            </a:extLst>
          </p:cNvPr>
          <p:cNvSpPr>
            <a:spLocks noGrp="1"/>
          </p:cNvSpPr>
          <p:nvPr>
            <p:ph idx="1"/>
          </p:nvPr>
        </p:nvSpPr>
        <p:spPr/>
        <p:txBody>
          <a:bodyPr/>
          <a:lstStyle/>
          <a:p>
            <a:pPr>
              <a:defRPr/>
            </a:pPr>
            <a:r>
              <a:rPr lang="en-US" sz="3600" dirty="0"/>
              <a:t>Contributes to air pollution and acid rain</a:t>
            </a:r>
          </a:p>
          <a:p>
            <a:pPr>
              <a:defRPr/>
            </a:pPr>
            <a:r>
              <a:rPr lang="en-US" sz="3600" dirty="0"/>
              <a:t>Global emissions doubled over last 70 </a:t>
            </a:r>
            <a:r>
              <a:rPr lang="en-US" sz="3600" dirty="0" err="1"/>
              <a:t>yrs</a:t>
            </a:r>
            <a:endParaRPr lang="en-US" sz="3600" dirty="0"/>
          </a:p>
          <a:p>
            <a:pPr>
              <a:defRPr/>
            </a:pPr>
            <a:r>
              <a:rPr lang="en-US" sz="3600" dirty="0"/>
              <a:t>2/3 of emissions due to livestock waste, 1/3 due to nitrogen fertilizer use</a:t>
            </a:r>
          </a:p>
          <a:p>
            <a:pPr>
              <a:defRPr/>
            </a:pPr>
            <a:r>
              <a:rPr lang="en-US" sz="3600" dirty="0"/>
              <a:t>Causes over 200,000 deaths/</a:t>
            </a:r>
            <a:r>
              <a:rPr lang="en-US" sz="3600" dirty="0" err="1"/>
              <a:t>yr</a:t>
            </a:r>
            <a:r>
              <a:rPr lang="en-US" sz="3600" dirty="0"/>
              <a:t> worldwide</a:t>
            </a:r>
          </a:p>
          <a:p>
            <a:pPr>
              <a:defRPr/>
            </a:pPr>
            <a:endParaRPr lang="en-US" dirty="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a:extLst>
              <a:ext uri="{FF2B5EF4-FFF2-40B4-BE49-F238E27FC236}">
                <a16:creationId xmlns:a16="http://schemas.microsoft.com/office/drawing/2014/main" id="{A6A8EAD9-5089-73C5-0D98-FEC95113A804}"/>
              </a:ext>
            </a:extLst>
          </p:cNvPr>
          <p:cNvSpPr>
            <a:spLocks noGrp="1" noRot="1" noChangeArrowheads="1"/>
          </p:cNvSpPr>
          <p:nvPr>
            <p:ph type="title"/>
          </p:nvPr>
        </p:nvSpPr>
        <p:spPr/>
        <p:txBody>
          <a:bodyPr/>
          <a:lstStyle/>
          <a:p>
            <a:pPr eaLnBrk="1" hangingPunct="1">
              <a:defRPr/>
            </a:pPr>
            <a:r>
              <a:rPr lang="en-US"/>
              <a:t>Toxins</a:t>
            </a:r>
          </a:p>
        </p:txBody>
      </p:sp>
      <p:sp>
        <p:nvSpPr>
          <p:cNvPr id="206851" name="Rectangle 3">
            <a:extLst>
              <a:ext uri="{FF2B5EF4-FFF2-40B4-BE49-F238E27FC236}">
                <a16:creationId xmlns:a16="http://schemas.microsoft.com/office/drawing/2014/main" id="{27E9E148-E93A-455C-1CFB-34A72977E400}"/>
              </a:ext>
            </a:extLst>
          </p:cNvPr>
          <p:cNvSpPr>
            <a:spLocks noGrp="1" noChangeArrowheads="1"/>
          </p:cNvSpPr>
          <p:nvPr>
            <p:ph type="body" idx="1"/>
          </p:nvPr>
        </p:nvSpPr>
        <p:spPr/>
        <p:txBody>
          <a:bodyPr/>
          <a:lstStyle/>
          <a:p>
            <a:pPr eaLnBrk="1" hangingPunct="1">
              <a:defRPr/>
            </a:pPr>
            <a:r>
              <a:rPr lang="en-US" dirty="0"/>
              <a:t>Body burden of industrial chemicals, pollutants and pesticides high</a:t>
            </a:r>
          </a:p>
          <a:p>
            <a:pPr lvl="1" eaLnBrk="1" hangingPunct="1">
              <a:defRPr/>
            </a:pPr>
            <a:r>
              <a:rPr lang="en-US" sz="3200" dirty="0"/>
              <a:t>Environmental Working Group (2004) found 287 pesticides, consumer product ingredients, and wastes from burning coal, gasoline, and garbage in umbilical cord blood</a:t>
            </a:r>
          </a:p>
          <a:p>
            <a:pPr lvl="2" eaLnBrk="1" hangingPunct="1">
              <a:defRPr/>
            </a:pPr>
            <a:r>
              <a:rPr lang="en-US" sz="2800" dirty="0"/>
              <a:t>Many other compounds not even tested; numbers undoubtedly higher</a:t>
            </a:r>
            <a:r>
              <a:rPr lang="en-US" sz="3200" dirty="0"/>
              <a:t> </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EA66BE54-61CB-7258-D074-7AB1FA93AC63}"/>
              </a:ext>
            </a:extLst>
          </p:cNvPr>
          <p:cNvSpPr>
            <a:spLocks noGrp="1" noRot="1" noChangeArrowheads="1"/>
          </p:cNvSpPr>
          <p:nvPr>
            <p:ph type="title"/>
          </p:nvPr>
        </p:nvSpPr>
        <p:spPr/>
        <p:txBody>
          <a:bodyPr/>
          <a:lstStyle/>
          <a:p>
            <a:pPr eaLnBrk="1" hangingPunct="1">
              <a:defRPr/>
            </a:pPr>
            <a:r>
              <a:rPr lang="en-US" sz="4000" dirty="0"/>
              <a:t>Health and Environmental Risks of GE Foods - </a:t>
            </a:r>
            <a:r>
              <a:rPr lang="en-US" sz="4000" dirty="0" err="1"/>
              <a:t>Superweeds</a:t>
            </a:r>
            <a:endParaRPr lang="en-US" sz="4000" dirty="0"/>
          </a:p>
        </p:txBody>
      </p:sp>
      <p:sp>
        <p:nvSpPr>
          <p:cNvPr id="17411" name="Rectangle 3">
            <a:extLst>
              <a:ext uri="{FF2B5EF4-FFF2-40B4-BE49-F238E27FC236}">
                <a16:creationId xmlns:a16="http://schemas.microsoft.com/office/drawing/2014/main" id="{34D31843-5FE5-55A8-DB14-63B7EE482DB9}"/>
              </a:ext>
            </a:extLst>
          </p:cNvPr>
          <p:cNvSpPr>
            <a:spLocks noGrp="1" noChangeArrowheads="1"/>
          </p:cNvSpPr>
          <p:nvPr>
            <p:ph type="body" idx="1"/>
          </p:nvPr>
        </p:nvSpPr>
        <p:spPr/>
        <p:txBody>
          <a:bodyPr/>
          <a:lstStyle/>
          <a:p>
            <a:pPr eaLnBrk="1" hangingPunct="1">
              <a:lnSpc>
                <a:spcPct val="90000"/>
              </a:lnSpc>
              <a:defRPr/>
            </a:pPr>
            <a:r>
              <a:rPr lang="en-US" dirty="0"/>
              <a:t>Genes, initially designed to protect crops from herbicides, being transferred to native weeds</a:t>
            </a:r>
          </a:p>
          <a:p>
            <a:pPr eaLnBrk="1" hangingPunct="1">
              <a:lnSpc>
                <a:spcPct val="90000"/>
              </a:lnSpc>
              <a:defRPr/>
            </a:pPr>
            <a:endParaRPr lang="en-US" dirty="0"/>
          </a:p>
          <a:p>
            <a:pPr eaLnBrk="1" hangingPunct="1">
              <a:lnSpc>
                <a:spcPct val="90000"/>
              </a:lnSpc>
              <a:defRPr/>
            </a:pPr>
            <a:r>
              <a:rPr lang="en-US" dirty="0"/>
              <a:t>Creation of herbicide-resistant “</a:t>
            </a:r>
            <a:r>
              <a:rPr lang="en-US" dirty="0" err="1"/>
              <a:t>superweeds</a:t>
            </a:r>
            <a:r>
              <a:rPr lang="en-US" dirty="0"/>
              <a:t>” – largely due to overuse of herbicides (gene transfer to native weeds from GM crops less likely, but possible – e.g., </a:t>
            </a:r>
            <a:r>
              <a:rPr lang="en-US" dirty="0" err="1"/>
              <a:t>bentgrass</a:t>
            </a:r>
            <a:r>
              <a:rPr lang="en-US" dirty="0"/>
              <a:t>)</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9DA4-41F2-2918-A391-1F21F1CEF0BA}"/>
              </a:ext>
            </a:extLst>
          </p:cNvPr>
          <p:cNvSpPr>
            <a:spLocks noGrp="1"/>
          </p:cNvSpPr>
          <p:nvPr>
            <p:ph type="title"/>
          </p:nvPr>
        </p:nvSpPr>
        <p:spPr/>
        <p:txBody>
          <a:bodyPr/>
          <a:lstStyle/>
          <a:p>
            <a:pPr>
              <a:defRPr/>
            </a:pPr>
            <a:r>
              <a:rPr lang="en-US" dirty="0" err="1"/>
              <a:t>Superweeds</a:t>
            </a:r>
            <a:endParaRPr lang="en-US" dirty="0"/>
          </a:p>
        </p:txBody>
      </p:sp>
      <p:sp>
        <p:nvSpPr>
          <p:cNvPr id="3" name="Content Placeholder 2">
            <a:extLst>
              <a:ext uri="{FF2B5EF4-FFF2-40B4-BE49-F238E27FC236}">
                <a16:creationId xmlns:a16="http://schemas.microsoft.com/office/drawing/2014/main" id="{C6372FCD-1115-74F9-AB08-B6059D3686E0}"/>
              </a:ext>
            </a:extLst>
          </p:cNvPr>
          <p:cNvSpPr>
            <a:spLocks noGrp="1"/>
          </p:cNvSpPr>
          <p:nvPr>
            <p:ph idx="1"/>
          </p:nvPr>
        </p:nvSpPr>
        <p:spPr/>
        <p:txBody>
          <a:bodyPr/>
          <a:lstStyle/>
          <a:p>
            <a:pPr>
              <a:defRPr/>
            </a:pPr>
            <a:r>
              <a:rPr lang="en-US" sz="3600" dirty="0"/>
              <a:t>2011: 130 types, 21 species identified worldwide, 10 in the U.S. covering 12.6 million acres in 40 states (out of 400 million U.S. farmland acres) – fivefold increase compared with 2007</a:t>
            </a:r>
          </a:p>
          <a:p>
            <a:pPr>
              <a:defRPr/>
            </a:pPr>
            <a:r>
              <a:rPr lang="en-US" sz="3600" dirty="0"/>
              <a:t>Cover 60 million acres in US (2026)</a:t>
            </a:r>
          </a:p>
          <a:p>
            <a:pPr>
              <a:defRPr/>
            </a:pPr>
            <a:r>
              <a:rPr lang="en-US" sz="3600" dirty="0"/>
              <a:t>Also found in Australia, China, and Brazil, elsewhere</a:t>
            </a:r>
          </a:p>
          <a:p>
            <a:pPr lvl="1" eaLnBrk="1" hangingPunct="1">
              <a:lnSpc>
                <a:spcPct val="90000"/>
              </a:lnSpc>
              <a:defRPr/>
            </a:pPr>
            <a:endParaRPr lang="en-US" sz="3600"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descr="Image result">
            <a:extLst>
              <a:ext uri="{FF2B5EF4-FFF2-40B4-BE49-F238E27FC236}">
                <a16:creationId xmlns:a16="http://schemas.microsoft.com/office/drawing/2014/main" id="{3D2E7D82-6EC5-4C5F-AD62-C5A0FA31B5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8686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36E574-BDED-433C-223D-2BC34D3F3D6B}"/>
              </a:ext>
            </a:extLst>
          </p:cNvPr>
          <p:cNvPicPr>
            <a:picLocks noChangeAspect="1"/>
          </p:cNvPicPr>
          <p:nvPr/>
        </p:nvPicPr>
        <p:blipFill>
          <a:blip r:embed="rId2"/>
          <a:stretch>
            <a:fillRect/>
          </a:stretch>
        </p:blipFill>
        <p:spPr>
          <a:xfrm>
            <a:off x="228600" y="83408"/>
            <a:ext cx="8686800" cy="6691184"/>
          </a:xfrm>
          <a:prstGeom prst="rect">
            <a:avLst/>
          </a:prstGeom>
        </p:spPr>
      </p:pic>
    </p:spTree>
    <p:extLst>
      <p:ext uri="{BB962C8B-B14F-4D97-AF65-F5344CB8AC3E}">
        <p14:creationId xmlns:p14="http://schemas.microsoft.com/office/powerpoint/2010/main" val="93683993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7DBC9-958C-E66C-0976-0052B28FE3BC}"/>
              </a:ext>
            </a:extLst>
          </p:cNvPr>
          <p:cNvSpPr>
            <a:spLocks noGrp="1"/>
          </p:cNvSpPr>
          <p:nvPr>
            <p:ph type="title"/>
          </p:nvPr>
        </p:nvSpPr>
        <p:spPr/>
        <p:txBody>
          <a:bodyPr/>
          <a:lstStyle/>
          <a:p>
            <a:pPr eaLnBrk="1" hangingPunct="1">
              <a:defRPr/>
            </a:pPr>
            <a:r>
              <a:rPr lang="en-US" dirty="0" err="1"/>
              <a:t>Superweeds</a:t>
            </a:r>
            <a:r>
              <a:rPr lang="en-US" dirty="0"/>
              <a:t> in the U.S.</a:t>
            </a:r>
          </a:p>
        </p:txBody>
      </p:sp>
      <p:sp>
        <p:nvSpPr>
          <p:cNvPr id="3" name="Content Placeholder 2">
            <a:extLst>
              <a:ext uri="{FF2B5EF4-FFF2-40B4-BE49-F238E27FC236}">
                <a16:creationId xmlns:a16="http://schemas.microsoft.com/office/drawing/2014/main" id="{656062C3-EEF3-70CC-0837-E20CAB842B62}"/>
              </a:ext>
            </a:extLst>
          </p:cNvPr>
          <p:cNvSpPr>
            <a:spLocks noGrp="1"/>
          </p:cNvSpPr>
          <p:nvPr>
            <p:ph idx="1"/>
          </p:nvPr>
        </p:nvSpPr>
        <p:spPr/>
        <p:txBody>
          <a:bodyPr/>
          <a:lstStyle/>
          <a:p>
            <a:pPr eaLnBrk="1" hangingPunct="1">
              <a:defRPr/>
            </a:pPr>
            <a:r>
              <a:rPr lang="en-US" dirty="0"/>
              <a:t>Herbicide-resistant oilseed rape has transferred gene to charlock weeds in U.K.</a:t>
            </a:r>
          </a:p>
          <a:p>
            <a:pPr eaLnBrk="1" hangingPunct="1">
              <a:defRPr/>
            </a:pPr>
            <a:r>
              <a:rPr lang="en-US" dirty="0"/>
              <a:t>Glyphosate (Roundup)-resistant palmer amaranth (pigweed) in MO and GA, ryegrass in CA, </a:t>
            </a:r>
            <a:r>
              <a:rPr lang="en-US" dirty="0" err="1"/>
              <a:t>kochia</a:t>
            </a:r>
            <a:r>
              <a:rPr lang="en-US" dirty="0"/>
              <a:t> weed (fireweed) in Kansas and Canada, </a:t>
            </a:r>
            <a:r>
              <a:rPr lang="en-US" dirty="0" err="1"/>
              <a:t>waterhemp</a:t>
            </a:r>
            <a:r>
              <a:rPr lang="en-US" dirty="0"/>
              <a:t> and giant ragweed in Iowa, </a:t>
            </a:r>
            <a:r>
              <a:rPr lang="en-US" dirty="0" err="1"/>
              <a:t>Johnsongrass</a:t>
            </a:r>
            <a:r>
              <a:rPr lang="en-US" dirty="0"/>
              <a:t> and </a:t>
            </a:r>
            <a:r>
              <a:rPr lang="en-US" dirty="0" err="1"/>
              <a:t>maretail</a:t>
            </a:r>
            <a:r>
              <a:rPr lang="en-US" dirty="0"/>
              <a:t> in multiple states</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DE125-958B-CF04-97DE-FCD559C355EC}"/>
              </a:ext>
            </a:extLst>
          </p:cNvPr>
          <p:cNvSpPr>
            <a:spLocks noGrp="1"/>
          </p:cNvSpPr>
          <p:nvPr>
            <p:ph type="title"/>
          </p:nvPr>
        </p:nvSpPr>
        <p:spPr/>
        <p:txBody>
          <a:bodyPr/>
          <a:lstStyle/>
          <a:p>
            <a:pPr>
              <a:defRPr/>
            </a:pPr>
            <a:r>
              <a:rPr lang="en-US" dirty="0"/>
              <a:t>Other Methods of Weed Control</a:t>
            </a:r>
          </a:p>
        </p:txBody>
      </p:sp>
      <p:sp>
        <p:nvSpPr>
          <p:cNvPr id="3" name="Content Placeholder 2">
            <a:extLst>
              <a:ext uri="{FF2B5EF4-FFF2-40B4-BE49-F238E27FC236}">
                <a16:creationId xmlns:a16="http://schemas.microsoft.com/office/drawing/2014/main" id="{BA6F3031-24EE-8202-43A6-2ADB3171E432}"/>
              </a:ext>
            </a:extLst>
          </p:cNvPr>
          <p:cNvSpPr>
            <a:spLocks noGrp="1"/>
          </p:cNvSpPr>
          <p:nvPr>
            <p:ph idx="1"/>
          </p:nvPr>
        </p:nvSpPr>
        <p:spPr/>
        <p:txBody>
          <a:bodyPr/>
          <a:lstStyle/>
          <a:p>
            <a:pPr>
              <a:defRPr/>
            </a:pPr>
            <a:r>
              <a:rPr lang="en-US" dirty="0"/>
              <a:t>Letting fields go fallow</a:t>
            </a:r>
          </a:p>
          <a:p>
            <a:pPr>
              <a:defRPr/>
            </a:pPr>
            <a:endParaRPr lang="en-US" dirty="0"/>
          </a:p>
          <a:p>
            <a:pPr>
              <a:defRPr/>
            </a:pPr>
            <a:r>
              <a:rPr lang="en-US" dirty="0"/>
              <a:t>Rotating crops</a:t>
            </a:r>
          </a:p>
          <a:p>
            <a:pPr>
              <a:defRPr/>
            </a:pPr>
            <a:endParaRPr lang="en-US" dirty="0"/>
          </a:p>
          <a:p>
            <a:pPr>
              <a:defRPr/>
            </a:pPr>
            <a:r>
              <a:rPr lang="en-US" dirty="0"/>
              <a:t>Hand-weeding</a:t>
            </a:r>
          </a:p>
          <a:p>
            <a:pPr>
              <a:defRPr/>
            </a:pPr>
            <a:endParaRPr lang="en-US" dirty="0"/>
          </a:p>
          <a:p>
            <a:pPr>
              <a:defRPr/>
            </a:pPr>
            <a:r>
              <a:rPr lang="en-US" dirty="0"/>
              <a:t>“Natural” herbicides</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E7411958-FEB4-7401-E31C-F482AD5738C3}"/>
              </a:ext>
            </a:extLst>
          </p:cNvPr>
          <p:cNvSpPr>
            <a:spLocks noGrp="1" noRot="1" noChangeArrowheads="1"/>
          </p:cNvSpPr>
          <p:nvPr>
            <p:ph type="title"/>
          </p:nvPr>
        </p:nvSpPr>
        <p:spPr/>
        <p:txBody>
          <a:bodyPr/>
          <a:lstStyle/>
          <a:p>
            <a:pPr eaLnBrk="1" hangingPunct="1">
              <a:defRPr/>
            </a:pPr>
            <a:r>
              <a:rPr lang="en-US" sz="4000" dirty="0"/>
              <a:t>Health and Environmental Risks of GE Foods</a:t>
            </a:r>
          </a:p>
        </p:txBody>
      </p:sp>
      <p:sp>
        <p:nvSpPr>
          <p:cNvPr id="77827" name="Rectangle 3">
            <a:extLst>
              <a:ext uri="{FF2B5EF4-FFF2-40B4-BE49-F238E27FC236}">
                <a16:creationId xmlns:a16="http://schemas.microsoft.com/office/drawing/2014/main" id="{4707F73B-3C4B-6B76-E756-160B11A123A7}"/>
              </a:ext>
            </a:extLst>
          </p:cNvPr>
          <p:cNvSpPr>
            <a:spLocks noGrp="1" noChangeArrowheads="1"/>
          </p:cNvSpPr>
          <p:nvPr>
            <p:ph type="body" idx="1"/>
          </p:nvPr>
        </p:nvSpPr>
        <p:spPr/>
        <p:txBody>
          <a:bodyPr/>
          <a:lstStyle/>
          <a:p>
            <a:pPr eaLnBrk="1" hangingPunct="1">
              <a:defRPr/>
            </a:pPr>
            <a:r>
              <a:rPr lang="en-US" sz="2800" dirty="0"/>
              <a:t>GE plants and animals interbreeding with wild relatives</a:t>
            </a:r>
          </a:p>
          <a:p>
            <a:pPr lvl="1" eaLnBrk="1" hangingPunct="1">
              <a:defRPr/>
            </a:pPr>
            <a:r>
              <a:rPr lang="en-US" dirty="0"/>
              <a:t>Spread novel genes into wild populations</a:t>
            </a:r>
          </a:p>
          <a:p>
            <a:pPr lvl="2" eaLnBrk="1" hangingPunct="1">
              <a:defRPr/>
            </a:pPr>
            <a:r>
              <a:rPr lang="en-US" sz="2800" dirty="0"/>
              <a:t>Herbicide-resistant oilseed rape genes found in turnips</a:t>
            </a:r>
            <a:endParaRPr lang="en-US" dirty="0"/>
          </a:p>
          <a:p>
            <a:pPr lvl="1" eaLnBrk="1" hangingPunct="1">
              <a:defRPr/>
            </a:pPr>
            <a:r>
              <a:rPr lang="en-US" dirty="0"/>
              <a:t>21% of U.S. farmers in violation of EPA rule requiring GE fields to contain at least 20% non-GE crop</a:t>
            </a:r>
          </a:p>
          <a:p>
            <a:pPr lvl="1" eaLnBrk="1" hangingPunct="1">
              <a:defRPr/>
            </a:pPr>
            <a:r>
              <a:rPr lang="en-US" dirty="0"/>
              <a:t>¼ to 1/3 of Mexican corn samples contaminated; Columbian coca plants</a:t>
            </a:r>
            <a:endParaRPr lang="en-US" sz="3200"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10EA784E-B224-65F6-5215-E473AF5F97EB}"/>
              </a:ext>
            </a:extLst>
          </p:cNvPr>
          <p:cNvSpPr>
            <a:spLocks noGrp="1" noRot="1" noChangeArrowheads="1"/>
          </p:cNvSpPr>
          <p:nvPr>
            <p:ph type="title"/>
          </p:nvPr>
        </p:nvSpPr>
        <p:spPr/>
        <p:txBody>
          <a:bodyPr/>
          <a:lstStyle/>
          <a:p>
            <a:pPr eaLnBrk="1" hangingPunct="1">
              <a:defRPr/>
            </a:pPr>
            <a:r>
              <a:rPr lang="en-US" sz="4000" dirty="0"/>
              <a:t>Genetic Modification of Conventional Crops</a:t>
            </a:r>
          </a:p>
        </p:txBody>
      </p:sp>
      <p:sp>
        <p:nvSpPr>
          <p:cNvPr id="136195" name="Rectangle 3">
            <a:extLst>
              <a:ext uri="{FF2B5EF4-FFF2-40B4-BE49-F238E27FC236}">
                <a16:creationId xmlns:a16="http://schemas.microsoft.com/office/drawing/2014/main" id="{3628C94A-A693-7D9C-5233-5C4E187A2116}"/>
              </a:ext>
            </a:extLst>
          </p:cNvPr>
          <p:cNvSpPr>
            <a:spLocks noGrp="1" noChangeArrowheads="1"/>
          </p:cNvSpPr>
          <p:nvPr>
            <p:ph type="body" idx="1"/>
          </p:nvPr>
        </p:nvSpPr>
        <p:spPr/>
        <p:txBody>
          <a:bodyPr/>
          <a:lstStyle/>
          <a:p>
            <a:pPr eaLnBrk="1" hangingPunct="1">
              <a:lnSpc>
                <a:spcPct val="90000"/>
              </a:lnSpc>
              <a:defRPr/>
            </a:pPr>
            <a:r>
              <a:rPr lang="en-US" sz="3600" dirty="0"/>
              <a:t>First commercialized in the U.S. in 1994</a:t>
            </a:r>
          </a:p>
          <a:p>
            <a:pPr eaLnBrk="1" hangingPunct="1">
              <a:lnSpc>
                <a:spcPct val="90000"/>
              </a:lnSpc>
              <a:defRPr/>
            </a:pPr>
            <a:r>
              <a:rPr lang="en-US" sz="3600" dirty="0"/>
              <a:t>About 23% of the total 2,970 million acres crops harvested during this period</a:t>
            </a:r>
          </a:p>
          <a:p>
            <a:pPr eaLnBrk="1" hangingPunct="1">
              <a:lnSpc>
                <a:spcPct val="90000"/>
              </a:lnSpc>
              <a:defRPr/>
            </a:pPr>
            <a:r>
              <a:rPr lang="en-US" sz="3600" dirty="0"/>
              <a:t>Vast majority of herbicide-tolerant crops resistant to glyphosate (Roundup, Monsanto) – known as “Roundup Ready”</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58870-049C-FE02-91C6-41AC3E91E637}"/>
              </a:ext>
            </a:extLst>
          </p:cNvPr>
          <p:cNvSpPr>
            <a:spLocks noGrp="1"/>
          </p:cNvSpPr>
          <p:nvPr>
            <p:ph type="title"/>
          </p:nvPr>
        </p:nvSpPr>
        <p:spPr/>
        <p:txBody>
          <a:bodyPr/>
          <a:lstStyle/>
          <a:p>
            <a:pPr>
              <a:defRPr/>
            </a:pPr>
            <a:r>
              <a:rPr lang="en-US" dirty="0"/>
              <a:t>Roundup</a:t>
            </a:r>
          </a:p>
        </p:txBody>
      </p:sp>
      <p:sp>
        <p:nvSpPr>
          <p:cNvPr id="3" name="Content Placeholder 2">
            <a:extLst>
              <a:ext uri="{FF2B5EF4-FFF2-40B4-BE49-F238E27FC236}">
                <a16:creationId xmlns:a16="http://schemas.microsoft.com/office/drawing/2014/main" id="{010E918E-EE61-2B81-DA40-7D9C78993BBC}"/>
              </a:ext>
            </a:extLst>
          </p:cNvPr>
          <p:cNvSpPr>
            <a:spLocks noGrp="1"/>
          </p:cNvSpPr>
          <p:nvPr>
            <p:ph idx="1"/>
          </p:nvPr>
        </p:nvSpPr>
        <p:spPr/>
        <p:txBody>
          <a:bodyPr/>
          <a:lstStyle/>
          <a:p>
            <a:pPr>
              <a:defRPr/>
            </a:pPr>
            <a:r>
              <a:rPr lang="en-US" dirty="0"/>
              <a:t>Glyphosate (Monsanto): found in more than 700 products (including for home gardens)</a:t>
            </a:r>
          </a:p>
          <a:p>
            <a:pPr>
              <a:defRPr/>
            </a:pPr>
            <a:r>
              <a:rPr lang="en-US" dirty="0"/>
              <a:t>Sales exceeded $5 billion worldwide in 2014</a:t>
            </a:r>
          </a:p>
          <a:p>
            <a:pPr>
              <a:defRPr/>
            </a:pPr>
            <a:r>
              <a:rPr lang="en-US" dirty="0"/>
              <a:t>Roundup revenues rose from 2007-2010, then dropped in face of competition from low-priced generics made in China</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83C37-4250-B9DB-1A6F-86CEDDA65EF9}"/>
              </a:ext>
            </a:extLst>
          </p:cNvPr>
          <p:cNvSpPr>
            <a:spLocks noGrp="1"/>
          </p:cNvSpPr>
          <p:nvPr>
            <p:ph type="title"/>
          </p:nvPr>
        </p:nvSpPr>
        <p:spPr/>
        <p:txBody>
          <a:bodyPr/>
          <a:lstStyle/>
          <a:p>
            <a:pPr>
              <a:defRPr/>
            </a:pPr>
            <a:r>
              <a:rPr lang="en-US" dirty="0"/>
              <a:t>Roundup</a:t>
            </a:r>
          </a:p>
        </p:txBody>
      </p:sp>
      <p:sp>
        <p:nvSpPr>
          <p:cNvPr id="3" name="Content Placeholder 2">
            <a:extLst>
              <a:ext uri="{FF2B5EF4-FFF2-40B4-BE49-F238E27FC236}">
                <a16:creationId xmlns:a16="http://schemas.microsoft.com/office/drawing/2014/main" id="{81883071-79E4-81A2-80D9-7ACD256DFAEE}"/>
              </a:ext>
            </a:extLst>
          </p:cNvPr>
          <p:cNvSpPr>
            <a:spLocks noGrp="1"/>
          </p:cNvSpPr>
          <p:nvPr>
            <p:ph idx="1"/>
          </p:nvPr>
        </p:nvSpPr>
        <p:spPr/>
        <p:txBody>
          <a:bodyPr/>
          <a:lstStyle/>
          <a:p>
            <a:pPr>
              <a:defRPr/>
            </a:pPr>
            <a:r>
              <a:rPr lang="en-US" dirty="0"/>
              <a:t>2012: Jury awards $1 billion to Monsanto in patent infringement lawsuit against </a:t>
            </a:r>
            <a:r>
              <a:rPr lang="en-US" dirty="0" err="1"/>
              <a:t>Dupont</a:t>
            </a:r>
            <a:r>
              <a:rPr lang="en-US" dirty="0"/>
              <a:t> over Roundup Ready seed technology</a:t>
            </a:r>
          </a:p>
          <a:p>
            <a:pPr>
              <a:defRPr/>
            </a:pPr>
            <a:r>
              <a:rPr lang="en-US" dirty="0"/>
              <a:t>2013: </a:t>
            </a:r>
            <a:r>
              <a:rPr lang="en-US" dirty="0" err="1"/>
              <a:t>Dupont</a:t>
            </a:r>
            <a:r>
              <a:rPr lang="en-US" dirty="0"/>
              <a:t> agrees to pay $1.75 billion to Monsanto over several years in exchange for broad access to Monsanto technologies</a:t>
            </a:r>
          </a:p>
          <a:p>
            <a:pPr lvl="1">
              <a:defRPr/>
            </a:pPr>
            <a:r>
              <a:rPr lang="en-US" dirty="0"/>
              <a:t>In exchange, $ 1billion jury verdict (and other suits) tossed out</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a:extLst>
              <a:ext uri="{FF2B5EF4-FFF2-40B4-BE49-F238E27FC236}">
                <a16:creationId xmlns:a16="http://schemas.microsoft.com/office/drawing/2014/main" id="{1A4CAF03-D552-DBBF-AC10-1CFD54F8A27B}"/>
              </a:ext>
            </a:extLst>
          </p:cNvPr>
          <p:cNvSpPr>
            <a:spLocks noGrp="1" noRot="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dirty="0">
                <a:effectLst/>
              </a:rPr>
              <a:t>Roundup</a:t>
            </a:r>
          </a:p>
        </p:txBody>
      </p:sp>
      <p:sp>
        <p:nvSpPr>
          <p:cNvPr id="243715" name="Rectangle 3">
            <a:extLst>
              <a:ext uri="{FF2B5EF4-FFF2-40B4-BE49-F238E27FC236}">
                <a16:creationId xmlns:a16="http://schemas.microsoft.com/office/drawing/2014/main" id="{C80EA8A1-5662-64FD-A116-D65FFC64A109}"/>
              </a:ext>
            </a:extLst>
          </p:cNvPr>
          <p:cNvSpPr>
            <a:spLocks noGrp="1" noChangeArrowheads="1"/>
          </p:cNvSpPr>
          <p:nvPr>
            <p:ph type="body" idx="1"/>
          </p:nvPr>
        </p:nvSpPr>
        <p:spPr/>
        <p:txBody>
          <a:bodyPr/>
          <a:lstStyle/>
          <a:p>
            <a:pPr>
              <a:defRPr/>
            </a:pPr>
            <a:r>
              <a:rPr lang="en-US" sz="3600" dirty="0"/>
              <a:t>Roundup Ready 2 ready for market (uses same gene as RR 1, just placed in a different spot in the genome)</a:t>
            </a:r>
          </a:p>
          <a:p>
            <a:pPr lvl="1">
              <a:defRPr/>
            </a:pPr>
            <a:r>
              <a:rPr lang="en-US" sz="3600" dirty="0"/>
              <a:t>Designed to maintain market share when RR 1 goes off patent</a:t>
            </a:r>
          </a:p>
          <a:p>
            <a:pPr>
              <a:defRPr/>
            </a:pPr>
            <a:r>
              <a:rPr lang="en-US" sz="3600" dirty="0"/>
              <a:t>2016: EU grants Roundup approval through end of 2017</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a:extLst>
              <a:ext uri="{FF2B5EF4-FFF2-40B4-BE49-F238E27FC236}">
                <a16:creationId xmlns:a16="http://schemas.microsoft.com/office/drawing/2014/main" id="{1AE93B61-4C06-E4BE-9A84-252D92EA4AA1}"/>
              </a:ext>
            </a:extLst>
          </p:cNvPr>
          <p:cNvSpPr>
            <a:spLocks noGrp="1" noRot="1" noChangeArrowheads="1"/>
          </p:cNvSpPr>
          <p:nvPr>
            <p:ph type="title"/>
          </p:nvPr>
        </p:nvSpPr>
        <p:spPr/>
        <p:txBody>
          <a:bodyPr/>
          <a:lstStyle/>
          <a:p>
            <a:pPr eaLnBrk="1" hangingPunct="1">
              <a:defRPr/>
            </a:pPr>
            <a:r>
              <a:rPr lang="en-US" dirty="0"/>
              <a:t>GE Crop Contamination</a:t>
            </a:r>
          </a:p>
        </p:txBody>
      </p:sp>
      <p:sp>
        <p:nvSpPr>
          <p:cNvPr id="207875" name="Rectangle 3">
            <a:extLst>
              <a:ext uri="{FF2B5EF4-FFF2-40B4-BE49-F238E27FC236}">
                <a16:creationId xmlns:a16="http://schemas.microsoft.com/office/drawing/2014/main" id="{DE4DD7FD-13D3-E355-007F-438AFE73B923}"/>
              </a:ext>
            </a:extLst>
          </p:cNvPr>
          <p:cNvSpPr>
            <a:spLocks noGrp="1" noChangeArrowheads="1"/>
          </p:cNvSpPr>
          <p:nvPr>
            <p:ph type="body" idx="1"/>
          </p:nvPr>
        </p:nvSpPr>
        <p:spPr/>
        <p:txBody>
          <a:bodyPr/>
          <a:lstStyle/>
          <a:p>
            <a:pPr eaLnBrk="1" hangingPunct="1">
              <a:defRPr/>
            </a:pPr>
            <a:r>
              <a:rPr lang="en-US" sz="3600" dirty="0"/>
              <a:t>448 contamination incidents involving 63 countries from 1996-mid 2016</a:t>
            </a:r>
          </a:p>
          <a:p>
            <a:pPr eaLnBrk="1" hangingPunct="1">
              <a:defRPr/>
            </a:pPr>
            <a:endParaRPr lang="en-US" sz="3600" dirty="0"/>
          </a:p>
          <a:p>
            <a:pPr eaLnBrk="1" hangingPunct="1">
              <a:defRPr/>
            </a:pPr>
            <a:r>
              <a:rPr lang="en-US" sz="3600" dirty="0"/>
              <a:t>GM Contamination Register: </a:t>
            </a:r>
            <a:r>
              <a:rPr lang="en-US" sz="3600" dirty="0">
                <a:hlinkClick r:id="rId2"/>
              </a:rPr>
              <a:t>http://link.springer.com/article/10.1186/s40550-014-0005-8</a:t>
            </a:r>
            <a:r>
              <a:rPr lang="en-US" sz="3600" dirty="0"/>
              <a:t> </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29816-65F8-5587-2FF1-DE519974CBE0}"/>
              </a:ext>
            </a:extLst>
          </p:cNvPr>
          <p:cNvSpPr>
            <a:spLocks noGrp="1"/>
          </p:cNvSpPr>
          <p:nvPr>
            <p:ph type="title"/>
          </p:nvPr>
        </p:nvSpPr>
        <p:spPr/>
        <p:txBody>
          <a:bodyPr/>
          <a:lstStyle/>
          <a:p>
            <a:pPr>
              <a:defRPr/>
            </a:pPr>
            <a:r>
              <a:rPr lang="en-US" dirty="0"/>
              <a:t>GE Crop Contamination</a:t>
            </a:r>
          </a:p>
        </p:txBody>
      </p:sp>
      <p:sp>
        <p:nvSpPr>
          <p:cNvPr id="3" name="Content Placeholder 2">
            <a:extLst>
              <a:ext uri="{FF2B5EF4-FFF2-40B4-BE49-F238E27FC236}">
                <a16:creationId xmlns:a16="http://schemas.microsoft.com/office/drawing/2014/main" id="{8D53328B-9CC5-86CB-1245-A30337084F70}"/>
              </a:ext>
            </a:extLst>
          </p:cNvPr>
          <p:cNvSpPr>
            <a:spLocks noGrp="1"/>
          </p:cNvSpPr>
          <p:nvPr>
            <p:ph idx="1"/>
          </p:nvPr>
        </p:nvSpPr>
        <p:spPr/>
        <p:txBody>
          <a:bodyPr/>
          <a:lstStyle/>
          <a:p>
            <a:pPr eaLnBrk="1" hangingPunct="1">
              <a:defRPr/>
            </a:pPr>
            <a:r>
              <a:rPr lang="en-US" dirty="0"/>
              <a:t>1/3 of cases involved 33% GE rice, 25% GE corn, 9% GE soy, 6% GE flax</a:t>
            </a:r>
          </a:p>
          <a:p>
            <a:pPr eaLnBrk="1" hangingPunct="1">
              <a:defRPr/>
            </a:pPr>
            <a:r>
              <a:rPr lang="en-US" dirty="0"/>
              <a:t>50% of cases involve GE crops originating in US</a:t>
            </a:r>
          </a:p>
          <a:p>
            <a:pPr eaLnBrk="1" hangingPunct="1">
              <a:defRPr/>
            </a:pPr>
            <a:r>
              <a:rPr lang="en-US" dirty="0"/>
              <a:t>Affected countries more than double the number of countries where GM crops are grown</a:t>
            </a:r>
          </a:p>
          <a:p>
            <a:pPr eaLnBrk="1" hangingPunct="1">
              <a:defRPr/>
            </a:pPr>
            <a:r>
              <a:rPr lang="en-US" dirty="0"/>
              <a:t>At least 17 illegal releases</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a:extLst>
              <a:ext uri="{FF2B5EF4-FFF2-40B4-BE49-F238E27FC236}">
                <a16:creationId xmlns:a16="http://schemas.microsoft.com/office/drawing/2014/main" id="{598C77E3-D464-AC41-2A4F-B82B0BD9BE8C}"/>
              </a:ext>
            </a:extLst>
          </p:cNvPr>
          <p:cNvSpPr>
            <a:spLocks noGrp="1" noRot="1" noChangeArrowheads="1"/>
          </p:cNvSpPr>
          <p:nvPr>
            <p:ph type="title"/>
          </p:nvPr>
        </p:nvSpPr>
        <p:spPr/>
        <p:txBody>
          <a:bodyPr/>
          <a:lstStyle/>
          <a:p>
            <a:pPr eaLnBrk="1" hangingPunct="1">
              <a:defRPr/>
            </a:pPr>
            <a:r>
              <a:rPr lang="en-US" dirty="0"/>
              <a:t>GE Crop Contamination</a:t>
            </a:r>
          </a:p>
        </p:txBody>
      </p:sp>
      <p:sp>
        <p:nvSpPr>
          <p:cNvPr id="221187" name="Rectangle 3">
            <a:extLst>
              <a:ext uri="{FF2B5EF4-FFF2-40B4-BE49-F238E27FC236}">
                <a16:creationId xmlns:a16="http://schemas.microsoft.com/office/drawing/2014/main" id="{AD7A9E80-355B-F760-F1A3-DF6446DDC258}"/>
              </a:ext>
            </a:extLst>
          </p:cNvPr>
          <p:cNvSpPr>
            <a:spLocks noGrp="1" noChangeArrowheads="1"/>
          </p:cNvSpPr>
          <p:nvPr>
            <p:ph type="body" idx="1"/>
          </p:nvPr>
        </p:nvSpPr>
        <p:spPr/>
        <p:txBody>
          <a:bodyPr/>
          <a:lstStyle/>
          <a:p>
            <a:pPr eaLnBrk="1" hangingPunct="1">
              <a:defRPr/>
            </a:pPr>
            <a:r>
              <a:rPr lang="en-US" dirty="0"/>
              <a:t>Monsanto (1998): Uncontrolled field test of GE (“</a:t>
            </a:r>
            <a:r>
              <a:rPr lang="en-US" dirty="0" err="1"/>
              <a:t>Naturemark</a:t>
            </a:r>
            <a:r>
              <a:rPr lang="en-US" dirty="0"/>
              <a:t>” </a:t>
            </a:r>
            <a:r>
              <a:rPr lang="en-US" dirty="0" err="1"/>
              <a:t>NewLeaf</a:t>
            </a:r>
            <a:r>
              <a:rPr lang="en-US" dirty="0"/>
              <a:t>) potatoes in Georgia (in Eastern Europe) contaminated crops in Georgia, Russia, and Azerbaijan</a:t>
            </a:r>
          </a:p>
          <a:p>
            <a:pPr eaLnBrk="1" hangingPunct="1">
              <a:defRPr/>
            </a:pPr>
            <a:r>
              <a:rPr lang="en-US" dirty="0"/>
              <a:t>Crop yields fell by ½ to </a:t>
            </a:r>
            <a:r>
              <a:rPr lang="en-US" sz="2400" dirty="0"/>
              <a:t>2/3</a:t>
            </a:r>
          </a:p>
          <a:p>
            <a:pPr eaLnBrk="1" hangingPunct="1">
              <a:defRPr/>
            </a:pPr>
            <a:r>
              <a:rPr lang="en-US" dirty="0"/>
              <a:t>Many farmers went into debt</a:t>
            </a:r>
          </a:p>
          <a:p>
            <a:pPr eaLnBrk="1" hangingPunct="1">
              <a:defRPr/>
            </a:pPr>
            <a:r>
              <a:rPr lang="en-US" dirty="0"/>
              <a:t>Non-food GE potatoes (</a:t>
            </a:r>
            <a:r>
              <a:rPr lang="en-US" dirty="0" err="1"/>
              <a:t>Amflora</a:t>
            </a:r>
            <a:r>
              <a:rPr lang="en-US" dirty="0"/>
              <a:t>) approved for planting in UK and Sweden (2010)</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EDD297C4-DDD4-FBED-514D-6C113AD66471}"/>
              </a:ext>
            </a:extLst>
          </p:cNvPr>
          <p:cNvSpPr>
            <a:spLocks noGrp="1" noRot="1" noChangeArrowheads="1"/>
          </p:cNvSpPr>
          <p:nvPr>
            <p:ph type="title"/>
          </p:nvPr>
        </p:nvSpPr>
        <p:spPr/>
        <p:txBody>
          <a:bodyPr/>
          <a:lstStyle/>
          <a:p>
            <a:pPr eaLnBrk="1" hangingPunct="1">
              <a:defRPr/>
            </a:pPr>
            <a:r>
              <a:rPr lang="en-US" dirty="0"/>
              <a:t>GE Crop Contamination</a:t>
            </a:r>
          </a:p>
        </p:txBody>
      </p:sp>
      <p:sp>
        <p:nvSpPr>
          <p:cNvPr id="126979" name="Rectangle 3">
            <a:extLst>
              <a:ext uri="{FF2B5EF4-FFF2-40B4-BE49-F238E27FC236}">
                <a16:creationId xmlns:a16="http://schemas.microsoft.com/office/drawing/2014/main" id="{F930B406-CBDC-D22C-ECDD-0D2ECE6DAF89}"/>
              </a:ext>
            </a:extLst>
          </p:cNvPr>
          <p:cNvSpPr>
            <a:spLocks noGrp="1" noChangeArrowheads="1"/>
          </p:cNvSpPr>
          <p:nvPr>
            <p:ph type="body" idx="1"/>
          </p:nvPr>
        </p:nvSpPr>
        <p:spPr/>
        <p:txBody>
          <a:bodyPr/>
          <a:lstStyle/>
          <a:p>
            <a:pPr eaLnBrk="1" hangingPunct="1">
              <a:defRPr/>
            </a:pPr>
            <a:r>
              <a:rPr lang="en-US" sz="2800" dirty="0"/>
              <a:t>Canadian farmer Percy </a:t>
            </a:r>
            <a:r>
              <a:rPr lang="en-US" sz="2800" dirty="0" err="1"/>
              <a:t>Schmeiser’s</a:t>
            </a:r>
            <a:r>
              <a:rPr lang="en-US" sz="2800" dirty="0"/>
              <a:t> fields contaminated by pollen from nearby GM canola</a:t>
            </a:r>
          </a:p>
          <a:p>
            <a:pPr lvl="1" eaLnBrk="1" hangingPunct="1">
              <a:defRPr/>
            </a:pPr>
            <a:r>
              <a:rPr lang="en-US" dirty="0"/>
              <a:t>Sued by Monsanto</a:t>
            </a:r>
          </a:p>
          <a:p>
            <a:pPr lvl="2" eaLnBrk="1" hangingPunct="1">
              <a:defRPr/>
            </a:pPr>
            <a:r>
              <a:rPr lang="en-US" dirty="0"/>
              <a:t>One of over 700 similar GE-based lawsuits (many brought by Monsanto), costing US farmers tens of millions of dollars</a:t>
            </a:r>
          </a:p>
          <a:p>
            <a:pPr lvl="1" eaLnBrk="1" hangingPunct="1">
              <a:defRPr/>
            </a:pPr>
            <a:r>
              <a:rPr lang="en-US" dirty="0"/>
              <a:t>Canadian Supreme Court ruled that Monsanto’s patent valid, </a:t>
            </a:r>
            <a:r>
              <a:rPr lang="en-US" dirty="0" err="1"/>
              <a:t>Schmeiser’s</a:t>
            </a:r>
            <a:r>
              <a:rPr lang="en-US" dirty="0"/>
              <a:t> fine negligible, Monsanto owns </a:t>
            </a:r>
            <a:r>
              <a:rPr lang="en-US" dirty="0" err="1"/>
              <a:t>Schmeiser’s</a:t>
            </a:r>
            <a:r>
              <a:rPr lang="en-US" dirty="0"/>
              <a:t> crops</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a:extLst>
              <a:ext uri="{FF2B5EF4-FFF2-40B4-BE49-F238E27FC236}">
                <a16:creationId xmlns:a16="http://schemas.microsoft.com/office/drawing/2014/main" id="{4638C8A2-C78B-4DD1-4B2C-D0E8A00754A8}"/>
              </a:ext>
            </a:extLst>
          </p:cNvPr>
          <p:cNvSpPr>
            <a:spLocks noGrp="1" noRot="1" noChangeArrowheads="1"/>
          </p:cNvSpPr>
          <p:nvPr>
            <p:ph type="title"/>
          </p:nvPr>
        </p:nvSpPr>
        <p:spPr/>
        <p:txBody>
          <a:bodyPr/>
          <a:lstStyle/>
          <a:p>
            <a:pPr>
              <a:defRPr/>
            </a:pPr>
            <a:r>
              <a:rPr lang="en-US"/>
              <a:t>GE Crop Contamination</a:t>
            </a:r>
          </a:p>
        </p:txBody>
      </p:sp>
      <p:sp>
        <p:nvSpPr>
          <p:cNvPr id="209923" name="Rectangle 3">
            <a:extLst>
              <a:ext uri="{FF2B5EF4-FFF2-40B4-BE49-F238E27FC236}">
                <a16:creationId xmlns:a16="http://schemas.microsoft.com/office/drawing/2014/main" id="{1053C3A6-881A-A2B9-ACE2-551EB2B511A2}"/>
              </a:ext>
            </a:extLst>
          </p:cNvPr>
          <p:cNvSpPr>
            <a:spLocks noGrp="1" noChangeArrowheads="1"/>
          </p:cNvSpPr>
          <p:nvPr>
            <p:ph type="body" idx="1"/>
          </p:nvPr>
        </p:nvSpPr>
        <p:spPr/>
        <p:txBody>
          <a:bodyPr/>
          <a:lstStyle/>
          <a:p>
            <a:r>
              <a:rPr lang="en-US" altLang="en-US" sz="3600">
                <a:effectLst/>
              </a:rPr>
              <a:t>Percy Schmeiser</a:t>
            </a:r>
          </a:p>
          <a:p>
            <a:pPr lvl="1" eaLnBrk="1" hangingPunct="1"/>
            <a:r>
              <a:rPr lang="en-US" altLang="en-US" sz="3200">
                <a:effectLst/>
              </a:rPr>
              <a:t>Schmeiser then sued Monsanto over new contamination – case settled, Monsanto paid for cleanup, Schmeiser covered all court costs</a:t>
            </a:r>
          </a:p>
          <a:p>
            <a:pPr lvl="1" eaLnBrk="1" hangingPunct="1"/>
            <a:r>
              <a:rPr lang="en-US" altLang="en-US" sz="3200">
                <a:effectLst/>
              </a:rPr>
              <a:t>Percy and Louise Schmeiser receive 2007 Right Livelihood Awards (the “alternative Nobel Prize”)</a:t>
            </a:r>
          </a:p>
          <a:p>
            <a:pPr lvl="1" eaLnBrk="1" hangingPunct="1"/>
            <a:endParaRPr lang="en-US" altLang="en-US" sz="3200">
              <a:effectLst/>
            </a:endParaRP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a:extLst>
              <a:ext uri="{FF2B5EF4-FFF2-40B4-BE49-F238E27FC236}">
                <a16:creationId xmlns:a16="http://schemas.microsoft.com/office/drawing/2014/main" id="{9F275EEB-440C-5D56-5F85-B53868974004}"/>
              </a:ext>
            </a:extLst>
          </p:cNvPr>
          <p:cNvSpPr>
            <a:spLocks noGrp="1" noRot="1" noChangeArrowheads="1"/>
          </p:cNvSpPr>
          <p:nvPr>
            <p:ph type="title"/>
          </p:nvPr>
        </p:nvSpPr>
        <p:spPr/>
        <p:txBody>
          <a:bodyPr/>
          <a:lstStyle/>
          <a:p>
            <a:pPr eaLnBrk="1" hangingPunct="1">
              <a:defRPr/>
            </a:pPr>
            <a:r>
              <a:rPr lang="en-US"/>
              <a:t>GE Crop Contamination</a:t>
            </a:r>
          </a:p>
        </p:txBody>
      </p:sp>
      <p:sp>
        <p:nvSpPr>
          <p:cNvPr id="301059" name="Rectangle 3">
            <a:extLst>
              <a:ext uri="{FF2B5EF4-FFF2-40B4-BE49-F238E27FC236}">
                <a16:creationId xmlns:a16="http://schemas.microsoft.com/office/drawing/2014/main" id="{D9D1F316-8B90-D1D0-2754-D593692FF535}"/>
              </a:ext>
            </a:extLst>
          </p:cNvPr>
          <p:cNvSpPr>
            <a:spLocks noGrp="1" noChangeArrowheads="1"/>
          </p:cNvSpPr>
          <p:nvPr>
            <p:ph type="body" idx="1"/>
          </p:nvPr>
        </p:nvSpPr>
        <p:spPr/>
        <p:txBody>
          <a:bodyPr/>
          <a:lstStyle/>
          <a:p>
            <a:pPr eaLnBrk="1" hangingPunct="1">
              <a:defRPr/>
            </a:pPr>
            <a:r>
              <a:rPr lang="en-US" sz="3600" dirty="0">
                <a:effectLst>
                  <a:outerShdw blurRad="38100" dist="38100" dir="2700000" algn="tl">
                    <a:srgbClr val="000000">
                      <a:alpha val="43137"/>
                    </a:srgbClr>
                  </a:outerShdw>
                </a:effectLst>
              </a:rPr>
              <a:t>California law now protects farmers from unknowingly violating patent infringement rules</a:t>
            </a:r>
          </a:p>
          <a:p>
            <a:pPr lvl="1" eaLnBrk="1" hangingPunct="1">
              <a:defRPr/>
            </a:pPr>
            <a:r>
              <a:rPr lang="en-US" sz="3600" dirty="0">
                <a:effectLst>
                  <a:outerShdw blurRad="38100" dist="38100" dir="2700000" algn="tl">
                    <a:srgbClr val="000000">
                      <a:alpha val="43137"/>
                    </a:srgbClr>
                  </a:outerShdw>
                </a:effectLst>
              </a:rPr>
              <a:t>Similar legislation pending in other states</a:t>
            </a:r>
          </a:p>
          <a:p>
            <a:pPr eaLnBrk="1" hangingPunct="1">
              <a:defRPr/>
            </a:pPr>
            <a:r>
              <a:rPr lang="en-US" sz="3600" dirty="0">
                <a:effectLst>
                  <a:outerShdw blurRad="38100" dist="38100" dir="2700000" algn="tl">
                    <a:srgbClr val="000000">
                      <a:alpha val="43137"/>
                    </a:srgbClr>
                  </a:outerShdw>
                </a:effectLst>
              </a:rPr>
              <a:t>2011: Monsanto’s new Technology Stewardship Agreement transfers all liability for contamination to farmers</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E6950C81-3220-FA1F-61C9-789F7CC6DAB8}"/>
              </a:ext>
            </a:extLst>
          </p:cNvPr>
          <p:cNvSpPr>
            <a:spLocks noGrp="1" noRot="1" noChangeArrowheads="1"/>
          </p:cNvSpPr>
          <p:nvPr>
            <p:ph type="title"/>
          </p:nvPr>
        </p:nvSpPr>
        <p:spPr/>
        <p:txBody>
          <a:bodyPr/>
          <a:lstStyle/>
          <a:p>
            <a:pPr eaLnBrk="1" hangingPunct="1">
              <a:defRPr/>
            </a:pPr>
            <a:r>
              <a:rPr lang="en-US" dirty="0"/>
              <a:t>GE Crop Contamination</a:t>
            </a:r>
          </a:p>
        </p:txBody>
      </p:sp>
      <p:sp>
        <p:nvSpPr>
          <p:cNvPr id="132099" name="Rectangle 3">
            <a:extLst>
              <a:ext uri="{FF2B5EF4-FFF2-40B4-BE49-F238E27FC236}">
                <a16:creationId xmlns:a16="http://schemas.microsoft.com/office/drawing/2014/main" id="{2C797FA0-634E-D19B-C9FD-DFB3D9C43CD1}"/>
              </a:ext>
            </a:extLst>
          </p:cNvPr>
          <p:cNvSpPr>
            <a:spLocks noGrp="1" noChangeArrowheads="1"/>
          </p:cNvSpPr>
          <p:nvPr>
            <p:ph type="body" idx="1"/>
          </p:nvPr>
        </p:nvSpPr>
        <p:spPr/>
        <p:txBody>
          <a:bodyPr/>
          <a:lstStyle/>
          <a:p>
            <a:pPr eaLnBrk="1" hangingPunct="1">
              <a:defRPr/>
            </a:pPr>
            <a:r>
              <a:rPr lang="en-US" dirty="0" err="1"/>
              <a:t>Starlink</a:t>
            </a:r>
            <a:r>
              <a:rPr lang="en-US" dirty="0"/>
              <a:t> Incident (2000)</a:t>
            </a:r>
          </a:p>
          <a:p>
            <a:pPr lvl="1" eaLnBrk="1" hangingPunct="1">
              <a:defRPr/>
            </a:pPr>
            <a:r>
              <a:rPr lang="en-US" sz="3200" dirty="0"/>
              <a:t>Unapproved corn contaminates food supply</a:t>
            </a:r>
          </a:p>
          <a:p>
            <a:pPr lvl="2" eaLnBrk="1" hangingPunct="1">
              <a:defRPr/>
            </a:pPr>
            <a:r>
              <a:rPr lang="en-US" sz="3200" dirty="0"/>
              <a:t>Aventis and EPA fail to notify public; discovered and reported by Friends of the Earth</a:t>
            </a:r>
          </a:p>
          <a:p>
            <a:pPr lvl="1" eaLnBrk="1" hangingPunct="1">
              <a:defRPr/>
            </a:pPr>
            <a:r>
              <a:rPr lang="en-US" sz="3200" dirty="0"/>
              <a:t>$1 billion in food recalls; Aventis pays $500 million to farmers and food producers and processors</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A7C50-090E-F12F-5065-FA45EEF9AEA3}"/>
              </a:ext>
            </a:extLst>
          </p:cNvPr>
          <p:cNvSpPr>
            <a:spLocks noGrp="1"/>
          </p:cNvSpPr>
          <p:nvPr>
            <p:ph type="title"/>
          </p:nvPr>
        </p:nvSpPr>
        <p:spPr/>
        <p:txBody>
          <a:bodyPr/>
          <a:lstStyle/>
          <a:p>
            <a:pPr>
              <a:defRPr/>
            </a:pPr>
            <a:r>
              <a:rPr lang="en-US" dirty="0"/>
              <a:t>GE Crop Contamination</a:t>
            </a:r>
          </a:p>
        </p:txBody>
      </p:sp>
      <p:sp>
        <p:nvSpPr>
          <p:cNvPr id="3" name="Content Placeholder 2">
            <a:extLst>
              <a:ext uri="{FF2B5EF4-FFF2-40B4-BE49-F238E27FC236}">
                <a16:creationId xmlns:a16="http://schemas.microsoft.com/office/drawing/2014/main" id="{899DFEF0-F70E-FC6E-C21B-BB0991DD18AA}"/>
              </a:ext>
            </a:extLst>
          </p:cNvPr>
          <p:cNvSpPr>
            <a:spLocks noGrp="1"/>
          </p:cNvSpPr>
          <p:nvPr>
            <p:ph idx="1"/>
          </p:nvPr>
        </p:nvSpPr>
        <p:spPr/>
        <p:txBody>
          <a:bodyPr/>
          <a:lstStyle/>
          <a:p>
            <a:pPr eaLnBrk="1" hangingPunct="1">
              <a:defRPr/>
            </a:pPr>
            <a:r>
              <a:rPr lang="en-US" sz="3600" dirty="0" err="1"/>
              <a:t>Starlink</a:t>
            </a:r>
            <a:r>
              <a:rPr lang="en-US" sz="3600" dirty="0"/>
              <a:t> Incident (2000)</a:t>
            </a:r>
          </a:p>
          <a:p>
            <a:pPr lvl="1" eaLnBrk="1" hangingPunct="1">
              <a:defRPr/>
            </a:pPr>
            <a:r>
              <a:rPr lang="en-US" sz="3600" dirty="0"/>
              <a:t>Less than 1% of corn grown; 12% contaminated </a:t>
            </a:r>
          </a:p>
          <a:p>
            <a:pPr lvl="1" eaLnBrk="1" hangingPunct="1">
              <a:defRPr/>
            </a:pPr>
            <a:r>
              <a:rPr lang="en-US" sz="3600" dirty="0"/>
              <a:t>2003 – 1% of corn still tests positive</a:t>
            </a:r>
          </a:p>
          <a:p>
            <a:pPr lvl="1" eaLnBrk="1" hangingPunct="1">
              <a:defRPr/>
            </a:pPr>
            <a:r>
              <a:rPr lang="en-US" sz="3600" dirty="0"/>
              <a:t>2013 – </a:t>
            </a:r>
            <a:r>
              <a:rPr lang="en-US" sz="3600" dirty="0" err="1"/>
              <a:t>Starlink</a:t>
            </a:r>
            <a:r>
              <a:rPr lang="en-US" sz="3600" dirty="0"/>
              <a:t> corn found contaminating food in Saudi Arabia</a:t>
            </a:r>
          </a:p>
          <a:p>
            <a:pPr>
              <a:defRPr/>
            </a:pPr>
            <a:endParaRPr lang="en-US" dirty="0"/>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F0E9B4FB-54E5-A8B0-2125-C71B32029225}"/>
              </a:ext>
            </a:extLst>
          </p:cNvPr>
          <p:cNvSpPr>
            <a:spLocks noGrp="1" noRot="1" noChangeArrowheads="1"/>
          </p:cNvSpPr>
          <p:nvPr>
            <p:ph type="title"/>
          </p:nvPr>
        </p:nvSpPr>
        <p:spPr/>
        <p:txBody>
          <a:bodyPr/>
          <a:lstStyle/>
          <a:p>
            <a:pPr eaLnBrk="1" hangingPunct="1">
              <a:defRPr/>
            </a:pPr>
            <a:r>
              <a:rPr lang="en-US"/>
              <a:t>GE Crop Contamination</a:t>
            </a:r>
          </a:p>
        </p:txBody>
      </p:sp>
      <p:sp>
        <p:nvSpPr>
          <p:cNvPr id="128003" name="Rectangle 3">
            <a:extLst>
              <a:ext uri="{FF2B5EF4-FFF2-40B4-BE49-F238E27FC236}">
                <a16:creationId xmlns:a16="http://schemas.microsoft.com/office/drawing/2014/main" id="{0D3DCEF2-0F5C-6855-8C05-F5F3D4C2A538}"/>
              </a:ext>
            </a:extLst>
          </p:cNvPr>
          <p:cNvSpPr>
            <a:spLocks noGrp="1" noChangeArrowheads="1"/>
          </p:cNvSpPr>
          <p:nvPr>
            <p:ph type="body" idx="1"/>
          </p:nvPr>
        </p:nvSpPr>
        <p:spPr/>
        <p:txBody>
          <a:bodyPr/>
          <a:lstStyle/>
          <a:p>
            <a:pPr eaLnBrk="1" hangingPunct="1">
              <a:defRPr/>
            </a:pPr>
            <a:r>
              <a:rPr lang="en-US" dirty="0" err="1"/>
              <a:t>Prodigene</a:t>
            </a:r>
            <a:r>
              <a:rPr lang="en-US" dirty="0"/>
              <a:t> Incident (2002)</a:t>
            </a:r>
          </a:p>
          <a:p>
            <a:pPr lvl="1" eaLnBrk="1" hangingPunct="1">
              <a:defRPr/>
            </a:pPr>
            <a:r>
              <a:rPr lang="en-US" sz="3200" dirty="0"/>
              <a:t>GM corn, engineered to produce a pig vaccine, contaminates soybeans in Nebraska and Iowa</a:t>
            </a:r>
          </a:p>
          <a:p>
            <a:pPr lvl="1" eaLnBrk="1" hangingPunct="1">
              <a:defRPr/>
            </a:pPr>
            <a:r>
              <a:rPr lang="en-US" sz="3200" dirty="0"/>
              <a:t>USDA fines </a:t>
            </a:r>
            <a:r>
              <a:rPr lang="en-US" sz="3200" dirty="0" err="1"/>
              <a:t>Prodigene</a:t>
            </a:r>
            <a:r>
              <a:rPr lang="en-US" sz="3200" dirty="0"/>
              <a:t> $250,000; reimbursements to farmers over $3 million</a:t>
            </a:r>
          </a:p>
          <a:p>
            <a:pPr lvl="1" eaLnBrk="1" hangingPunct="1">
              <a:defRPr/>
            </a:pPr>
            <a:r>
              <a:rPr lang="en-US" sz="3200" dirty="0" err="1"/>
              <a:t>Prodigene</a:t>
            </a:r>
            <a:r>
              <a:rPr lang="en-US" sz="3200" dirty="0"/>
              <a:t> responsible for multiple other violations</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8564C434-B037-0C60-83DB-4F030B579A7B}"/>
              </a:ext>
            </a:extLst>
          </p:cNvPr>
          <p:cNvSpPr>
            <a:spLocks noGrp="1" noRot="1" noChangeArrowheads="1"/>
          </p:cNvSpPr>
          <p:nvPr>
            <p:ph type="title"/>
          </p:nvPr>
        </p:nvSpPr>
        <p:spPr/>
        <p:txBody>
          <a:bodyPr/>
          <a:lstStyle/>
          <a:p>
            <a:pPr eaLnBrk="1" hangingPunct="1">
              <a:defRPr/>
            </a:pPr>
            <a:r>
              <a:rPr lang="en-US" dirty="0"/>
              <a:t>GE Crop Contamination</a:t>
            </a:r>
          </a:p>
        </p:txBody>
      </p:sp>
      <p:sp>
        <p:nvSpPr>
          <p:cNvPr id="164867" name="Rectangle 3">
            <a:extLst>
              <a:ext uri="{FF2B5EF4-FFF2-40B4-BE49-F238E27FC236}">
                <a16:creationId xmlns:a16="http://schemas.microsoft.com/office/drawing/2014/main" id="{3064D624-F2CB-A60A-3163-31E38B68B28F}"/>
              </a:ext>
            </a:extLst>
          </p:cNvPr>
          <p:cNvSpPr>
            <a:spLocks noGrp="1" noChangeArrowheads="1"/>
          </p:cNvSpPr>
          <p:nvPr>
            <p:ph type="body" idx="1"/>
          </p:nvPr>
        </p:nvSpPr>
        <p:spPr/>
        <p:txBody>
          <a:bodyPr/>
          <a:lstStyle/>
          <a:p>
            <a:pPr eaLnBrk="1" hangingPunct="1">
              <a:lnSpc>
                <a:spcPct val="90000"/>
              </a:lnSpc>
              <a:defRPr/>
            </a:pPr>
            <a:r>
              <a:rPr lang="en-US" sz="3600" dirty="0" err="1"/>
              <a:t>Syngenta</a:t>
            </a:r>
            <a:r>
              <a:rPr lang="en-US" sz="3600" dirty="0"/>
              <a:t> illegally distributed hundreds of tons of GM corn, tagged with antibiotic resistance genes, to farmers between 2001 and 2004</a:t>
            </a:r>
          </a:p>
          <a:p>
            <a:pPr lvl="1" eaLnBrk="1" hangingPunct="1">
              <a:lnSpc>
                <a:spcPct val="90000"/>
              </a:lnSpc>
              <a:defRPr/>
            </a:pPr>
            <a:r>
              <a:rPr lang="en-US" sz="3600" dirty="0"/>
              <a:t>Fined $1.5 million by EPA in 2006</a:t>
            </a:r>
          </a:p>
          <a:p>
            <a:pPr lvl="1" eaLnBrk="1" hangingPunct="1">
              <a:lnSpc>
                <a:spcPct val="90000"/>
              </a:lnSpc>
              <a:defRPr/>
            </a:pPr>
            <a:r>
              <a:rPr lang="en-US" sz="3600" dirty="0"/>
              <a:t>Syngenta facing civil trial in Germany for concealing toxic effects of </a:t>
            </a:r>
            <a:r>
              <a:rPr lang="en-US" sz="3600" dirty="0" err="1"/>
              <a:t>Bt</a:t>
            </a:r>
            <a:r>
              <a:rPr lang="en-US" sz="3600" dirty="0"/>
              <a:t> corn on cattle</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BB377-0828-0E3B-BC6F-A211B3238548}"/>
              </a:ext>
            </a:extLst>
          </p:cNvPr>
          <p:cNvSpPr>
            <a:spLocks noGrp="1"/>
          </p:cNvSpPr>
          <p:nvPr>
            <p:ph type="title"/>
          </p:nvPr>
        </p:nvSpPr>
        <p:spPr/>
        <p:txBody>
          <a:bodyPr/>
          <a:lstStyle/>
          <a:p>
            <a:pPr>
              <a:defRPr/>
            </a:pPr>
            <a:r>
              <a:rPr lang="en-US" dirty="0">
                <a:solidFill>
                  <a:srgbClr val="E5E5FF"/>
                </a:solidFill>
              </a:rPr>
              <a:t>GE Crop Contamination</a:t>
            </a:r>
            <a:endParaRPr lang="en-US" dirty="0"/>
          </a:p>
        </p:txBody>
      </p:sp>
      <p:sp>
        <p:nvSpPr>
          <p:cNvPr id="3" name="Content Placeholder 2">
            <a:extLst>
              <a:ext uri="{FF2B5EF4-FFF2-40B4-BE49-F238E27FC236}">
                <a16:creationId xmlns:a16="http://schemas.microsoft.com/office/drawing/2014/main" id="{3C3454C1-D263-9DA8-4617-4D418335FD5D}"/>
              </a:ext>
            </a:extLst>
          </p:cNvPr>
          <p:cNvSpPr>
            <a:spLocks noGrp="1"/>
          </p:cNvSpPr>
          <p:nvPr>
            <p:ph idx="1"/>
          </p:nvPr>
        </p:nvSpPr>
        <p:spPr/>
        <p:txBody>
          <a:bodyPr/>
          <a:lstStyle/>
          <a:p>
            <a:pPr>
              <a:defRPr/>
            </a:pPr>
            <a:r>
              <a:rPr lang="en-US" sz="2400" dirty="0"/>
              <a:t>Syngenta continues to export 41,000 tons of highly lethal pesticide Paraquat to developing world</a:t>
            </a:r>
          </a:p>
          <a:p>
            <a:pPr lvl="1">
              <a:defRPr/>
            </a:pPr>
            <a:r>
              <a:rPr lang="en-US" sz="2400" dirty="0"/>
              <a:t>Has caused thousands of accidental deaths and suicides worldwide</a:t>
            </a:r>
          </a:p>
          <a:p>
            <a:pPr lvl="1">
              <a:defRPr/>
            </a:pPr>
            <a:r>
              <a:rPr lang="en-US" sz="2400" dirty="0"/>
              <a:t>Company fined £ 220,000 by British government in 2014 after over 3 tons spilled in industrial accident at manufacturing plant</a:t>
            </a:r>
          </a:p>
          <a:p>
            <a:pPr lvl="1">
              <a:defRPr/>
            </a:pPr>
            <a:r>
              <a:rPr lang="en-US" sz="2400" dirty="0"/>
              <a:t>Outlawed by UK in 2007; China (world’s largest producer, phasing out its use as of 2017)</a:t>
            </a: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DDB15-1553-DBB0-AA53-0ED2B2C098DA}"/>
              </a:ext>
            </a:extLst>
          </p:cNvPr>
          <p:cNvSpPr>
            <a:spLocks noGrp="1"/>
          </p:cNvSpPr>
          <p:nvPr>
            <p:ph type="title"/>
          </p:nvPr>
        </p:nvSpPr>
        <p:spPr/>
        <p:txBody>
          <a:bodyPr/>
          <a:lstStyle/>
          <a:p>
            <a:pPr>
              <a:defRPr/>
            </a:pPr>
            <a:r>
              <a:rPr lang="en-US" dirty="0">
                <a:solidFill>
                  <a:srgbClr val="E5E5FF"/>
                </a:solidFill>
              </a:rPr>
              <a:t>GE Crop Contamination</a:t>
            </a:r>
            <a:endParaRPr lang="en-US" dirty="0"/>
          </a:p>
        </p:txBody>
      </p:sp>
      <p:sp>
        <p:nvSpPr>
          <p:cNvPr id="3" name="Content Placeholder 2">
            <a:extLst>
              <a:ext uri="{FF2B5EF4-FFF2-40B4-BE49-F238E27FC236}">
                <a16:creationId xmlns:a16="http://schemas.microsoft.com/office/drawing/2014/main" id="{CCBC878C-820B-0649-B6F9-063A44070430}"/>
              </a:ext>
            </a:extLst>
          </p:cNvPr>
          <p:cNvSpPr>
            <a:spLocks noGrp="1"/>
          </p:cNvSpPr>
          <p:nvPr>
            <p:ph idx="1"/>
          </p:nvPr>
        </p:nvSpPr>
        <p:spPr/>
        <p:txBody>
          <a:bodyPr/>
          <a:lstStyle/>
          <a:p>
            <a:pPr>
              <a:defRPr/>
            </a:pPr>
            <a:r>
              <a:rPr lang="en-US" dirty="0"/>
              <a:t>Syngenta faces lawsuits by 355,000 corn growers claiming $13 billion in losses due to contamination by dicamba GE corn (and loss of export markets); soybeans also damaged in multiple states</a:t>
            </a:r>
          </a:p>
          <a:p>
            <a:pPr lvl="1">
              <a:defRPr/>
            </a:pPr>
            <a:r>
              <a:rPr lang="en-US" dirty="0"/>
              <a:t>2017: loses $218 million jury trial to Kansas farmers</a:t>
            </a:r>
          </a:p>
          <a:p>
            <a:pPr lvl="1">
              <a:defRPr/>
            </a:pPr>
            <a:r>
              <a:rPr lang="en-US" dirty="0"/>
              <a:t>2017: Settles with more than 100,000 farmers in GE corn marketing scandal</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507F3-42B5-A965-C1F1-1F98034B2A51}"/>
              </a:ext>
            </a:extLst>
          </p:cNvPr>
          <p:cNvSpPr>
            <a:spLocks noGrp="1"/>
          </p:cNvSpPr>
          <p:nvPr>
            <p:ph type="title"/>
          </p:nvPr>
        </p:nvSpPr>
        <p:spPr/>
        <p:txBody>
          <a:bodyPr/>
          <a:lstStyle/>
          <a:p>
            <a:pPr>
              <a:defRPr/>
            </a:pPr>
            <a:r>
              <a:rPr lang="en-US" dirty="0">
                <a:solidFill>
                  <a:srgbClr val="E5E5FF"/>
                </a:solidFill>
              </a:rPr>
              <a:t>GE Crop Contamination</a:t>
            </a:r>
            <a:endParaRPr lang="en-US" dirty="0"/>
          </a:p>
        </p:txBody>
      </p:sp>
      <p:sp>
        <p:nvSpPr>
          <p:cNvPr id="3" name="Content Placeholder 2">
            <a:extLst>
              <a:ext uri="{FF2B5EF4-FFF2-40B4-BE49-F238E27FC236}">
                <a16:creationId xmlns:a16="http://schemas.microsoft.com/office/drawing/2014/main" id="{30F2E27B-AD08-A5EA-189F-9410A700E46B}"/>
              </a:ext>
            </a:extLst>
          </p:cNvPr>
          <p:cNvSpPr>
            <a:spLocks noGrp="1"/>
          </p:cNvSpPr>
          <p:nvPr>
            <p:ph idx="1"/>
          </p:nvPr>
        </p:nvSpPr>
        <p:spPr/>
        <p:txBody>
          <a:bodyPr/>
          <a:lstStyle/>
          <a:p>
            <a:pPr>
              <a:defRPr/>
            </a:pPr>
            <a:r>
              <a:rPr lang="en-US" dirty="0"/>
              <a:t>2018: Some states have banned use of dicamba</a:t>
            </a:r>
          </a:p>
          <a:p>
            <a:pPr>
              <a:defRPr/>
            </a:pPr>
            <a:endParaRPr lang="en-US" dirty="0"/>
          </a:p>
          <a:p>
            <a:pPr>
              <a:defRPr/>
            </a:pPr>
            <a:r>
              <a:rPr lang="en-US" dirty="0"/>
              <a:t>2020: US Appeals Court rules EPA approval of dicamba illegal; EPA continues to allow use of dicamba purchased before ruling</a:t>
            </a:r>
          </a:p>
          <a:p>
            <a:pPr>
              <a:defRPr/>
            </a:pPr>
            <a:endParaRPr lang="en-US" dirty="0"/>
          </a:p>
          <a:p>
            <a:pPr>
              <a:defRPr/>
            </a:pPr>
            <a:r>
              <a:rPr lang="en-US" dirty="0"/>
              <a:t>2026: Trump EPA reapproves dicamba</a:t>
            </a:r>
          </a:p>
          <a:p>
            <a:pPr>
              <a:defRPr/>
            </a:pPr>
            <a:endParaRPr lang="en-US"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FA9FD-C03A-979E-F79D-AF135F8D8219}"/>
              </a:ext>
            </a:extLst>
          </p:cNvPr>
          <p:cNvSpPr>
            <a:spLocks noGrp="1"/>
          </p:cNvSpPr>
          <p:nvPr>
            <p:ph type="title"/>
          </p:nvPr>
        </p:nvSpPr>
        <p:spPr/>
        <p:txBody>
          <a:bodyPr/>
          <a:lstStyle/>
          <a:p>
            <a:pPr>
              <a:defRPr/>
            </a:pPr>
            <a:r>
              <a:rPr lang="en-US" dirty="0">
                <a:solidFill>
                  <a:srgbClr val="E5E5FF"/>
                </a:solidFill>
              </a:rPr>
              <a:t>GE Crop Contamination</a:t>
            </a:r>
            <a:endParaRPr lang="en-US" dirty="0"/>
          </a:p>
        </p:txBody>
      </p:sp>
      <p:sp>
        <p:nvSpPr>
          <p:cNvPr id="3" name="Content Placeholder 2">
            <a:extLst>
              <a:ext uri="{FF2B5EF4-FFF2-40B4-BE49-F238E27FC236}">
                <a16:creationId xmlns:a16="http://schemas.microsoft.com/office/drawing/2014/main" id="{97B339CE-79E2-E949-31A4-42040F89CBF7}"/>
              </a:ext>
            </a:extLst>
          </p:cNvPr>
          <p:cNvSpPr>
            <a:spLocks noGrp="1"/>
          </p:cNvSpPr>
          <p:nvPr>
            <p:ph idx="1"/>
          </p:nvPr>
        </p:nvSpPr>
        <p:spPr/>
        <p:txBody>
          <a:bodyPr/>
          <a:lstStyle/>
          <a:p>
            <a:pPr eaLnBrk="1" hangingPunct="1">
              <a:lnSpc>
                <a:spcPct val="90000"/>
              </a:lnSpc>
              <a:buClr>
                <a:srgbClr val="FFCC00"/>
              </a:buClr>
              <a:defRPr/>
            </a:pPr>
            <a:r>
              <a:rPr lang="en-US" sz="2800" dirty="0">
                <a:solidFill>
                  <a:srgbClr val="FFFFFF"/>
                </a:solidFill>
              </a:rPr>
              <a:t>Native Mexican corn varieties contaminated by GE corn</a:t>
            </a:r>
          </a:p>
          <a:p>
            <a:pPr lvl="1" eaLnBrk="1" hangingPunct="1">
              <a:lnSpc>
                <a:spcPct val="90000"/>
              </a:lnSpc>
              <a:buClr>
                <a:srgbClr val="A886E0"/>
              </a:buClr>
              <a:defRPr/>
            </a:pPr>
            <a:r>
              <a:rPr lang="en-US" dirty="0">
                <a:solidFill>
                  <a:srgbClr val="FFFFFF"/>
                </a:solidFill>
              </a:rPr>
              <a:t>GM corn now banned in Mexico due to court rulings (2015); Mexico to phase out all glyphosate-treated imports, including corn for livestock, by 2024</a:t>
            </a:r>
          </a:p>
          <a:p>
            <a:pPr lvl="1" eaLnBrk="1" hangingPunct="1">
              <a:lnSpc>
                <a:spcPct val="90000"/>
              </a:lnSpc>
              <a:buClr>
                <a:srgbClr val="A886E0"/>
              </a:buClr>
              <a:defRPr/>
            </a:pPr>
            <a:r>
              <a:rPr lang="en-US" dirty="0">
                <a:solidFill>
                  <a:srgbClr val="FFFFFF"/>
                </a:solidFill>
              </a:rPr>
              <a:t>Then ban overturned in 2024</a:t>
            </a:r>
            <a:endParaRPr lang="en-US" sz="2800" dirty="0"/>
          </a:p>
          <a:p>
            <a:pPr eaLnBrk="1" hangingPunct="1">
              <a:lnSpc>
                <a:spcPct val="90000"/>
              </a:lnSpc>
              <a:defRPr/>
            </a:pPr>
            <a:r>
              <a:rPr lang="en-US" sz="2800" dirty="0"/>
              <a:t>Peruvian corn crops contaminated with GM corn</a:t>
            </a:r>
          </a:p>
          <a:p>
            <a:pPr lvl="1" eaLnBrk="1" hangingPunct="1">
              <a:lnSpc>
                <a:spcPct val="90000"/>
              </a:lnSpc>
              <a:defRPr/>
            </a:pPr>
            <a:r>
              <a:rPr lang="en-US" dirty="0"/>
              <a:t>Yet GM products cannot be planted, harvested, or sold legally in Peru</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56200-1391-FCD6-D3A9-13EC1985EE03}"/>
              </a:ext>
            </a:extLst>
          </p:cNvPr>
          <p:cNvSpPr>
            <a:spLocks noGrp="1"/>
          </p:cNvSpPr>
          <p:nvPr>
            <p:ph type="title"/>
          </p:nvPr>
        </p:nvSpPr>
        <p:spPr/>
        <p:txBody>
          <a:bodyPr/>
          <a:lstStyle/>
          <a:p>
            <a:pPr>
              <a:defRPr/>
            </a:pPr>
            <a:r>
              <a:rPr lang="en-US" dirty="0"/>
              <a:t>GE Crop Contamination</a:t>
            </a:r>
          </a:p>
        </p:txBody>
      </p:sp>
      <p:sp>
        <p:nvSpPr>
          <p:cNvPr id="3" name="Content Placeholder 2">
            <a:extLst>
              <a:ext uri="{FF2B5EF4-FFF2-40B4-BE49-F238E27FC236}">
                <a16:creationId xmlns:a16="http://schemas.microsoft.com/office/drawing/2014/main" id="{C50088EC-4EC7-CA5E-438F-17A68F953808}"/>
              </a:ext>
            </a:extLst>
          </p:cNvPr>
          <p:cNvSpPr>
            <a:spLocks noGrp="1"/>
          </p:cNvSpPr>
          <p:nvPr>
            <p:ph idx="1"/>
          </p:nvPr>
        </p:nvSpPr>
        <p:spPr/>
        <p:txBody>
          <a:bodyPr/>
          <a:lstStyle/>
          <a:p>
            <a:pPr eaLnBrk="1" hangingPunct="1">
              <a:lnSpc>
                <a:spcPct val="90000"/>
              </a:lnSpc>
              <a:defRPr/>
            </a:pPr>
            <a:r>
              <a:rPr lang="en-US" dirty="0"/>
              <a:t>Dow </a:t>
            </a:r>
            <a:r>
              <a:rPr lang="en-US" dirty="0" err="1"/>
              <a:t>AgroScience</a:t>
            </a:r>
            <a:r>
              <a:rPr lang="en-US" dirty="0"/>
              <a:t> GM corn contaminates 53,000 acres in US in 2007</a:t>
            </a:r>
          </a:p>
          <a:p>
            <a:pPr eaLnBrk="1" hangingPunct="1">
              <a:lnSpc>
                <a:spcPct val="90000"/>
              </a:lnSpc>
              <a:defRPr/>
            </a:pPr>
            <a:endParaRPr lang="en-US" dirty="0"/>
          </a:p>
          <a:p>
            <a:pPr eaLnBrk="1" hangingPunct="1">
              <a:lnSpc>
                <a:spcPct val="90000"/>
              </a:lnSpc>
              <a:defRPr/>
            </a:pPr>
            <a:r>
              <a:rPr lang="en-US" dirty="0"/>
              <a:t>Canadian flax exports contaminated with GE flax devastates flax export sales to Europe (2009)</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E31C6-0F59-5006-8F33-28D708571232}"/>
              </a:ext>
            </a:extLst>
          </p:cNvPr>
          <p:cNvSpPr>
            <a:spLocks noGrp="1"/>
          </p:cNvSpPr>
          <p:nvPr>
            <p:ph type="title"/>
          </p:nvPr>
        </p:nvSpPr>
        <p:spPr/>
        <p:txBody>
          <a:bodyPr/>
          <a:lstStyle/>
          <a:p>
            <a:pPr>
              <a:defRPr/>
            </a:pPr>
            <a:r>
              <a:rPr lang="en-US" dirty="0"/>
              <a:t>GE Crop Contamination</a:t>
            </a:r>
          </a:p>
        </p:txBody>
      </p:sp>
      <p:sp>
        <p:nvSpPr>
          <p:cNvPr id="3" name="Content Placeholder 2">
            <a:extLst>
              <a:ext uri="{FF2B5EF4-FFF2-40B4-BE49-F238E27FC236}">
                <a16:creationId xmlns:a16="http://schemas.microsoft.com/office/drawing/2014/main" id="{B972F42F-D246-9405-2B62-94F64315CDAE}"/>
              </a:ext>
            </a:extLst>
          </p:cNvPr>
          <p:cNvSpPr>
            <a:spLocks noGrp="1"/>
          </p:cNvSpPr>
          <p:nvPr>
            <p:ph idx="1"/>
          </p:nvPr>
        </p:nvSpPr>
        <p:spPr/>
        <p:txBody>
          <a:bodyPr/>
          <a:lstStyle/>
          <a:p>
            <a:pPr eaLnBrk="1" hangingPunct="1">
              <a:lnSpc>
                <a:spcPct val="90000"/>
              </a:lnSpc>
              <a:defRPr/>
            </a:pPr>
            <a:r>
              <a:rPr lang="en-US" sz="3600" dirty="0"/>
              <a:t>Accidental contamination of GE corn in Ireland and throughout Germany (2010)</a:t>
            </a:r>
          </a:p>
          <a:p>
            <a:pPr eaLnBrk="1" hangingPunct="1">
              <a:lnSpc>
                <a:spcPct val="90000"/>
              </a:lnSpc>
              <a:defRPr/>
            </a:pPr>
            <a:r>
              <a:rPr lang="en-US" sz="3600" dirty="0"/>
              <a:t>Australian baby formula contaminated with GM soy (2010)</a:t>
            </a:r>
          </a:p>
          <a:p>
            <a:pPr eaLnBrk="1" hangingPunct="1">
              <a:lnSpc>
                <a:spcPct val="90000"/>
              </a:lnSpc>
              <a:defRPr/>
            </a:pPr>
            <a:r>
              <a:rPr lang="en-US" sz="3600" dirty="0"/>
              <a:t>GM contaminated Canadian flax leads to dramatic reduction in EU imports (2010-</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EF202-52F2-A1A8-4D69-E9FD0B578F77}"/>
              </a:ext>
            </a:extLst>
          </p:cNvPr>
          <p:cNvSpPr>
            <a:spLocks noGrp="1"/>
          </p:cNvSpPr>
          <p:nvPr>
            <p:ph type="title"/>
          </p:nvPr>
        </p:nvSpPr>
        <p:spPr/>
        <p:txBody>
          <a:bodyPr/>
          <a:lstStyle/>
          <a:p>
            <a:pPr>
              <a:defRPr/>
            </a:pPr>
            <a:r>
              <a:rPr lang="en-US" dirty="0">
                <a:solidFill>
                  <a:srgbClr val="E5E5FF"/>
                </a:solidFill>
              </a:rPr>
              <a:t>GE Crop Contamination</a:t>
            </a:r>
            <a:endParaRPr lang="en-US" dirty="0"/>
          </a:p>
        </p:txBody>
      </p:sp>
      <p:sp>
        <p:nvSpPr>
          <p:cNvPr id="3" name="Content Placeholder 2">
            <a:extLst>
              <a:ext uri="{FF2B5EF4-FFF2-40B4-BE49-F238E27FC236}">
                <a16:creationId xmlns:a16="http://schemas.microsoft.com/office/drawing/2014/main" id="{D577C2DF-81E7-848F-4853-E9427B8E70FD}"/>
              </a:ext>
            </a:extLst>
          </p:cNvPr>
          <p:cNvSpPr>
            <a:spLocks noGrp="1"/>
          </p:cNvSpPr>
          <p:nvPr>
            <p:ph idx="1"/>
          </p:nvPr>
        </p:nvSpPr>
        <p:spPr/>
        <p:txBody>
          <a:bodyPr/>
          <a:lstStyle/>
          <a:p>
            <a:pPr>
              <a:defRPr/>
            </a:pPr>
            <a:r>
              <a:rPr lang="en-US" dirty="0"/>
              <a:t>Corn contamination events have wiped out US corn exports</a:t>
            </a:r>
          </a:p>
          <a:p>
            <a:pPr>
              <a:defRPr/>
            </a:pPr>
            <a:r>
              <a:rPr lang="en-US" dirty="0"/>
              <a:t>Concern that Syngenta’s </a:t>
            </a:r>
            <a:r>
              <a:rPr lang="en-US" dirty="0" err="1"/>
              <a:t>Enogen</a:t>
            </a:r>
            <a:r>
              <a:rPr lang="en-US" dirty="0"/>
              <a:t> (“Trojan corn”), engineered for optimal ethanol production to turn its own starch to sugar, may contaminate food corn and turn corn chips and cereals soggy</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F321F0A9-06BD-D6C3-76B3-08D48CB652AE}"/>
              </a:ext>
            </a:extLst>
          </p:cNvPr>
          <p:cNvSpPr>
            <a:spLocks noGrp="1" noRot="1" noChangeArrowheads="1"/>
          </p:cNvSpPr>
          <p:nvPr>
            <p:ph type="title"/>
          </p:nvPr>
        </p:nvSpPr>
        <p:spPr/>
        <p:txBody>
          <a:bodyPr/>
          <a:lstStyle/>
          <a:p>
            <a:pPr eaLnBrk="1" hangingPunct="1">
              <a:defRPr/>
            </a:pPr>
            <a:r>
              <a:rPr lang="en-US" dirty="0"/>
              <a:t>GE Crop Contamination</a:t>
            </a:r>
          </a:p>
        </p:txBody>
      </p:sp>
      <p:sp>
        <p:nvSpPr>
          <p:cNvPr id="131075" name="Rectangle 3">
            <a:extLst>
              <a:ext uri="{FF2B5EF4-FFF2-40B4-BE49-F238E27FC236}">
                <a16:creationId xmlns:a16="http://schemas.microsoft.com/office/drawing/2014/main" id="{2D4BAB51-73BC-D845-434A-CD230FFB39FF}"/>
              </a:ext>
            </a:extLst>
          </p:cNvPr>
          <p:cNvSpPr>
            <a:spLocks noGrp="1" noChangeArrowheads="1"/>
          </p:cNvSpPr>
          <p:nvPr>
            <p:ph type="body" idx="1"/>
          </p:nvPr>
        </p:nvSpPr>
        <p:spPr/>
        <p:txBody>
          <a:bodyPr/>
          <a:lstStyle/>
          <a:p>
            <a:pPr eaLnBrk="1" hangingPunct="1">
              <a:defRPr/>
            </a:pPr>
            <a:r>
              <a:rPr lang="en-US" sz="2800" dirty="0"/>
              <a:t>Contamination of wild creeping </a:t>
            </a:r>
            <a:r>
              <a:rPr lang="en-US" sz="2800" dirty="0" err="1"/>
              <a:t>bentgrass</a:t>
            </a:r>
            <a:r>
              <a:rPr lang="en-US" sz="2800" dirty="0"/>
              <a:t> with Roundup-resistant Scotts Miracle-</a:t>
            </a:r>
            <a:r>
              <a:rPr lang="en-US" sz="2800" dirty="0" err="1"/>
              <a:t>Gro</a:t>
            </a:r>
            <a:r>
              <a:rPr lang="en-US" sz="2800" dirty="0"/>
              <a:t>/Monsanto GM variety in Oregon (8/06) – whistleblower went public after USDA and Oregon DOA refused to notify public</a:t>
            </a:r>
          </a:p>
          <a:p>
            <a:pPr lvl="1" eaLnBrk="1" hangingPunct="1">
              <a:defRPr/>
            </a:pPr>
            <a:r>
              <a:rPr lang="en-US" dirty="0"/>
              <a:t>Designed to “revolutionize golf course maintenance”</a:t>
            </a:r>
          </a:p>
          <a:p>
            <a:pPr lvl="1" eaLnBrk="1" hangingPunct="1">
              <a:defRPr/>
            </a:pPr>
            <a:r>
              <a:rPr lang="en-US" dirty="0"/>
              <a:t>Contamination found well beyond “buffer zone”</a:t>
            </a:r>
          </a:p>
          <a:p>
            <a:pPr lvl="1" eaLnBrk="1" hangingPunct="1">
              <a:defRPr/>
            </a:pPr>
            <a:r>
              <a:rPr lang="en-US" dirty="0"/>
              <a:t>Threatens $374 million Oregon grass seed market</a:t>
            </a:r>
          </a:p>
          <a:p>
            <a:pPr lvl="1" eaLnBrk="1" hangingPunct="1">
              <a:defRPr/>
            </a:pPr>
            <a:r>
              <a:rPr lang="en-US" dirty="0"/>
              <a:t>Threatens Willamette daisy</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381C-BB3D-5DD2-3336-D90DD5D2094D}"/>
              </a:ext>
            </a:extLst>
          </p:cNvPr>
          <p:cNvSpPr>
            <a:spLocks noGrp="1"/>
          </p:cNvSpPr>
          <p:nvPr>
            <p:ph type="title"/>
          </p:nvPr>
        </p:nvSpPr>
        <p:spPr/>
        <p:txBody>
          <a:bodyPr/>
          <a:lstStyle/>
          <a:p>
            <a:pPr>
              <a:defRPr/>
            </a:pPr>
            <a:r>
              <a:rPr lang="en-US" dirty="0">
                <a:solidFill>
                  <a:srgbClr val="E5E5FF"/>
                </a:solidFill>
              </a:rPr>
              <a:t>GE Crop Contamination</a:t>
            </a:r>
            <a:endParaRPr lang="en-US" dirty="0"/>
          </a:p>
        </p:txBody>
      </p:sp>
      <p:sp>
        <p:nvSpPr>
          <p:cNvPr id="3" name="Content Placeholder 2">
            <a:extLst>
              <a:ext uri="{FF2B5EF4-FFF2-40B4-BE49-F238E27FC236}">
                <a16:creationId xmlns:a16="http://schemas.microsoft.com/office/drawing/2014/main" id="{E4333830-7D39-42A8-8541-23B898D1D89D}"/>
              </a:ext>
            </a:extLst>
          </p:cNvPr>
          <p:cNvSpPr>
            <a:spLocks noGrp="1"/>
          </p:cNvSpPr>
          <p:nvPr>
            <p:ph idx="1"/>
          </p:nvPr>
        </p:nvSpPr>
        <p:spPr/>
        <p:txBody>
          <a:bodyPr/>
          <a:lstStyle/>
          <a:p>
            <a:pPr>
              <a:defRPr/>
            </a:pPr>
            <a:r>
              <a:rPr lang="en-US" dirty="0"/>
              <a:t>USDA fines Scotts maximum penalty of $500,000</a:t>
            </a:r>
          </a:p>
          <a:p>
            <a:pPr lvl="2" eaLnBrk="1" hangingPunct="1">
              <a:defRPr/>
            </a:pPr>
            <a:r>
              <a:rPr lang="en-US" sz="3200" dirty="0"/>
              <a:t>True costs of contamination likely to be much higher</a:t>
            </a:r>
          </a:p>
          <a:p>
            <a:pPr>
              <a:defRPr/>
            </a:pPr>
            <a:r>
              <a:rPr lang="en-US" dirty="0"/>
              <a:t>Scotts fined $12.5 million for illegally including insecticides in bird food products and for submitting false documents to EPA and state agencies (2012)</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376D5-00A1-6BFF-9A4F-7875A8DD90DF}"/>
              </a:ext>
            </a:extLst>
          </p:cNvPr>
          <p:cNvSpPr>
            <a:spLocks noGrp="1"/>
          </p:cNvSpPr>
          <p:nvPr>
            <p:ph type="title"/>
          </p:nvPr>
        </p:nvSpPr>
        <p:spPr/>
        <p:txBody>
          <a:bodyPr/>
          <a:lstStyle/>
          <a:p>
            <a:pPr>
              <a:defRPr/>
            </a:pPr>
            <a:r>
              <a:rPr lang="en-US" dirty="0"/>
              <a:t>GE Crop Contamination</a:t>
            </a:r>
          </a:p>
        </p:txBody>
      </p:sp>
      <p:sp>
        <p:nvSpPr>
          <p:cNvPr id="3" name="Content Placeholder 2">
            <a:extLst>
              <a:ext uri="{FF2B5EF4-FFF2-40B4-BE49-F238E27FC236}">
                <a16:creationId xmlns:a16="http://schemas.microsoft.com/office/drawing/2014/main" id="{C1DBC321-CF49-CD60-D4B7-CB4A33B03269}"/>
              </a:ext>
            </a:extLst>
          </p:cNvPr>
          <p:cNvSpPr>
            <a:spLocks noGrp="1"/>
          </p:cNvSpPr>
          <p:nvPr>
            <p:ph idx="1"/>
          </p:nvPr>
        </p:nvSpPr>
        <p:spPr/>
        <p:txBody>
          <a:bodyPr/>
          <a:lstStyle/>
          <a:p>
            <a:pPr>
              <a:defRPr/>
            </a:pPr>
            <a:r>
              <a:rPr lang="en-US" sz="3600" dirty="0"/>
              <a:t>U.S. Court of Appeals upholds federal judge’s overturning USDA’s approval of Roundup Ready alfalfa (9/08), re-affirms decision (6/09)</a:t>
            </a:r>
          </a:p>
          <a:p>
            <a:pPr>
              <a:defRPr/>
            </a:pPr>
            <a:r>
              <a:rPr lang="en-US" sz="3600" dirty="0"/>
              <a:t>2010: Supreme Court lifts ban</a:t>
            </a:r>
          </a:p>
          <a:p>
            <a:pPr>
              <a:defRPr/>
            </a:pPr>
            <a:r>
              <a:rPr lang="en-US" sz="3600" dirty="0"/>
              <a:t>2011: USDA allows unrestricted commercial planting of GM alfalfa</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a:extLst>
              <a:ext uri="{FF2B5EF4-FFF2-40B4-BE49-F238E27FC236}">
                <a16:creationId xmlns:a16="http://schemas.microsoft.com/office/drawing/2014/main" id="{7AF27AB3-CF26-D76A-5803-2ABE74707262}"/>
              </a:ext>
            </a:extLst>
          </p:cNvPr>
          <p:cNvSpPr>
            <a:spLocks noGrp="1" noRot="1" noChangeArrowheads="1"/>
          </p:cNvSpPr>
          <p:nvPr>
            <p:ph type="title"/>
          </p:nvPr>
        </p:nvSpPr>
        <p:spPr/>
        <p:txBody>
          <a:bodyPr/>
          <a:lstStyle/>
          <a:p>
            <a:pPr eaLnBrk="1" hangingPunct="1">
              <a:defRPr/>
            </a:pPr>
            <a:r>
              <a:rPr lang="en-US"/>
              <a:t>GE Crop Contamination</a:t>
            </a:r>
          </a:p>
        </p:txBody>
      </p:sp>
      <p:sp>
        <p:nvSpPr>
          <p:cNvPr id="223235" name="Rectangle 3">
            <a:extLst>
              <a:ext uri="{FF2B5EF4-FFF2-40B4-BE49-F238E27FC236}">
                <a16:creationId xmlns:a16="http://schemas.microsoft.com/office/drawing/2014/main" id="{C0E3879C-6CED-69F9-FF9D-F3A809623275}"/>
              </a:ext>
            </a:extLst>
          </p:cNvPr>
          <p:cNvSpPr>
            <a:spLocks noGrp="1" noChangeArrowheads="1"/>
          </p:cNvSpPr>
          <p:nvPr>
            <p:ph type="body" idx="1"/>
          </p:nvPr>
        </p:nvSpPr>
        <p:spPr/>
        <p:txBody>
          <a:bodyPr/>
          <a:lstStyle/>
          <a:p>
            <a:pPr eaLnBrk="1" hangingPunct="1">
              <a:lnSpc>
                <a:spcPct val="90000"/>
              </a:lnSpc>
              <a:defRPr/>
            </a:pPr>
            <a:r>
              <a:rPr lang="en-US" sz="3600" dirty="0"/>
              <a:t>7% of growers of organic corn, soybeans, and canola reported GM contamination in 2001 study</a:t>
            </a:r>
          </a:p>
          <a:p>
            <a:pPr lvl="1" eaLnBrk="1" hangingPunct="1">
              <a:lnSpc>
                <a:spcPct val="90000"/>
              </a:lnSpc>
              <a:defRPr/>
            </a:pPr>
            <a:r>
              <a:rPr lang="en-US" dirty="0"/>
              <a:t>Contamination more common today</a:t>
            </a:r>
          </a:p>
          <a:p>
            <a:pPr eaLnBrk="1" hangingPunct="1">
              <a:lnSpc>
                <a:spcPct val="90000"/>
              </a:lnSpc>
              <a:defRPr/>
            </a:pPr>
            <a:r>
              <a:rPr lang="en-US" sz="3600" dirty="0"/>
              <a:t>Canada: Herbicide resistance found to have spread from GM canola to wild relative by pollination</a:t>
            </a:r>
          </a:p>
          <a:p>
            <a:pPr eaLnBrk="1" hangingPunct="1">
              <a:lnSpc>
                <a:spcPct val="90000"/>
              </a:lnSpc>
              <a:defRPr/>
            </a:pPr>
            <a:r>
              <a:rPr lang="en-US" sz="3600" dirty="0"/>
              <a:t>Canola has transferred herbicide-resistance to wild mustard weeds</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37114EED-9903-20DA-ECF5-EA4B38B7571E}"/>
              </a:ext>
            </a:extLst>
          </p:cNvPr>
          <p:cNvSpPr>
            <a:spLocks noGrp="1" noRot="1" noChangeArrowheads="1"/>
          </p:cNvSpPr>
          <p:nvPr>
            <p:ph type="title"/>
          </p:nvPr>
        </p:nvSpPr>
        <p:spPr/>
        <p:txBody>
          <a:bodyPr/>
          <a:lstStyle/>
          <a:p>
            <a:pPr eaLnBrk="1" hangingPunct="1">
              <a:defRPr/>
            </a:pPr>
            <a:r>
              <a:rPr lang="en-US"/>
              <a:t>GE Crop Contamination</a:t>
            </a:r>
          </a:p>
        </p:txBody>
      </p:sp>
      <p:sp>
        <p:nvSpPr>
          <p:cNvPr id="224259" name="Rectangle 3">
            <a:extLst>
              <a:ext uri="{FF2B5EF4-FFF2-40B4-BE49-F238E27FC236}">
                <a16:creationId xmlns:a16="http://schemas.microsoft.com/office/drawing/2014/main" id="{259F4670-CD36-9DFD-4EBA-38C5C6EF3797}"/>
              </a:ext>
            </a:extLst>
          </p:cNvPr>
          <p:cNvSpPr>
            <a:spLocks noGrp="1" noChangeArrowheads="1"/>
          </p:cNvSpPr>
          <p:nvPr>
            <p:ph type="body" idx="1"/>
          </p:nvPr>
        </p:nvSpPr>
        <p:spPr/>
        <p:txBody>
          <a:bodyPr/>
          <a:lstStyle/>
          <a:p>
            <a:pPr eaLnBrk="1" hangingPunct="1">
              <a:defRPr/>
            </a:pPr>
            <a:r>
              <a:rPr lang="en-US" dirty="0"/>
              <a:t>Roundup-resistant </a:t>
            </a:r>
            <a:r>
              <a:rPr lang="en-US" dirty="0" err="1"/>
              <a:t>Johnsongrass</a:t>
            </a:r>
            <a:r>
              <a:rPr lang="en-US" dirty="0"/>
              <a:t> contamination in Argentina</a:t>
            </a:r>
          </a:p>
          <a:p>
            <a:pPr eaLnBrk="1" hangingPunct="1">
              <a:defRPr/>
            </a:pPr>
            <a:r>
              <a:rPr lang="en-US" dirty="0"/>
              <a:t>Japan: Transgenic canola found growing near some ports and roadsides</a:t>
            </a:r>
          </a:p>
          <a:p>
            <a:pPr lvl="1" eaLnBrk="1" hangingPunct="1">
              <a:defRPr/>
            </a:pPr>
            <a:r>
              <a:rPr lang="en-US" sz="3200" dirty="0"/>
              <a:t>Since canola not grown commercially in Japan, imported seeds likely escaped during transportation to oil-processing facilities</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a:extLst>
              <a:ext uri="{FF2B5EF4-FFF2-40B4-BE49-F238E27FC236}">
                <a16:creationId xmlns:a16="http://schemas.microsoft.com/office/drawing/2014/main" id="{B41048EF-4123-A554-BAEF-D37B264E3095}"/>
              </a:ext>
            </a:extLst>
          </p:cNvPr>
          <p:cNvSpPr>
            <a:spLocks noGrp="1" noRot="1" noChangeArrowheads="1"/>
          </p:cNvSpPr>
          <p:nvPr>
            <p:ph type="title"/>
          </p:nvPr>
        </p:nvSpPr>
        <p:spPr/>
        <p:txBody>
          <a:bodyPr/>
          <a:lstStyle/>
          <a:p>
            <a:pPr eaLnBrk="1" hangingPunct="1">
              <a:defRPr/>
            </a:pPr>
            <a:r>
              <a:rPr lang="en-US" dirty="0"/>
              <a:t>GE Crop Contamination</a:t>
            </a:r>
          </a:p>
        </p:txBody>
      </p:sp>
      <p:sp>
        <p:nvSpPr>
          <p:cNvPr id="208899" name="Rectangle 3">
            <a:extLst>
              <a:ext uri="{FF2B5EF4-FFF2-40B4-BE49-F238E27FC236}">
                <a16:creationId xmlns:a16="http://schemas.microsoft.com/office/drawing/2014/main" id="{2FF34A10-AEC3-7D99-AFF1-BFAA441DC251}"/>
              </a:ext>
            </a:extLst>
          </p:cNvPr>
          <p:cNvSpPr>
            <a:spLocks noGrp="1" noChangeArrowheads="1"/>
          </p:cNvSpPr>
          <p:nvPr>
            <p:ph type="body" idx="1"/>
          </p:nvPr>
        </p:nvSpPr>
        <p:spPr/>
        <p:txBody>
          <a:bodyPr/>
          <a:lstStyle/>
          <a:p>
            <a:pPr eaLnBrk="1" hangingPunct="1">
              <a:defRPr/>
            </a:pPr>
            <a:r>
              <a:rPr lang="en-US" dirty="0"/>
              <a:t>Heinz baby food sold in China found to contain illegal GM rice containing Bt toxin gene sequences</a:t>
            </a:r>
          </a:p>
          <a:p>
            <a:pPr eaLnBrk="1" hangingPunct="1">
              <a:defRPr/>
            </a:pPr>
            <a:r>
              <a:rPr lang="en-US" dirty="0"/>
              <a:t>Syngenta found to be conducting illegal trial with GM soybeans in Iguacu National Park in Brazil</a:t>
            </a:r>
          </a:p>
          <a:p>
            <a:pPr eaLnBrk="1" hangingPunct="1">
              <a:defRPr/>
            </a:pPr>
            <a:r>
              <a:rPr lang="en-US" dirty="0"/>
              <a:t>Syngenta found responsible in Brazilian court for murder and attempted murder of rural workers opposed to GMOs</a:t>
            </a:r>
          </a:p>
          <a:p>
            <a:pPr eaLnBrk="1" hangingPunct="1">
              <a:defRPr/>
            </a:pPr>
            <a:endParaRPr lang="en-US" sz="2400" dirty="0"/>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B99E1-0B85-B9BF-3A97-11A898FBCE1F}"/>
              </a:ext>
            </a:extLst>
          </p:cNvPr>
          <p:cNvSpPr>
            <a:spLocks noGrp="1"/>
          </p:cNvSpPr>
          <p:nvPr>
            <p:ph type="title"/>
          </p:nvPr>
        </p:nvSpPr>
        <p:spPr/>
        <p:txBody>
          <a:bodyPr/>
          <a:lstStyle/>
          <a:p>
            <a:pPr>
              <a:defRPr/>
            </a:pPr>
            <a:r>
              <a:rPr lang="en-US" dirty="0">
                <a:solidFill>
                  <a:srgbClr val="E5E5FF"/>
                </a:solidFill>
              </a:rPr>
              <a:t>GE Crop Contamination</a:t>
            </a:r>
            <a:endParaRPr lang="en-US" dirty="0"/>
          </a:p>
        </p:txBody>
      </p:sp>
      <p:sp>
        <p:nvSpPr>
          <p:cNvPr id="3" name="Content Placeholder 2">
            <a:extLst>
              <a:ext uri="{FF2B5EF4-FFF2-40B4-BE49-F238E27FC236}">
                <a16:creationId xmlns:a16="http://schemas.microsoft.com/office/drawing/2014/main" id="{ACDF41D1-9FE7-52EB-37A5-BB87EA45FFA3}"/>
              </a:ext>
            </a:extLst>
          </p:cNvPr>
          <p:cNvSpPr>
            <a:spLocks noGrp="1"/>
          </p:cNvSpPr>
          <p:nvPr>
            <p:ph idx="1"/>
          </p:nvPr>
        </p:nvSpPr>
        <p:spPr/>
        <p:txBody>
          <a:bodyPr/>
          <a:lstStyle/>
          <a:p>
            <a:pPr eaLnBrk="1" hangingPunct="1">
              <a:defRPr/>
            </a:pPr>
            <a:r>
              <a:rPr lang="en-US" dirty="0"/>
              <a:t>GM foods found in 1/3 of National Wildlife Refuges in the Southeastern US</a:t>
            </a:r>
          </a:p>
          <a:p>
            <a:pPr eaLnBrk="1" hangingPunct="1">
              <a:defRPr/>
            </a:pPr>
            <a:r>
              <a:rPr lang="en-US" dirty="0"/>
              <a:t>2012: Federal court bans GM crop plantings on NWRs and orders mitigation</a:t>
            </a:r>
          </a:p>
          <a:p>
            <a:pPr lvl="1" eaLnBrk="1" hangingPunct="1">
              <a:defRPr/>
            </a:pPr>
            <a:r>
              <a:rPr lang="en-US" sz="3200" dirty="0"/>
              <a:t>2014: Fish and Wildlife Service to comply</a:t>
            </a:r>
          </a:p>
          <a:p>
            <a:pPr lvl="1" eaLnBrk="1" hangingPunct="1">
              <a:defRPr/>
            </a:pPr>
            <a:r>
              <a:rPr lang="en-US" sz="3200" dirty="0"/>
              <a:t>2024: Department of Interior reverses ban</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7900979A-3C66-4E2E-BE10-126625BE1F26}"/>
              </a:ext>
            </a:extLst>
          </p:cNvPr>
          <p:cNvSpPr>
            <a:spLocks noGrp="1" noRot="1" noChangeArrowheads="1"/>
          </p:cNvSpPr>
          <p:nvPr>
            <p:ph type="title"/>
          </p:nvPr>
        </p:nvSpPr>
        <p:spPr/>
        <p:txBody>
          <a:bodyPr/>
          <a:lstStyle/>
          <a:p>
            <a:pPr eaLnBrk="1" hangingPunct="1">
              <a:defRPr/>
            </a:pPr>
            <a:r>
              <a:rPr lang="en-US" dirty="0"/>
              <a:t>GE Crop Contamination</a:t>
            </a:r>
          </a:p>
        </p:txBody>
      </p:sp>
      <p:sp>
        <p:nvSpPr>
          <p:cNvPr id="222211" name="Rectangle 3">
            <a:extLst>
              <a:ext uri="{FF2B5EF4-FFF2-40B4-BE49-F238E27FC236}">
                <a16:creationId xmlns:a16="http://schemas.microsoft.com/office/drawing/2014/main" id="{B940FE65-D529-1FA9-02D6-A80844AEBCF3}"/>
              </a:ext>
            </a:extLst>
          </p:cNvPr>
          <p:cNvSpPr>
            <a:spLocks noGrp="1" noChangeArrowheads="1"/>
          </p:cNvSpPr>
          <p:nvPr>
            <p:ph type="body" idx="1"/>
          </p:nvPr>
        </p:nvSpPr>
        <p:spPr/>
        <p:txBody>
          <a:bodyPr/>
          <a:lstStyle/>
          <a:p>
            <a:pPr eaLnBrk="1" hangingPunct="1">
              <a:defRPr/>
            </a:pPr>
            <a:r>
              <a:rPr lang="en-US" sz="2400" dirty="0"/>
              <a:t>Bayer </a:t>
            </a:r>
            <a:r>
              <a:rPr lang="en-US" sz="2400" dirty="0" err="1"/>
              <a:t>CropScience</a:t>
            </a:r>
            <a:r>
              <a:rPr lang="en-US" sz="2400" dirty="0"/>
              <a:t> herbicide-tolerant “Liberty Link” rice contaminates food supply (2006)</a:t>
            </a:r>
          </a:p>
          <a:p>
            <a:pPr lvl="1" eaLnBrk="1" hangingPunct="1">
              <a:defRPr/>
            </a:pPr>
            <a:r>
              <a:rPr lang="en-US" sz="2400" dirty="0"/>
              <a:t>Bayer keeps contamination secret for 6 months, then US government takes another 18 days to respond</a:t>
            </a:r>
          </a:p>
          <a:p>
            <a:pPr lvl="1" eaLnBrk="1" hangingPunct="1">
              <a:defRPr/>
            </a:pPr>
            <a:r>
              <a:rPr lang="en-US" sz="2400" dirty="0"/>
              <a:t>Places $1.5 billion industry at risk</a:t>
            </a:r>
          </a:p>
          <a:p>
            <a:pPr lvl="1" eaLnBrk="1" hangingPunct="1">
              <a:defRPr/>
            </a:pPr>
            <a:r>
              <a:rPr lang="en-US" sz="2400" dirty="0"/>
              <a:t>Worldwide cost estimates range from $740 million to $1.3 billion</a:t>
            </a:r>
          </a:p>
          <a:p>
            <a:pPr lvl="1" eaLnBrk="1" hangingPunct="1">
              <a:defRPr/>
            </a:pPr>
            <a:r>
              <a:rPr lang="en-US" sz="2400" dirty="0"/>
              <a:t>Bayer loses first three cases for total $53.5 million</a:t>
            </a:r>
          </a:p>
          <a:p>
            <a:pPr lvl="2" eaLnBrk="1" hangingPunct="1">
              <a:defRPr/>
            </a:pPr>
            <a:r>
              <a:rPr lang="en-US" dirty="0"/>
              <a:t>Later agrees to pay up to $750 million to farmers in Missouri and 4 other states</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17F2F-D4CA-42C6-B0D6-221D9A0183D7}"/>
              </a:ext>
            </a:extLst>
          </p:cNvPr>
          <p:cNvSpPr>
            <a:spLocks noGrp="1"/>
          </p:cNvSpPr>
          <p:nvPr>
            <p:ph type="title"/>
          </p:nvPr>
        </p:nvSpPr>
        <p:spPr/>
        <p:txBody>
          <a:bodyPr/>
          <a:lstStyle/>
          <a:p>
            <a:pPr>
              <a:defRPr/>
            </a:pPr>
            <a:r>
              <a:rPr lang="en-US" dirty="0"/>
              <a:t>GE Crop Contamination</a:t>
            </a:r>
          </a:p>
        </p:txBody>
      </p:sp>
      <p:sp>
        <p:nvSpPr>
          <p:cNvPr id="3" name="Content Placeholder 2">
            <a:extLst>
              <a:ext uri="{FF2B5EF4-FFF2-40B4-BE49-F238E27FC236}">
                <a16:creationId xmlns:a16="http://schemas.microsoft.com/office/drawing/2014/main" id="{0BEF3847-526B-2FAD-A2B8-DC80C264E890}"/>
              </a:ext>
            </a:extLst>
          </p:cNvPr>
          <p:cNvSpPr>
            <a:spLocks noGrp="1"/>
          </p:cNvSpPr>
          <p:nvPr>
            <p:ph idx="1"/>
          </p:nvPr>
        </p:nvSpPr>
        <p:spPr/>
        <p:txBody>
          <a:bodyPr/>
          <a:lstStyle/>
          <a:p>
            <a:pPr>
              <a:defRPr/>
            </a:pPr>
            <a:r>
              <a:rPr lang="en-US" sz="2800" dirty="0"/>
              <a:t>EU initially requires testing of all imported rice, then stops in response to US pressure</a:t>
            </a:r>
          </a:p>
          <a:p>
            <a:pPr lvl="1">
              <a:defRPr/>
            </a:pPr>
            <a:r>
              <a:rPr lang="en-US" dirty="0"/>
              <a:t>EU lifts ban (2010)</a:t>
            </a:r>
          </a:p>
          <a:p>
            <a:pPr>
              <a:defRPr/>
            </a:pPr>
            <a:r>
              <a:rPr lang="en-US" sz="2800" dirty="0"/>
              <a:t>Japan/South Korea ban imports of US rice</a:t>
            </a:r>
          </a:p>
          <a:p>
            <a:pPr>
              <a:defRPr/>
            </a:pPr>
            <a:r>
              <a:rPr lang="en-US" sz="2800" dirty="0"/>
              <a:t>China may be first developing country to allow the sale of GM rice (huge market)</a:t>
            </a:r>
          </a:p>
          <a:p>
            <a:pPr lvl="1">
              <a:defRPr/>
            </a:pPr>
            <a:r>
              <a:rPr lang="en-US" dirty="0"/>
              <a:t>But, System of Rice Intensification plan (which can dramatically increase yields and lower water use) favored by many</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a:extLst>
              <a:ext uri="{FF2B5EF4-FFF2-40B4-BE49-F238E27FC236}">
                <a16:creationId xmlns:a16="http://schemas.microsoft.com/office/drawing/2014/main" id="{7A470245-643E-113A-A27A-F140250BE395}"/>
              </a:ext>
            </a:extLst>
          </p:cNvPr>
          <p:cNvSpPr>
            <a:spLocks noGrp="1" noRot="1" noChangeArrowheads="1"/>
          </p:cNvSpPr>
          <p:nvPr>
            <p:ph type="title"/>
          </p:nvPr>
        </p:nvSpPr>
        <p:spPr/>
        <p:txBody>
          <a:bodyPr/>
          <a:lstStyle/>
          <a:p>
            <a:pPr eaLnBrk="1" hangingPunct="1">
              <a:defRPr/>
            </a:pPr>
            <a:r>
              <a:rPr lang="en-US"/>
              <a:t>GE Crop Contamination</a:t>
            </a:r>
          </a:p>
        </p:txBody>
      </p:sp>
      <p:sp>
        <p:nvSpPr>
          <p:cNvPr id="238595" name="Rectangle 3">
            <a:extLst>
              <a:ext uri="{FF2B5EF4-FFF2-40B4-BE49-F238E27FC236}">
                <a16:creationId xmlns:a16="http://schemas.microsoft.com/office/drawing/2014/main" id="{8A4A5212-7EE0-9764-E555-1772D85C38D1}"/>
              </a:ext>
            </a:extLst>
          </p:cNvPr>
          <p:cNvSpPr>
            <a:spLocks noGrp="1" noChangeArrowheads="1"/>
          </p:cNvSpPr>
          <p:nvPr>
            <p:ph type="body" idx="1"/>
          </p:nvPr>
        </p:nvSpPr>
        <p:spPr/>
        <p:txBody>
          <a:bodyPr/>
          <a:lstStyle/>
          <a:p>
            <a:pPr eaLnBrk="1" hangingPunct="1">
              <a:lnSpc>
                <a:spcPct val="90000"/>
              </a:lnSpc>
              <a:defRPr/>
            </a:pPr>
            <a:r>
              <a:rPr lang="en-US" dirty="0"/>
              <a:t>Bayer keeps contamination secret for 6 months, then US government takes another 18 days to respond</a:t>
            </a:r>
          </a:p>
          <a:p>
            <a:pPr eaLnBrk="1" hangingPunct="1">
              <a:lnSpc>
                <a:spcPct val="90000"/>
              </a:lnSpc>
              <a:defRPr/>
            </a:pPr>
            <a:r>
              <a:rPr lang="en-US" dirty="0"/>
              <a:t>9/06: 33/162 EU samples tested positive for Liberty Link contamination</a:t>
            </a:r>
          </a:p>
          <a:p>
            <a:pPr eaLnBrk="1" hangingPunct="1">
              <a:lnSpc>
                <a:spcPct val="90000"/>
              </a:lnSpc>
              <a:defRPr/>
            </a:pPr>
            <a:r>
              <a:rPr lang="en-US" dirty="0"/>
              <a:t>Former USDA Secretary Mike </a:t>
            </a:r>
            <a:r>
              <a:rPr lang="en-US" dirty="0" err="1"/>
              <a:t>Johanns</a:t>
            </a:r>
            <a:r>
              <a:rPr lang="en-US" dirty="0"/>
              <a:t>: “I didn’t ask where [the contaminated samples] came from…I can’t tell you if it came from this state or that state.” (8/18/06)</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9C433-F452-E16A-5C32-DE0BB4A073A8}"/>
              </a:ext>
            </a:extLst>
          </p:cNvPr>
          <p:cNvSpPr>
            <a:spLocks noGrp="1"/>
          </p:cNvSpPr>
          <p:nvPr>
            <p:ph type="title"/>
          </p:nvPr>
        </p:nvSpPr>
        <p:spPr/>
        <p:txBody>
          <a:bodyPr/>
          <a:lstStyle/>
          <a:p>
            <a:pPr>
              <a:defRPr/>
            </a:pPr>
            <a:r>
              <a:rPr lang="en-US" dirty="0"/>
              <a:t>GE Crop Contamination</a:t>
            </a:r>
          </a:p>
        </p:txBody>
      </p:sp>
      <p:sp>
        <p:nvSpPr>
          <p:cNvPr id="3" name="Content Placeholder 2">
            <a:extLst>
              <a:ext uri="{FF2B5EF4-FFF2-40B4-BE49-F238E27FC236}">
                <a16:creationId xmlns:a16="http://schemas.microsoft.com/office/drawing/2014/main" id="{153A7CB6-E31B-DD16-9A7E-4042F9B1EEDE}"/>
              </a:ext>
            </a:extLst>
          </p:cNvPr>
          <p:cNvSpPr>
            <a:spLocks noGrp="1"/>
          </p:cNvSpPr>
          <p:nvPr>
            <p:ph idx="1"/>
          </p:nvPr>
        </p:nvSpPr>
        <p:spPr/>
        <p:txBody>
          <a:bodyPr/>
          <a:lstStyle/>
          <a:p>
            <a:pPr>
              <a:defRPr/>
            </a:pPr>
            <a:r>
              <a:rPr lang="en-US" dirty="0"/>
              <a:t>2013: GE wheat found in OR</a:t>
            </a:r>
          </a:p>
          <a:p>
            <a:pPr lvl="1">
              <a:defRPr/>
            </a:pPr>
            <a:r>
              <a:rPr lang="en-US" sz="3200" dirty="0"/>
              <a:t>Last test plot in OR was 2001 (test plots in ND since 2011)</a:t>
            </a:r>
          </a:p>
          <a:p>
            <a:pPr>
              <a:defRPr/>
            </a:pPr>
            <a:r>
              <a:rPr lang="en-US" dirty="0"/>
              <a:t>2014: GE wheat contamination found in MT</a:t>
            </a:r>
          </a:p>
          <a:p>
            <a:pPr>
              <a:defRPr/>
            </a:pPr>
            <a:r>
              <a:rPr lang="en-US" dirty="0"/>
              <a:t>Small amount of WA state alfalfa crop contaminated with GM alfalfa</a:t>
            </a:r>
          </a:p>
          <a:p>
            <a:pPr>
              <a:defRPr/>
            </a:pPr>
            <a:r>
              <a:rPr lang="en-US" dirty="0"/>
              <a:t>Alberta wheat contamination</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EFFEA-9558-4CBE-0C98-03F688ED92D6}"/>
              </a:ext>
            </a:extLst>
          </p:cNvPr>
          <p:cNvSpPr>
            <a:spLocks noGrp="1"/>
          </p:cNvSpPr>
          <p:nvPr>
            <p:ph type="title"/>
          </p:nvPr>
        </p:nvSpPr>
        <p:spPr/>
        <p:txBody>
          <a:bodyPr/>
          <a:lstStyle/>
          <a:p>
            <a:pPr>
              <a:defRPr/>
            </a:pPr>
            <a:r>
              <a:rPr lang="en-US" dirty="0"/>
              <a:t>GE Crop Contamination</a:t>
            </a:r>
          </a:p>
        </p:txBody>
      </p:sp>
      <p:sp>
        <p:nvSpPr>
          <p:cNvPr id="3" name="Content Placeholder 2">
            <a:extLst>
              <a:ext uri="{FF2B5EF4-FFF2-40B4-BE49-F238E27FC236}">
                <a16:creationId xmlns:a16="http://schemas.microsoft.com/office/drawing/2014/main" id="{21571998-B862-57BA-A390-456896CE3E55}"/>
              </a:ext>
            </a:extLst>
          </p:cNvPr>
          <p:cNvSpPr>
            <a:spLocks noGrp="1"/>
          </p:cNvSpPr>
          <p:nvPr>
            <p:ph idx="1"/>
          </p:nvPr>
        </p:nvSpPr>
        <p:spPr/>
        <p:txBody>
          <a:bodyPr/>
          <a:lstStyle/>
          <a:p>
            <a:pPr>
              <a:defRPr/>
            </a:pPr>
            <a:r>
              <a:rPr lang="en-US" dirty="0"/>
              <a:t>Long-term effect on economy concerning</a:t>
            </a:r>
          </a:p>
          <a:p>
            <a:pPr lvl="1">
              <a:defRPr/>
            </a:pPr>
            <a:r>
              <a:rPr lang="en-US" sz="3200" dirty="0"/>
              <a:t>Oregon’s wheat crop valued at $300 million - $500 million (depending on yield and price)</a:t>
            </a:r>
          </a:p>
          <a:p>
            <a:pPr lvl="1">
              <a:defRPr/>
            </a:pPr>
            <a:r>
              <a:rPr lang="en-US" sz="3200" dirty="0"/>
              <a:t>US exports ½ of wheat crop</a:t>
            </a:r>
          </a:p>
          <a:p>
            <a:pPr lvl="1">
              <a:defRPr/>
            </a:pPr>
            <a:r>
              <a:rPr lang="en-US" sz="3200" dirty="0"/>
              <a:t>Fortunately no GM wheat entered commercial market</a:t>
            </a:r>
          </a:p>
          <a:p>
            <a:pPr lvl="1">
              <a:defRPr/>
            </a:pPr>
            <a:r>
              <a:rPr lang="en-US" sz="3200" dirty="0"/>
              <a:t>2014: Monsanto settles with Pacific NW wheat growers for $2.1 million</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49D67-A8EB-293B-C6CD-813446219A38}"/>
              </a:ext>
            </a:extLst>
          </p:cNvPr>
          <p:cNvSpPr>
            <a:spLocks noGrp="1"/>
          </p:cNvSpPr>
          <p:nvPr>
            <p:ph type="title"/>
          </p:nvPr>
        </p:nvSpPr>
        <p:spPr/>
        <p:txBody>
          <a:bodyPr/>
          <a:lstStyle/>
          <a:p>
            <a:pPr>
              <a:defRPr/>
            </a:pPr>
            <a:r>
              <a:rPr lang="en-US" dirty="0"/>
              <a:t>GE Crop Failures</a:t>
            </a:r>
          </a:p>
        </p:txBody>
      </p:sp>
      <p:sp>
        <p:nvSpPr>
          <p:cNvPr id="3" name="Content Placeholder 2">
            <a:extLst>
              <a:ext uri="{FF2B5EF4-FFF2-40B4-BE49-F238E27FC236}">
                <a16:creationId xmlns:a16="http://schemas.microsoft.com/office/drawing/2014/main" id="{6EECB43A-65B3-7429-A414-6CE412D07F82}"/>
              </a:ext>
            </a:extLst>
          </p:cNvPr>
          <p:cNvSpPr>
            <a:spLocks noGrp="1"/>
          </p:cNvSpPr>
          <p:nvPr>
            <p:ph idx="1"/>
          </p:nvPr>
        </p:nvSpPr>
        <p:spPr/>
        <p:txBody>
          <a:bodyPr/>
          <a:lstStyle/>
          <a:p>
            <a:pPr eaLnBrk="1" hangingPunct="1">
              <a:defRPr/>
            </a:pPr>
            <a:r>
              <a:rPr lang="en-US" sz="2400" dirty="0"/>
              <a:t>Bt cotton in India led to increased insecticide use, failed to increase yields, led to epidemic of suicides</a:t>
            </a:r>
          </a:p>
          <a:p>
            <a:pPr lvl="1" eaLnBrk="1" hangingPunct="1">
              <a:defRPr/>
            </a:pPr>
            <a:r>
              <a:rPr lang="en-US" sz="2400" dirty="0"/>
              <a:t>Shame of unpaid debt (including for </a:t>
            </a:r>
            <a:r>
              <a:rPr lang="en-US" sz="2400" dirty="0" err="1"/>
              <a:t>Bt</a:t>
            </a:r>
            <a:r>
              <a:rPr lang="en-US" sz="2400" dirty="0"/>
              <a:t> crops) key contributor</a:t>
            </a:r>
          </a:p>
          <a:p>
            <a:pPr eaLnBrk="1" hangingPunct="1">
              <a:defRPr/>
            </a:pPr>
            <a:r>
              <a:rPr lang="en-US" sz="2400" dirty="0"/>
              <a:t>India’s cotton production way down, imports cotton from US</a:t>
            </a:r>
          </a:p>
          <a:p>
            <a:pPr eaLnBrk="1" hangingPunct="1">
              <a:defRPr/>
            </a:pPr>
            <a:r>
              <a:rPr lang="en-US" sz="2400" dirty="0"/>
              <a:t>Three varieties of Monsanto’s GM maize failed to produce crops in 2008/9 in South Africa</a:t>
            </a:r>
          </a:p>
          <a:p>
            <a:pPr lvl="1" eaLnBrk="1" hangingPunct="1">
              <a:defRPr/>
            </a:pPr>
            <a:r>
              <a:rPr lang="en-US" sz="2400" dirty="0"/>
              <a:t>Commercial farmers compensated, but barred from speaking to media or public</a:t>
            </a:r>
          </a:p>
          <a:p>
            <a:pPr>
              <a:defRPr/>
            </a:pPr>
            <a:r>
              <a:rPr lang="en-US" sz="2400" dirty="0"/>
              <a:t>Others</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D5BD3C7A-D721-E93A-2275-07390603413E}"/>
              </a:ext>
            </a:extLst>
          </p:cNvPr>
          <p:cNvSpPr>
            <a:spLocks noGrp="1" noRot="1" noChangeArrowheads="1"/>
          </p:cNvSpPr>
          <p:nvPr>
            <p:ph type="title"/>
          </p:nvPr>
        </p:nvSpPr>
        <p:spPr/>
        <p:txBody>
          <a:bodyPr/>
          <a:lstStyle/>
          <a:p>
            <a:pPr eaLnBrk="1" hangingPunct="1">
              <a:defRPr/>
            </a:pPr>
            <a:r>
              <a:rPr lang="en-US" sz="4000"/>
              <a:t>Economic Risks of GE Crop Contamination</a:t>
            </a:r>
          </a:p>
        </p:txBody>
      </p:sp>
      <p:sp>
        <p:nvSpPr>
          <p:cNvPr id="150531" name="Rectangle 3">
            <a:extLst>
              <a:ext uri="{FF2B5EF4-FFF2-40B4-BE49-F238E27FC236}">
                <a16:creationId xmlns:a16="http://schemas.microsoft.com/office/drawing/2014/main" id="{2FC88418-99E8-C20C-48D6-85C28788DFC1}"/>
              </a:ext>
            </a:extLst>
          </p:cNvPr>
          <p:cNvSpPr>
            <a:spLocks noGrp="1" noChangeArrowheads="1"/>
          </p:cNvSpPr>
          <p:nvPr>
            <p:ph type="body" idx="1"/>
          </p:nvPr>
        </p:nvSpPr>
        <p:spPr/>
        <p:txBody>
          <a:bodyPr/>
          <a:lstStyle/>
          <a:p>
            <a:pPr eaLnBrk="1" hangingPunct="1">
              <a:defRPr/>
            </a:pPr>
            <a:r>
              <a:rPr lang="en-US" dirty="0"/>
              <a:t>Recent studies have cast doubt on the economic utility of GM crops for farmers in North America</a:t>
            </a:r>
          </a:p>
          <a:p>
            <a:pPr lvl="1" eaLnBrk="1" hangingPunct="1">
              <a:defRPr/>
            </a:pPr>
            <a:r>
              <a:rPr lang="en-US" dirty="0"/>
              <a:t>Lower yields</a:t>
            </a:r>
          </a:p>
          <a:p>
            <a:pPr lvl="1" eaLnBrk="1" hangingPunct="1">
              <a:defRPr/>
            </a:pPr>
            <a:r>
              <a:rPr lang="en-US" dirty="0"/>
              <a:t>Higher input costs</a:t>
            </a:r>
          </a:p>
          <a:p>
            <a:pPr lvl="1" eaLnBrk="1" hangingPunct="1">
              <a:defRPr/>
            </a:pPr>
            <a:r>
              <a:rPr lang="en-US" dirty="0"/>
              <a:t>2001-2013: Price of Monsanto GE soybeans and corn seeds more than doubles</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9CB56009-2EF3-70EB-3E99-FBD99607440A}"/>
              </a:ext>
            </a:extLst>
          </p:cNvPr>
          <p:cNvSpPr>
            <a:spLocks noGrp="1" noRot="1" noChangeArrowheads="1"/>
          </p:cNvSpPr>
          <p:nvPr>
            <p:ph type="title"/>
          </p:nvPr>
        </p:nvSpPr>
        <p:spPr/>
        <p:txBody>
          <a:bodyPr/>
          <a:lstStyle/>
          <a:p>
            <a:pPr eaLnBrk="1" hangingPunct="1">
              <a:defRPr/>
            </a:pPr>
            <a:r>
              <a:rPr lang="en-US" sz="4000" dirty="0"/>
              <a:t>Economic Risks of GE Crop Contamination</a:t>
            </a:r>
          </a:p>
        </p:txBody>
      </p:sp>
      <p:sp>
        <p:nvSpPr>
          <p:cNvPr id="178179" name="Rectangle 3">
            <a:extLst>
              <a:ext uri="{FF2B5EF4-FFF2-40B4-BE49-F238E27FC236}">
                <a16:creationId xmlns:a16="http://schemas.microsoft.com/office/drawing/2014/main" id="{2DB4552C-C101-88F1-5694-DDEAB64C3FAE}"/>
              </a:ext>
            </a:extLst>
          </p:cNvPr>
          <p:cNvSpPr>
            <a:spLocks noGrp="1" noChangeArrowheads="1"/>
          </p:cNvSpPr>
          <p:nvPr>
            <p:ph type="body" idx="1"/>
          </p:nvPr>
        </p:nvSpPr>
        <p:spPr/>
        <p:txBody>
          <a:bodyPr/>
          <a:lstStyle/>
          <a:p>
            <a:pPr eaLnBrk="1" hangingPunct="1">
              <a:defRPr/>
            </a:pPr>
            <a:r>
              <a:rPr lang="en-US" dirty="0"/>
              <a:t>Contamination could be devastating for local farmers</a:t>
            </a:r>
          </a:p>
          <a:p>
            <a:pPr lvl="1" eaLnBrk="1" hangingPunct="1">
              <a:defRPr/>
            </a:pPr>
            <a:r>
              <a:rPr lang="en-US" sz="3200" dirty="0"/>
              <a:t>Buffer zones inadequate</a:t>
            </a:r>
          </a:p>
          <a:p>
            <a:pPr eaLnBrk="1" hangingPunct="1">
              <a:defRPr/>
            </a:pPr>
            <a:r>
              <a:rPr lang="en-US" dirty="0"/>
              <a:t>Agriculture major industry in Oregon</a:t>
            </a:r>
          </a:p>
          <a:p>
            <a:pPr eaLnBrk="1" hangingPunct="1">
              <a:defRPr/>
            </a:pPr>
            <a:r>
              <a:rPr lang="en-US" dirty="0"/>
              <a:t>Oregon agricultural production $6.8 billion (2021)</a:t>
            </a:r>
          </a:p>
          <a:p>
            <a:pPr lvl="1" eaLnBrk="1" hangingPunct="1">
              <a:defRPr/>
            </a:pPr>
            <a:r>
              <a:rPr lang="en-US" sz="3200" dirty="0"/>
              <a:t>$968 million organic market (2021)</a:t>
            </a:r>
          </a:p>
          <a:p>
            <a:pPr lvl="1" eaLnBrk="1" hangingPunct="1">
              <a:defRPr/>
            </a:pPr>
            <a:r>
              <a:rPr lang="en-US" sz="3200" dirty="0"/>
              <a:t>491 organic farms (2026)</a:t>
            </a:r>
          </a:p>
          <a:p>
            <a:pPr lvl="1" eaLnBrk="1" hangingPunct="1">
              <a:defRPr/>
            </a:pPr>
            <a:endParaRPr lang="en-US" sz="3600" dirty="0"/>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02F00-FB30-2FE4-B8FF-EF3A4B94B23F}"/>
              </a:ext>
            </a:extLst>
          </p:cNvPr>
          <p:cNvSpPr>
            <a:spLocks noGrp="1"/>
          </p:cNvSpPr>
          <p:nvPr>
            <p:ph type="title"/>
          </p:nvPr>
        </p:nvSpPr>
        <p:spPr/>
        <p:txBody>
          <a:bodyPr/>
          <a:lstStyle/>
          <a:p>
            <a:pPr>
              <a:defRPr/>
            </a:pPr>
            <a:r>
              <a:rPr lang="en-US" dirty="0"/>
              <a:t>Effects on Organic Farmers</a:t>
            </a:r>
          </a:p>
        </p:txBody>
      </p:sp>
      <p:sp>
        <p:nvSpPr>
          <p:cNvPr id="3" name="Content Placeholder 2">
            <a:extLst>
              <a:ext uri="{FF2B5EF4-FFF2-40B4-BE49-F238E27FC236}">
                <a16:creationId xmlns:a16="http://schemas.microsoft.com/office/drawing/2014/main" id="{4FCB6557-8C6A-F6C4-30D6-9671BECA68D1}"/>
              </a:ext>
            </a:extLst>
          </p:cNvPr>
          <p:cNvSpPr>
            <a:spLocks noGrp="1"/>
          </p:cNvSpPr>
          <p:nvPr>
            <p:ph idx="1"/>
          </p:nvPr>
        </p:nvSpPr>
        <p:spPr/>
        <p:txBody>
          <a:bodyPr/>
          <a:lstStyle/>
          <a:p>
            <a:pPr>
              <a:defRPr/>
            </a:pPr>
            <a:r>
              <a:rPr lang="en-US" sz="2800" dirty="0"/>
              <a:t>17,181 organic farms in U.S. (2025)</a:t>
            </a:r>
          </a:p>
          <a:p>
            <a:pPr>
              <a:defRPr/>
            </a:pPr>
            <a:r>
              <a:rPr lang="en-US" sz="2800" dirty="0"/>
              <a:t>Costs to prevent GM contamination = $6,532 - $8,500</a:t>
            </a:r>
          </a:p>
          <a:p>
            <a:pPr>
              <a:defRPr/>
            </a:pPr>
            <a:r>
              <a:rPr lang="en-US" sz="2800" dirty="0"/>
              <a:t>May be much higher, as other estimates show cost of planting required buffer zone = $2,500 to $25,000 per year AND cost of delayed planting $300 to $5,000 per year</a:t>
            </a:r>
          </a:p>
          <a:p>
            <a:pPr>
              <a:defRPr/>
            </a:pPr>
            <a:r>
              <a:rPr lang="en-US" sz="2800" dirty="0"/>
              <a:t>Pesticide drift can also harm organic farmers</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819175FC-1F77-DD57-CFD1-9B042BC368CF}"/>
              </a:ext>
            </a:extLst>
          </p:cNvPr>
          <p:cNvSpPr>
            <a:spLocks noGrp="1" noRot="1" noChangeArrowheads="1"/>
          </p:cNvSpPr>
          <p:nvPr>
            <p:ph type="title"/>
          </p:nvPr>
        </p:nvSpPr>
        <p:spPr/>
        <p:txBody>
          <a:bodyPr/>
          <a:lstStyle/>
          <a:p>
            <a:pPr eaLnBrk="1" hangingPunct="1">
              <a:defRPr/>
            </a:pPr>
            <a:r>
              <a:rPr lang="en-US"/>
              <a:t>Response to Contamination</a:t>
            </a:r>
          </a:p>
        </p:txBody>
      </p:sp>
      <p:sp>
        <p:nvSpPr>
          <p:cNvPr id="235523" name="Rectangle 3">
            <a:extLst>
              <a:ext uri="{FF2B5EF4-FFF2-40B4-BE49-F238E27FC236}">
                <a16:creationId xmlns:a16="http://schemas.microsoft.com/office/drawing/2014/main" id="{E8FA050D-9EB0-1C25-98B8-0C546F113994}"/>
              </a:ext>
            </a:extLst>
          </p:cNvPr>
          <p:cNvSpPr>
            <a:spLocks noGrp="1" noChangeArrowheads="1"/>
          </p:cNvSpPr>
          <p:nvPr>
            <p:ph type="body" idx="1"/>
          </p:nvPr>
        </p:nvSpPr>
        <p:spPr/>
        <p:txBody>
          <a:bodyPr/>
          <a:lstStyle/>
          <a:p>
            <a:pPr eaLnBrk="1" hangingPunct="1">
              <a:lnSpc>
                <a:spcPct val="90000"/>
              </a:lnSpc>
              <a:defRPr/>
            </a:pPr>
            <a:r>
              <a:rPr lang="en-US" dirty="0"/>
              <a:t>The most common response to contamination worldwide is for companies and governments to raise the allowable contamination threshold</a:t>
            </a:r>
          </a:p>
          <a:p>
            <a:pPr lvl="1" eaLnBrk="1" hangingPunct="1">
              <a:lnSpc>
                <a:spcPct val="90000"/>
              </a:lnSpc>
              <a:defRPr/>
            </a:pPr>
            <a:r>
              <a:rPr lang="en-US" sz="3200" dirty="0"/>
              <a:t>UK Environment Minister (7/06) calls for “pragmatic co-existence”: “In the real world, you can’t have zero cross-pollination”</a:t>
            </a:r>
          </a:p>
          <a:p>
            <a:pPr lvl="1" eaLnBrk="1" hangingPunct="1">
              <a:lnSpc>
                <a:spcPct val="90000"/>
              </a:lnSpc>
              <a:defRPr/>
            </a:pPr>
            <a:r>
              <a:rPr lang="en-US" sz="3200" dirty="0"/>
              <a:t>EU labeling rules now allow 0.9% contamination in “GM-free” foods</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7DECE-7E59-8093-FD89-18AC12717260}"/>
              </a:ext>
            </a:extLst>
          </p:cNvPr>
          <p:cNvSpPr>
            <a:spLocks noGrp="1"/>
          </p:cNvSpPr>
          <p:nvPr>
            <p:ph type="title"/>
          </p:nvPr>
        </p:nvSpPr>
        <p:spPr/>
        <p:txBody>
          <a:bodyPr/>
          <a:lstStyle/>
          <a:p>
            <a:pPr>
              <a:defRPr/>
            </a:pPr>
            <a:r>
              <a:rPr lang="en-US" dirty="0"/>
              <a:t>Toxicity of U.S. Agriculture</a:t>
            </a:r>
          </a:p>
        </p:txBody>
      </p:sp>
      <p:sp>
        <p:nvSpPr>
          <p:cNvPr id="3" name="Content Placeholder 2">
            <a:extLst>
              <a:ext uri="{FF2B5EF4-FFF2-40B4-BE49-F238E27FC236}">
                <a16:creationId xmlns:a16="http://schemas.microsoft.com/office/drawing/2014/main" id="{A7A78ACB-C3FE-2B5F-6C70-C7411DACD569}"/>
              </a:ext>
            </a:extLst>
          </p:cNvPr>
          <p:cNvSpPr>
            <a:spLocks noGrp="1"/>
          </p:cNvSpPr>
          <p:nvPr>
            <p:ph idx="1"/>
          </p:nvPr>
        </p:nvSpPr>
        <p:spPr/>
        <p:txBody>
          <a:bodyPr/>
          <a:lstStyle/>
          <a:p>
            <a:pPr>
              <a:defRPr/>
            </a:pPr>
            <a:r>
              <a:rPr lang="en-US" dirty="0"/>
              <a:t>Agriculture sector contributes to more than 12,000 premature deaths (2018) from particulate matter due to air pollution</a:t>
            </a:r>
          </a:p>
          <a:p>
            <a:pPr>
              <a:defRPr/>
            </a:pPr>
            <a:r>
              <a:rPr lang="en-US" dirty="0"/>
              <a:t>48-fold increase in toxicity to insects (1998-2018)</a:t>
            </a:r>
          </a:p>
          <a:p>
            <a:pPr lvl="1">
              <a:defRPr/>
            </a:pPr>
            <a:r>
              <a:rPr lang="en-US" dirty="0"/>
              <a:t>40% of world’s insects facing extinction in next two decades</a:t>
            </a:r>
          </a:p>
          <a:p>
            <a:pPr>
              <a:defRPr/>
            </a:pPr>
            <a:endParaRPr lang="en-US" dirty="0"/>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EF7E1FBB-FAED-4DA3-0549-C1DFF8393D7B}"/>
              </a:ext>
            </a:extLst>
          </p:cNvPr>
          <p:cNvSpPr>
            <a:spLocks noGrp="1" noRot="1" noChangeArrowheads="1"/>
          </p:cNvSpPr>
          <p:nvPr>
            <p:ph type="title"/>
          </p:nvPr>
        </p:nvSpPr>
        <p:spPr/>
        <p:txBody>
          <a:bodyPr/>
          <a:lstStyle/>
          <a:p>
            <a:pPr eaLnBrk="1" hangingPunct="1">
              <a:defRPr/>
            </a:pPr>
            <a:r>
              <a:rPr lang="en-US" sz="4000" dirty="0"/>
              <a:t>Health and Environmental Risks of GE Foods</a:t>
            </a:r>
          </a:p>
        </p:txBody>
      </p:sp>
      <p:sp>
        <p:nvSpPr>
          <p:cNvPr id="18435" name="Rectangle 3">
            <a:extLst>
              <a:ext uri="{FF2B5EF4-FFF2-40B4-BE49-F238E27FC236}">
                <a16:creationId xmlns:a16="http://schemas.microsoft.com/office/drawing/2014/main" id="{BBC5CEBE-078E-7001-C614-F7756877E89C}"/>
              </a:ext>
            </a:extLst>
          </p:cNvPr>
          <p:cNvSpPr>
            <a:spLocks noGrp="1" noChangeArrowheads="1"/>
          </p:cNvSpPr>
          <p:nvPr>
            <p:ph type="body" idx="1"/>
          </p:nvPr>
        </p:nvSpPr>
        <p:spPr/>
        <p:txBody>
          <a:bodyPr/>
          <a:lstStyle/>
          <a:p>
            <a:pPr eaLnBrk="1" hangingPunct="1">
              <a:lnSpc>
                <a:spcPct val="90000"/>
              </a:lnSpc>
              <a:defRPr/>
            </a:pPr>
            <a:r>
              <a:rPr lang="en-US" sz="3600" dirty="0"/>
              <a:t>GE crops out-competing, or driving to extinction, wild varieties, or becoming bio-invaders in neighboring farms or other ecosystems</a:t>
            </a:r>
          </a:p>
          <a:p>
            <a:pPr eaLnBrk="1" hangingPunct="1">
              <a:lnSpc>
                <a:spcPct val="90000"/>
              </a:lnSpc>
              <a:defRPr/>
            </a:pPr>
            <a:r>
              <a:rPr lang="en-US" sz="3600" dirty="0"/>
              <a:t>GE plants adversely altering soil bacteria and consequently soil quality</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BC733-0AE6-4862-3F66-BF19E6E553BE}"/>
              </a:ext>
            </a:extLst>
          </p:cNvPr>
          <p:cNvSpPr>
            <a:spLocks noGrp="1"/>
          </p:cNvSpPr>
          <p:nvPr>
            <p:ph type="title"/>
          </p:nvPr>
        </p:nvSpPr>
        <p:spPr/>
        <p:txBody>
          <a:bodyPr/>
          <a:lstStyle/>
          <a:p>
            <a:pPr>
              <a:defRPr/>
            </a:pPr>
            <a:r>
              <a:rPr lang="en-US" sz="3200" dirty="0">
                <a:solidFill>
                  <a:srgbClr val="E5E5FF"/>
                </a:solidFill>
              </a:rPr>
              <a:t>Pesticides/GE Foods Likely Contributing to Decline in Honeybee Populations</a:t>
            </a:r>
            <a:endParaRPr lang="en-US" dirty="0"/>
          </a:p>
        </p:txBody>
      </p:sp>
      <p:sp>
        <p:nvSpPr>
          <p:cNvPr id="3" name="Content Placeholder 2">
            <a:extLst>
              <a:ext uri="{FF2B5EF4-FFF2-40B4-BE49-F238E27FC236}">
                <a16:creationId xmlns:a16="http://schemas.microsoft.com/office/drawing/2014/main" id="{72CC0091-22C6-76BE-A674-86E89A20CE21}"/>
              </a:ext>
            </a:extLst>
          </p:cNvPr>
          <p:cNvSpPr>
            <a:spLocks noGrp="1"/>
          </p:cNvSpPr>
          <p:nvPr>
            <p:ph idx="1"/>
          </p:nvPr>
        </p:nvSpPr>
        <p:spPr/>
        <p:txBody>
          <a:bodyPr/>
          <a:lstStyle/>
          <a:p>
            <a:pPr eaLnBrk="1" hangingPunct="1">
              <a:lnSpc>
                <a:spcPct val="90000"/>
              </a:lnSpc>
              <a:defRPr/>
            </a:pPr>
            <a:r>
              <a:rPr lang="en-US" sz="3600" dirty="0"/>
              <a:t>Pollinators provide estimated $15 billion in annual ecosystem services (mostly pollinating food crops)</a:t>
            </a:r>
          </a:p>
          <a:p>
            <a:pPr lvl="1" eaLnBrk="1" hangingPunct="1">
              <a:lnSpc>
                <a:spcPct val="90000"/>
              </a:lnSpc>
              <a:defRPr/>
            </a:pPr>
            <a:r>
              <a:rPr lang="en-US" sz="3600" dirty="0"/>
              <a:t>$12 billion from honeybees</a:t>
            </a:r>
          </a:p>
          <a:p>
            <a:pPr lvl="1">
              <a:defRPr/>
            </a:pPr>
            <a:r>
              <a:rPr lang="en-US" sz="3600" dirty="0"/>
              <a:t>1.4 billion jobs worldwide depend on pollinators</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1A17C-798A-DD80-03B6-29AAF16FD8D8}"/>
              </a:ext>
            </a:extLst>
          </p:cNvPr>
          <p:cNvSpPr>
            <a:spLocks noGrp="1"/>
          </p:cNvSpPr>
          <p:nvPr>
            <p:ph type="title"/>
          </p:nvPr>
        </p:nvSpPr>
        <p:spPr/>
        <p:txBody>
          <a:bodyPr/>
          <a:lstStyle/>
          <a:p>
            <a:pPr>
              <a:defRPr/>
            </a:pPr>
            <a:r>
              <a:rPr lang="en-US" sz="3200" dirty="0">
                <a:solidFill>
                  <a:srgbClr val="E5E5FF"/>
                </a:solidFill>
              </a:rPr>
              <a:t>Pesticides/GE Foods Likely Contributing to Decline in Honeybee Populations</a:t>
            </a:r>
            <a:endParaRPr lang="en-US" dirty="0"/>
          </a:p>
        </p:txBody>
      </p:sp>
      <p:sp>
        <p:nvSpPr>
          <p:cNvPr id="3" name="Content Placeholder 2">
            <a:extLst>
              <a:ext uri="{FF2B5EF4-FFF2-40B4-BE49-F238E27FC236}">
                <a16:creationId xmlns:a16="http://schemas.microsoft.com/office/drawing/2014/main" id="{21AD3C32-B3CF-0889-E4B6-97159E15BF37}"/>
              </a:ext>
            </a:extLst>
          </p:cNvPr>
          <p:cNvSpPr>
            <a:spLocks noGrp="1"/>
          </p:cNvSpPr>
          <p:nvPr>
            <p:ph idx="1"/>
          </p:nvPr>
        </p:nvSpPr>
        <p:spPr/>
        <p:txBody>
          <a:bodyPr/>
          <a:lstStyle/>
          <a:p>
            <a:pPr>
              <a:defRPr/>
            </a:pPr>
            <a:r>
              <a:rPr lang="en-US" sz="3600" dirty="0"/>
              <a:t>Pollinators play a key role in 35% of global food production, are responsible for 40% of world’s micronutrient production</a:t>
            </a:r>
          </a:p>
          <a:p>
            <a:pPr>
              <a:defRPr/>
            </a:pPr>
            <a:r>
              <a:rPr lang="en-US" sz="3600" dirty="0"/>
              <a:t>90% decline in pollinators over last 2 decades</a:t>
            </a:r>
          </a:p>
          <a:p>
            <a:pPr>
              <a:defRPr/>
            </a:pPr>
            <a:r>
              <a:rPr lang="en-US" sz="3600" dirty="0"/>
              <a:t>40% of bees at risk of extinction per UN</a:t>
            </a:r>
            <a:endParaRPr lang="en-US" dirty="0"/>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D960D-331B-DD3F-F283-5140CDD2F278}"/>
              </a:ext>
            </a:extLst>
          </p:cNvPr>
          <p:cNvSpPr>
            <a:spLocks noGrp="1"/>
          </p:cNvSpPr>
          <p:nvPr>
            <p:ph type="title"/>
          </p:nvPr>
        </p:nvSpPr>
        <p:spPr/>
        <p:txBody>
          <a:bodyPr/>
          <a:lstStyle/>
          <a:p>
            <a:pPr>
              <a:defRPr/>
            </a:pPr>
            <a:r>
              <a:rPr lang="en-US" sz="3200" dirty="0">
                <a:solidFill>
                  <a:srgbClr val="E5E5FF"/>
                </a:solidFill>
              </a:rPr>
              <a:t>Pesticides/GE Foods Likely Contributing to Decline in Honeybee Populations</a:t>
            </a:r>
            <a:endParaRPr lang="en-US" sz="3200" dirty="0"/>
          </a:p>
        </p:txBody>
      </p:sp>
      <p:sp>
        <p:nvSpPr>
          <p:cNvPr id="3" name="Content Placeholder 2">
            <a:extLst>
              <a:ext uri="{FF2B5EF4-FFF2-40B4-BE49-F238E27FC236}">
                <a16:creationId xmlns:a16="http://schemas.microsoft.com/office/drawing/2014/main" id="{F00F3D3A-DD8D-72A4-07D3-90EF77BDA9B5}"/>
              </a:ext>
            </a:extLst>
          </p:cNvPr>
          <p:cNvSpPr>
            <a:spLocks noGrp="1"/>
          </p:cNvSpPr>
          <p:nvPr>
            <p:ph idx="1"/>
          </p:nvPr>
        </p:nvSpPr>
        <p:spPr/>
        <p:txBody>
          <a:bodyPr/>
          <a:lstStyle/>
          <a:p>
            <a:pPr eaLnBrk="1" hangingPunct="1">
              <a:lnSpc>
                <a:spcPct val="90000"/>
              </a:lnSpc>
              <a:defRPr/>
            </a:pPr>
            <a:r>
              <a:rPr lang="en-US" dirty="0"/>
              <a:t>Neonicotinoids (main culprit, most widely used pesticide in the world) applied to nearly 100% of US corn and majority of US soybean crops – major contributor to honeybee die-offs; harm songbird/interfere with their migration</a:t>
            </a:r>
          </a:p>
          <a:p>
            <a:pPr lvl="1" eaLnBrk="1" hangingPunct="1">
              <a:lnSpc>
                <a:spcPct val="90000"/>
              </a:lnSpc>
              <a:defRPr/>
            </a:pPr>
            <a:r>
              <a:rPr lang="en-US" sz="3200" dirty="0"/>
              <a:t>2018 review of over 200 studies shows little effect on crop yields</a:t>
            </a:r>
          </a:p>
          <a:p>
            <a:pPr>
              <a:defRPr/>
            </a:pPr>
            <a:endParaRPr lang="en-US" dirty="0"/>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1D526-08F4-94C4-426D-3A098EE5EAAD}"/>
              </a:ext>
            </a:extLst>
          </p:cNvPr>
          <p:cNvSpPr>
            <a:spLocks noGrp="1"/>
          </p:cNvSpPr>
          <p:nvPr>
            <p:ph type="title"/>
          </p:nvPr>
        </p:nvSpPr>
        <p:spPr/>
        <p:txBody>
          <a:bodyPr/>
          <a:lstStyle/>
          <a:p>
            <a:r>
              <a:rPr kumimoji="0" lang="en-US" sz="32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Pesticides/GE Foods Likely Contributing to Decline in Honeybee Populations</a:t>
            </a:r>
            <a:endParaRPr lang="en-AU" dirty="0"/>
          </a:p>
        </p:txBody>
      </p:sp>
      <p:sp>
        <p:nvSpPr>
          <p:cNvPr id="3" name="Content Placeholder 2">
            <a:extLst>
              <a:ext uri="{FF2B5EF4-FFF2-40B4-BE49-F238E27FC236}">
                <a16:creationId xmlns:a16="http://schemas.microsoft.com/office/drawing/2014/main" id="{55D74B4E-E62C-1CB3-1E5C-D3245D05B0B1}"/>
              </a:ext>
            </a:extLst>
          </p:cNvPr>
          <p:cNvSpPr>
            <a:spLocks noGrp="1"/>
          </p:cNvSpPr>
          <p:nvPr>
            <p:ph idx="1"/>
          </p:nvPr>
        </p:nvSpPr>
        <p:spPr/>
        <p:txBody>
          <a:bodyPr/>
          <a:lstStyle/>
          <a:p>
            <a:pPr eaLnBrk="1" hangingPunct="1">
              <a:lnSpc>
                <a:spcPct val="90000"/>
              </a:lnSpc>
              <a:defRPr/>
            </a:pPr>
            <a:r>
              <a:rPr lang="en-US" dirty="0"/>
              <a:t>Cry1Ab protein present in </a:t>
            </a:r>
            <a:r>
              <a:rPr lang="en-US" dirty="0" err="1"/>
              <a:t>Bt</a:t>
            </a:r>
            <a:r>
              <a:rPr lang="en-US" dirty="0"/>
              <a:t> crops affects learning responses associating nectar sources with odorants</a:t>
            </a:r>
          </a:p>
          <a:p>
            <a:pPr eaLnBrk="1" hangingPunct="1">
              <a:lnSpc>
                <a:spcPct val="90000"/>
              </a:lnSpc>
              <a:defRPr/>
            </a:pPr>
            <a:r>
              <a:rPr lang="en-US" dirty="0" err="1"/>
              <a:t>Smartstax</a:t>
            </a:r>
            <a:r>
              <a:rPr lang="en-US" dirty="0"/>
              <a:t> soybeans contain clothianidin, an insecticide implicated in colony collapse disorder (honeybee die-offs)</a:t>
            </a:r>
          </a:p>
          <a:p>
            <a:pPr eaLnBrk="1" hangingPunct="1">
              <a:lnSpc>
                <a:spcPct val="90000"/>
              </a:lnSpc>
              <a:defRPr/>
            </a:pPr>
            <a:r>
              <a:rPr lang="en-US" dirty="0"/>
              <a:t>Glyphosate exposure impairs bee learning</a:t>
            </a:r>
          </a:p>
          <a:p>
            <a:endParaRPr lang="en-AU" dirty="0"/>
          </a:p>
        </p:txBody>
      </p:sp>
    </p:spTree>
    <p:extLst>
      <p:ext uri="{BB962C8B-B14F-4D97-AF65-F5344CB8AC3E}">
        <p14:creationId xmlns:p14="http://schemas.microsoft.com/office/powerpoint/2010/main" val="130185082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B0A8D-03E6-313C-AA4F-1B83C9D0ACE8}"/>
              </a:ext>
            </a:extLst>
          </p:cNvPr>
          <p:cNvSpPr>
            <a:spLocks noGrp="1"/>
          </p:cNvSpPr>
          <p:nvPr>
            <p:ph type="title"/>
          </p:nvPr>
        </p:nvSpPr>
        <p:spPr/>
        <p:txBody>
          <a:bodyPr/>
          <a:lstStyle/>
          <a:p>
            <a:pPr>
              <a:defRPr/>
            </a:pPr>
            <a:r>
              <a:rPr lang="en-US" dirty="0"/>
              <a:t>Neonicotinoid Pesticides</a:t>
            </a:r>
          </a:p>
        </p:txBody>
      </p:sp>
      <p:sp>
        <p:nvSpPr>
          <p:cNvPr id="3" name="Content Placeholder 2">
            <a:extLst>
              <a:ext uri="{FF2B5EF4-FFF2-40B4-BE49-F238E27FC236}">
                <a16:creationId xmlns:a16="http://schemas.microsoft.com/office/drawing/2014/main" id="{CF03230D-A98B-9DF8-196E-359C657BF6AE}"/>
              </a:ext>
            </a:extLst>
          </p:cNvPr>
          <p:cNvSpPr>
            <a:spLocks noGrp="1"/>
          </p:cNvSpPr>
          <p:nvPr>
            <p:ph idx="1"/>
          </p:nvPr>
        </p:nvSpPr>
        <p:spPr/>
        <p:txBody>
          <a:bodyPr/>
          <a:lstStyle/>
          <a:p>
            <a:pPr>
              <a:defRPr/>
            </a:pPr>
            <a:r>
              <a:rPr lang="en-US" sz="2800" dirty="0"/>
              <a:t>Multiple agents approved by EPA</a:t>
            </a:r>
          </a:p>
          <a:p>
            <a:pPr>
              <a:defRPr/>
            </a:pPr>
            <a:r>
              <a:rPr lang="en-US" sz="2800" dirty="0"/>
              <a:t>2017: Federal Court rules EPA systematically violated the ESA during approval</a:t>
            </a:r>
          </a:p>
          <a:p>
            <a:pPr>
              <a:defRPr/>
            </a:pPr>
            <a:r>
              <a:rPr lang="en-US" sz="2800" dirty="0"/>
              <a:t>2018: USFWS allows on national wildlife refuges</a:t>
            </a:r>
          </a:p>
          <a:p>
            <a:pPr>
              <a:defRPr/>
            </a:pPr>
            <a:r>
              <a:rPr lang="en-US" sz="2800" dirty="0"/>
              <a:t>Temporary ban in EU since 2013, but many countries have allowed use due to loopholes</a:t>
            </a:r>
          </a:p>
          <a:p>
            <a:pPr>
              <a:defRPr/>
            </a:pPr>
            <a:r>
              <a:rPr lang="en-US" sz="2800" dirty="0"/>
              <a:t>2019: US EPA bans use</a:t>
            </a:r>
          </a:p>
          <a:p>
            <a:pPr>
              <a:defRPr/>
            </a:pPr>
            <a:r>
              <a:rPr lang="en-US" sz="2800" dirty="0"/>
              <a:t>Possible replacement, Sulfoxaflor, also toxic to bees</a:t>
            </a:r>
          </a:p>
          <a:p>
            <a:pPr>
              <a:defRPr/>
            </a:pPr>
            <a:r>
              <a:rPr lang="en-US" sz="2800" dirty="0"/>
              <a:t>Robo-bees under study</a:t>
            </a:r>
          </a:p>
          <a:p>
            <a:pPr>
              <a:defRPr/>
            </a:pPr>
            <a:endParaRPr lang="en-US" dirty="0"/>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1E509-EB0F-127B-AC48-810C72ABB273}"/>
              </a:ext>
            </a:extLst>
          </p:cNvPr>
          <p:cNvSpPr>
            <a:spLocks noGrp="1"/>
          </p:cNvSpPr>
          <p:nvPr>
            <p:ph type="title"/>
          </p:nvPr>
        </p:nvSpPr>
        <p:spPr/>
        <p:txBody>
          <a:bodyPr/>
          <a:lstStyle/>
          <a:p>
            <a:pPr>
              <a:defRPr/>
            </a:pPr>
            <a:r>
              <a:rPr lang="en-US" sz="3200" dirty="0">
                <a:solidFill>
                  <a:srgbClr val="E5E5FF"/>
                </a:solidFill>
              </a:rPr>
              <a:t>Pesticides/GE Foods Likely Contributing to Decline in Honeybee Populations</a:t>
            </a:r>
            <a:endParaRPr lang="en-US" dirty="0"/>
          </a:p>
        </p:txBody>
      </p:sp>
      <p:sp>
        <p:nvSpPr>
          <p:cNvPr id="3" name="Content Placeholder 2">
            <a:extLst>
              <a:ext uri="{FF2B5EF4-FFF2-40B4-BE49-F238E27FC236}">
                <a16:creationId xmlns:a16="http://schemas.microsoft.com/office/drawing/2014/main" id="{E77A8559-109F-BBA6-4424-531004CB9DE3}"/>
              </a:ext>
            </a:extLst>
          </p:cNvPr>
          <p:cNvSpPr>
            <a:spLocks noGrp="1"/>
          </p:cNvSpPr>
          <p:nvPr>
            <p:ph idx="1"/>
          </p:nvPr>
        </p:nvSpPr>
        <p:spPr/>
        <p:txBody>
          <a:bodyPr/>
          <a:lstStyle/>
          <a:p>
            <a:pPr eaLnBrk="1" hangingPunct="1">
              <a:lnSpc>
                <a:spcPct val="90000"/>
              </a:lnSpc>
              <a:buClr>
                <a:srgbClr val="FFCC00"/>
              </a:buClr>
              <a:defRPr/>
            </a:pPr>
            <a:r>
              <a:rPr lang="en-US" sz="3600" dirty="0">
                <a:solidFill>
                  <a:srgbClr val="FFFFFF"/>
                </a:solidFill>
              </a:rPr>
              <a:t>Other possible causes of colony collapse disorder also exist (e.g., varroa destructor mites [spread deformed wing virus], fungal disease, aluminum, decline in goldenrod pollen protein[due in part to rising CO2]; glyphosate)</a:t>
            </a:r>
          </a:p>
          <a:p>
            <a:pPr>
              <a:defRPr/>
            </a:pPr>
            <a:endParaRPr lang="en-US" dirty="0"/>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8FED86C9-AD2F-9121-6E96-BA0958EDCC6B}"/>
              </a:ext>
            </a:extLst>
          </p:cNvPr>
          <p:cNvSpPr>
            <a:spLocks noGrp="1" noRot="1" noChangeArrowheads="1"/>
          </p:cNvSpPr>
          <p:nvPr>
            <p:ph type="title"/>
          </p:nvPr>
        </p:nvSpPr>
        <p:spPr/>
        <p:txBody>
          <a:bodyPr/>
          <a:lstStyle/>
          <a:p>
            <a:pPr eaLnBrk="1" hangingPunct="1">
              <a:defRPr/>
            </a:pPr>
            <a:r>
              <a:rPr lang="en-US" sz="4000"/>
              <a:t>Health and Environmental Risks of GE Foods</a:t>
            </a:r>
          </a:p>
        </p:txBody>
      </p:sp>
      <p:sp>
        <p:nvSpPr>
          <p:cNvPr id="83971" name="Rectangle 3">
            <a:extLst>
              <a:ext uri="{FF2B5EF4-FFF2-40B4-BE49-F238E27FC236}">
                <a16:creationId xmlns:a16="http://schemas.microsoft.com/office/drawing/2014/main" id="{1D6CBCC9-4356-578B-15AF-0DC7C09BDBF3}"/>
              </a:ext>
            </a:extLst>
          </p:cNvPr>
          <p:cNvSpPr>
            <a:spLocks noGrp="1" noChangeArrowheads="1"/>
          </p:cNvSpPr>
          <p:nvPr>
            <p:ph type="body" idx="1"/>
          </p:nvPr>
        </p:nvSpPr>
        <p:spPr/>
        <p:txBody>
          <a:bodyPr/>
          <a:lstStyle/>
          <a:p>
            <a:pPr eaLnBrk="1" hangingPunct="1">
              <a:defRPr/>
            </a:pPr>
            <a:r>
              <a:rPr lang="en-US" sz="3600" dirty="0"/>
              <a:t>Further decrease in agricultural biodiversity</a:t>
            </a:r>
          </a:p>
          <a:p>
            <a:pPr lvl="1" eaLnBrk="1" hangingPunct="1">
              <a:defRPr/>
            </a:pPr>
            <a:r>
              <a:rPr lang="en-US" sz="3200" dirty="0"/>
              <a:t>UN FAO estimates 75% of the genetic diversity in agriculture present at beginning of 20</a:t>
            </a:r>
            <a:r>
              <a:rPr lang="en-US" sz="3200" baseline="30000" dirty="0"/>
              <a:t>th</a:t>
            </a:r>
            <a:r>
              <a:rPr lang="en-US" sz="3200" dirty="0"/>
              <a:t> Century lost</a:t>
            </a:r>
          </a:p>
          <a:p>
            <a:pPr eaLnBrk="1" hangingPunct="1">
              <a:defRPr/>
            </a:pPr>
            <a:r>
              <a:rPr lang="en-US" sz="3600" dirty="0"/>
              <a:t>Unknown effects on integrity of global food supply from large-scale genetic rearrangements</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6DD6C649-0123-10F7-BC73-65D6C39999B6}"/>
              </a:ext>
            </a:extLst>
          </p:cNvPr>
          <p:cNvSpPr>
            <a:spLocks noGrp="1" noRot="1" noChangeArrowheads="1"/>
          </p:cNvSpPr>
          <p:nvPr>
            <p:ph type="title"/>
          </p:nvPr>
        </p:nvSpPr>
        <p:spPr/>
        <p:txBody>
          <a:bodyPr/>
          <a:lstStyle/>
          <a:p>
            <a:pPr eaLnBrk="1" hangingPunct="1">
              <a:defRPr/>
            </a:pPr>
            <a:r>
              <a:rPr lang="en-US" sz="4000"/>
              <a:t>Health and Environmental Risks of GE Foods</a:t>
            </a:r>
          </a:p>
        </p:txBody>
      </p:sp>
      <p:sp>
        <p:nvSpPr>
          <p:cNvPr id="188419" name="Rectangle 3">
            <a:extLst>
              <a:ext uri="{FF2B5EF4-FFF2-40B4-BE49-F238E27FC236}">
                <a16:creationId xmlns:a16="http://schemas.microsoft.com/office/drawing/2014/main" id="{D4139049-8968-E3EA-4A15-311BF25C677B}"/>
              </a:ext>
            </a:extLst>
          </p:cNvPr>
          <p:cNvSpPr>
            <a:spLocks noGrp="1" noChangeArrowheads="1"/>
          </p:cNvSpPr>
          <p:nvPr>
            <p:ph type="body" idx="1"/>
          </p:nvPr>
        </p:nvSpPr>
        <p:spPr/>
        <p:txBody>
          <a:bodyPr/>
          <a:lstStyle/>
          <a:p>
            <a:pPr eaLnBrk="1" hangingPunct="1">
              <a:defRPr/>
            </a:pPr>
            <a:r>
              <a:rPr lang="en-US" sz="2800" dirty="0"/>
              <a:t>Some corporations producing GE foods have not been able to get insurance due to excessive liability risks</a:t>
            </a:r>
          </a:p>
          <a:p>
            <a:pPr eaLnBrk="1" hangingPunct="1">
              <a:defRPr/>
            </a:pPr>
            <a:r>
              <a:rPr lang="en-US" sz="2800" dirty="0"/>
              <a:t>Deutsche Bank (Europe’s largest bank) has advised large institutional investors to sell their shares in GE companies</a:t>
            </a:r>
          </a:p>
          <a:p>
            <a:pPr eaLnBrk="1" hangingPunct="1">
              <a:defRPr/>
            </a:pPr>
            <a:r>
              <a:rPr lang="en-US" sz="2800" dirty="0"/>
              <a:t>The Large Scale Biology Corporation (formerly </a:t>
            </a:r>
            <a:r>
              <a:rPr lang="en-US" sz="2800" dirty="0" err="1"/>
              <a:t>Biosource</a:t>
            </a:r>
            <a:r>
              <a:rPr lang="en-US" sz="2800" dirty="0"/>
              <a:t> Genetics), the first company to try to produce plants genetically-modified to make drugs and industrial chemicals, went bankrupt in 1/06</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AC6564CE-C015-3857-4A09-B8DAED47E9CC}"/>
              </a:ext>
            </a:extLst>
          </p:cNvPr>
          <p:cNvSpPr>
            <a:spLocks noGrp="1" noRot="1" noChangeArrowheads="1"/>
          </p:cNvSpPr>
          <p:nvPr>
            <p:ph type="title"/>
          </p:nvPr>
        </p:nvSpPr>
        <p:spPr/>
        <p:txBody>
          <a:bodyPr/>
          <a:lstStyle/>
          <a:p>
            <a:pPr eaLnBrk="1" hangingPunct="1">
              <a:defRPr/>
            </a:pPr>
            <a:r>
              <a:rPr lang="en-US" dirty="0"/>
              <a:t>Failure of Regulatory Oversight</a:t>
            </a:r>
          </a:p>
        </p:txBody>
      </p:sp>
      <p:sp>
        <p:nvSpPr>
          <p:cNvPr id="180227" name="Rectangle 3">
            <a:extLst>
              <a:ext uri="{FF2B5EF4-FFF2-40B4-BE49-F238E27FC236}">
                <a16:creationId xmlns:a16="http://schemas.microsoft.com/office/drawing/2014/main" id="{4C50882D-5FBC-4F78-8AFA-4A08D740847B}"/>
              </a:ext>
            </a:extLst>
          </p:cNvPr>
          <p:cNvSpPr>
            <a:spLocks noGrp="1" noChangeArrowheads="1"/>
          </p:cNvSpPr>
          <p:nvPr>
            <p:ph type="body" idx="1"/>
          </p:nvPr>
        </p:nvSpPr>
        <p:spPr/>
        <p:txBody>
          <a:bodyPr/>
          <a:lstStyle/>
          <a:p>
            <a:pPr eaLnBrk="1" hangingPunct="1">
              <a:defRPr/>
            </a:pPr>
            <a:r>
              <a:rPr lang="en-US" sz="2800" dirty="0"/>
              <a:t>“The Department of Agriculture has failed to regulate field trials of GE crops adequately”</a:t>
            </a:r>
          </a:p>
          <a:p>
            <a:pPr lvl="1" eaLnBrk="1" hangingPunct="1">
              <a:defRPr/>
            </a:pPr>
            <a:r>
              <a:rPr lang="en-US" dirty="0"/>
              <a:t>Department of Agriculture’s Office of Inspector General, 1/06</a:t>
            </a:r>
          </a:p>
          <a:p>
            <a:pPr eaLnBrk="1" hangingPunct="1">
              <a:defRPr/>
            </a:pPr>
            <a:r>
              <a:rPr lang="en-US" sz="2800" dirty="0"/>
              <a:t>Required environmental impact and endangered species analyses rarely performed</a:t>
            </a:r>
          </a:p>
          <a:p>
            <a:pPr eaLnBrk="1" hangingPunct="1">
              <a:defRPr/>
            </a:pPr>
            <a:r>
              <a:rPr lang="en-US" sz="2800" dirty="0"/>
              <a:t>2011: USDA begins pilot deregulation program allowing biotech firms to conduct environmental reviews of their own GM crops</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a:extLst>
              <a:ext uri="{FF2B5EF4-FFF2-40B4-BE49-F238E27FC236}">
                <a16:creationId xmlns:a16="http://schemas.microsoft.com/office/drawing/2014/main" id="{16A4282B-9302-04B7-322A-51D698013A72}"/>
              </a:ext>
            </a:extLst>
          </p:cNvPr>
          <p:cNvSpPr>
            <a:spLocks noGrp="1" noRot="1" noChangeArrowheads="1"/>
          </p:cNvSpPr>
          <p:nvPr>
            <p:ph type="title"/>
          </p:nvPr>
        </p:nvSpPr>
        <p:spPr/>
        <p:txBody>
          <a:bodyPr/>
          <a:lstStyle/>
          <a:p>
            <a:pPr eaLnBrk="1" hangingPunct="1">
              <a:defRPr/>
            </a:pPr>
            <a:r>
              <a:rPr lang="en-US" dirty="0"/>
              <a:t>Failure of Regulatory Oversight</a:t>
            </a:r>
          </a:p>
        </p:txBody>
      </p:sp>
      <p:sp>
        <p:nvSpPr>
          <p:cNvPr id="227331" name="Rectangle 3">
            <a:extLst>
              <a:ext uri="{FF2B5EF4-FFF2-40B4-BE49-F238E27FC236}">
                <a16:creationId xmlns:a16="http://schemas.microsoft.com/office/drawing/2014/main" id="{60B2DC30-1E6E-F4E1-146C-B3835AEB9E48}"/>
              </a:ext>
            </a:extLst>
          </p:cNvPr>
          <p:cNvSpPr>
            <a:spLocks noGrp="1" noChangeArrowheads="1"/>
          </p:cNvSpPr>
          <p:nvPr>
            <p:ph type="body" idx="1"/>
          </p:nvPr>
        </p:nvSpPr>
        <p:spPr/>
        <p:txBody>
          <a:bodyPr/>
          <a:lstStyle/>
          <a:p>
            <a:pPr eaLnBrk="1" hangingPunct="1">
              <a:buClr>
                <a:srgbClr val="FFCC00"/>
              </a:buClr>
              <a:defRPr/>
            </a:pPr>
            <a:r>
              <a:rPr lang="en-US" sz="2800" dirty="0">
                <a:solidFill>
                  <a:srgbClr val="FFFFFF"/>
                </a:solidFill>
              </a:rPr>
              <a:t>Nearly 1/5 FDA scientists “have been asked, for non-scientific reasons, to inappropriately exclude or alter technical information or their conclusions in an FDA scientific document”</a:t>
            </a:r>
          </a:p>
          <a:p>
            <a:pPr lvl="1" eaLnBrk="1" hangingPunct="1">
              <a:buClr>
                <a:srgbClr val="A886E0"/>
              </a:buClr>
              <a:defRPr/>
            </a:pPr>
            <a:r>
              <a:rPr lang="en-US" dirty="0">
                <a:solidFill>
                  <a:srgbClr val="FFFFFF"/>
                </a:solidFill>
              </a:rPr>
              <a:t>Similar to global warming report from NASA, Plan B EC data, Medicare Part D data, etc.</a:t>
            </a:r>
          </a:p>
          <a:p>
            <a:pPr lvl="1" eaLnBrk="1" hangingPunct="1">
              <a:buClr>
                <a:srgbClr val="A886E0"/>
              </a:buClr>
              <a:defRPr/>
            </a:pPr>
            <a:r>
              <a:rPr lang="en-US" dirty="0">
                <a:solidFill>
                  <a:srgbClr val="FFFFFF"/>
                </a:solidFill>
              </a:rPr>
              <a:t>A new “Dark Ages” for US science</a:t>
            </a:r>
          </a:p>
          <a:p>
            <a:pPr eaLnBrk="1" hangingPunct="1">
              <a:defRPr/>
            </a:pPr>
            <a:r>
              <a:rPr lang="en-US" sz="2800" dirty="0"/>
              <a:t>FDA under-funded and under-staffed</a:t>
            </a:r>
          </a:p>
          <a:p>
            <a:pPr lvl="2" eaLnBrk="1" hangingPunct="1">
              <a:defRPr/>
            </a:pPr>
            <a:r>
              <a:rPr lang="en-US" sz="2800" dirty="0"/>
              <a:t>Only ¼ of FDA’s resources allocated to food program, down from ½ in 1972</a:t>
            </a:r>
          </a:p>
          <a:p>
            <a:pPr eaLnBrk="1" hangingPunct="1">
              <a:defRPr/>
            </a:pPr>
            <a:endParaRPr lang="en-US" dirty="0"/>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5EBF2-6380-3212-B22D-0E9B5EB93CF1}"/>
              </a:ext>
            </a:extLst>
          </p:cNvPr>
          <p:cNvSpPr>
            <a:spLocks noGrp="1"/>
          </p:cNvSpPr>
          <p:nvPr>
            <p:ph type="title"/>
          </p:nvPr>
        </p:nvSpPr>
        <p:spPr/>
        <p:txBody>
          <a:bodyPr/>
          <a:lstStyle/>
          <a:p>
            <a:pPr>
              <a:defRPr/>
            </a:pPr>
            <a:r>
              <a:rPr lang="en-US" sz="3200" dirty="0"/>
              <a:t>Obama Administration Officials Had Links to/Support Biotech Crops</a:t>
            </a:r>
          </a:p>
        </p:txBody>
      </p:sp>
      <p:sp>
        <p:nvSpPr>
          <p:cNvPr id="3" name="Content Placeholder 2">
            <a:extLst>
              <a:ext uri="{FF2B5EF4-FFF2-40B4-BE49-F238E27FC236}">
                <a16:creationId xmlns:a16="http://schemas.microsoft.com/office/drawing/2014/main" id="{308C265D-D973-AC8C-E987-177CE9A332B8}"/>
              </a:ext>
            </a:extLst>
          </p:cNvPr>
          <p:cNvSpPr>
            <a:spLocks noGrp="1"/>
          </p:cNvSpPr>
          <p:nvPr>
            <p:ph idx="1"/>
          </p:nvPr>
        </p:nvSpPr>
        <p:spPr/>
        <p:txBody>
          <a:bodyPr/>
          <a:lstStyle/>
          <a:p>
            <a:pPr lvl="1" eaLnBrk="1" hangingPunct="1">
              <a:defRPr/>
            </a:pPr>
            <a:r>
              <a:rPr lang="en-US" dirty="0"/>
              <a:t>Agriculture Secretary Tom </a:t>
            </a:r>
            <a:r>
              <a:rPr lang="en-US" dirty="0" err="1"/>
              <a:t>Vilsack</a:t>
            </a:r>
            <a:r>
              <a:rPr lang="en-US" dirty="0"/>
              <a:t>: once named Governor of the Year by Biotechnology Industry Organization</a:t>
            </a:r>
          </a:p>
          <a:p>
            <a:pPr lvl="1" eaLnBrk="1" hangingPunct="1">
              <a:defRPr/>
            </a:pPr>
            <a:r>
              <a:rPr lang="en-US" dirty="0"/>
              <a:t>Former USDA Chief Scientist Roger </a:t>
            </a:r>
            <a:r>
              <a:rPr lang="en-US" dirty="0" err="1"/>
              <a:t>Beachy</a:t>
            </a:r>
            <a:r>
              <a:rPr lang="en-US" dirty="0"/>
              <a:t> (founding president of non-profit research institute founded by Monsanto) – resigned May, 2011</a:t>
            </a:r>
          </a:p>
          <a:p>
            <a:pPr lvl="1" eaLnBrk="1" hangingPunct="1">
              <a:defRPr/>
            </a:pPr>
            <a:r>
              <a:rPr lang="en-US" dirty="0"/>
              <a:t>Chief Negotiator on Agricultural Issues in Global Markets Islam </a:t>
            </a:r>
            <a:r>
              <a:rPr lang="en-US" dirty="0" err="1"/>
              <a:t>Siddiqui</a:t>
            </a:r>
            <a:r>
              <a:rPr lang="en-US" dirty="0"/>
              <a:t>: former pesticide lobbyist</a:t>
            </a:r>
          </a:p>
          <a:p>
            <a:pPr lvl="1">
              <a:defRPr/>
            </a:pPr>
            <a:r>
              <a:rPr lang="en-US" dirty="0">
                <a:effectLst/>
              </a:rPr>
              <a:t>USDA General Counsel Ramona Romero previously corporate counsel to DuPont</a:t>
            </a:r>
            <a:endParaRPr lang="en-US" dirty="0"/>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69508-D267-50CD-7E72-14C3D0C144AE}"/>
              </a:ext>
            </a:extLst>
          </p:cNvPr>
          <p:cNvSpPr>
            <a:spLocks noGrp="1"/>
          </p:cNvSpPr>
          <p:nvPr>
            <p:ph type="title"/>
          </p:nvPr>
        </p:nvSpPr>
        <p:spPr/>
        <p:txBody>
          <a:bodyPr/>
          <a:lstStyle/>
          <a:p>
            <a:pPr>
              <a:defRPr/>
            </a:pPr>
            <a:r>
              <a:rPr lang="en-US" sz="3200" dirty="0"/>
              <a:t>Obama Administration Officials Had Links to/Support Biotech Crops</a:t>
            </a:r>
          </a:p>
        </p:txBody>
      </p:sp>
      <p:sp>
        <p:nvSpPr>
          <p:cNvPr id="3" name="Content Placeholder 2">
            <a:extLst>
              <a:ext uri="{FF2B5EF4-FFF2-40B4-BE49-F238E27FC236}">
                <a16:creationId xmlns:a16="http://schemas.microsoft.com/office/drawing/2014/main" id="{9478DFB1-0673-5EA4-349E-756AB62894EF}"/>
              </a:ext>
            </a:extLst>
          </p:cNvPr>
          <p:cNvSpPr>
            <a:spLocks noGrp="1"/>
          </p:cNvSpPr>
          <p:nvPr>
            <p:ph idx="1"/>
          </p:nvPr>
        </p:nvSpPr>
        <p:spPr/>
        <p:txBody>
          <a:bodyPr/>
          <a:lstStyle/>
          <a:p>
            <a:pPr>
              <a:defRPr/>
            </a:pPr>
            <a:r>
              <a:rPr lang="en-US" sz="2800" dirty="0"/>
              <a:t>DOA Under Secretary for Agriculture for Research, Education and Economics Catherine </a:t>
            </a:r>
            <a:r>
              <a:rPr lang="en-US" sz="2800" dirty="0" err="1"/>
              <a:t>Wotecki</a:t>
            </a:r>
            <a:r>
              <a:rPr lang="en-US" sz="2800" dirty="0"/>
              <a:t>: former global director of scientific affairs for junk food giant Mars, Inc., ties to Monsanto</a:t>
            </a:r>
          </a:p>
          <a:p>
            <a:pPr>
              <a:defRPr/>
            </a:pPr>
            <a:r>
              <a:rPr lang="en-US" sz="2800" dirty="0"/>
              <a:t>Director of the U.S. Agency for International Development Rajiv Shah: previously worked for Bill and Melinda Gates Foundation, a big proponent of GE crops and significant investor in Monsanto</a:t>
            </a: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0CA58-841A-079B-D464-EE85293450A2}"/>
              </a:ext>
            </a:extLst>
          </p:cNvPr>
          <p:cNvSpPr>
            <a:spLocks noGrp="1"/>
          </p:cNvSpPr>
          <p:nvPr>
            <p:ph type="title"/>
          </p:nvPr>
        </p:nvSpPr>
        <p:spPr>
          <a:xfrm>
            <a:off x="457200" y="274638"/>
            <a:ext cx="8229600" cy="106362"/>
          </a:xfrm>
        </p:spPr>
        <p:txBody>
          <a:bodyPr/>
          <a:lstStyle/>
          <a:p>
            <a:pPr>
              <a:defRPr/>
            </a:pPr>
            <a:endParaRPr lang="en-US" dirty="0"/>
          </a:p>
        </p:txBody>
      </p:sp>
      <p:pic>
        <p:nvPicPr>
          <p:cNvPr id="253955" name="Picture 2">
            <a:extLst>
              <a:ext uri="{FF2B5EF4-FFF2-40B4-BE49-F238E27FC236}">
                <a16:creationId xmlns:a16="http://schemas.microsoft.com/office/drawing/2014/main" id="{303AAFB9-0CD6-25DC-AF1F-8C21AF32BA0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3400" y="609600"/>
            <a:ext cx="8153400" cy="60198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a:extLst>
              <a:ext uri="{FF2B5EF4-FFF2-40B4-BE49-F238E27FC236}">
                <a16:creationId xmlns:a16="http://schemas.microsoft.com/office/drawing/2014/main" id="{D9B561BF-2FDB-E5B8-12EC-D17AA4173EDC}"/>
              </a:ext>
            </a:extLst>
          </p:cNvPr>
          <p:cNvSpPr>
            <a:spLocks noGrp="1" noRot="1" noChangeArrowheads="1"/>
          </p:cNvSpPr>
          <p:nvPr>
            <p:ph type="title"/>
          </p:nvPr>
        </p:nvSpPr>
        <p:spPr/>
        <p:txBody>
          <a:bodyPr/>
          <a:lstStyle/>
          <a:p>
            <a:pPr>
              <a:defRPr/>
            </a:pPr>
            <a:r>
              <a:rPr lang="en-US" sz="3600"/>
              <a:t>Government Support for Biotech Crops</a:t>
            </a:r>
          </a:p>
        </p:txBody>
      </p:sp>
      <p:sp>
        <p:nvSpPr>
          <p:cNvPr id="246787" name="Rectangle 3">
            <a:extLst>
              <a:ext uri="{FF2B5EF4-FFF2-40B4-BE49-F238E27FC236}">
                <a16:creationId xmlns:a16="http://schemas.microsoft.com/office/drawing/2014/main" id="{E5D94136-920D-8626-3746-524312B59101}"/>
              </a:ext>
            </a:extLst>
          </p:cNvPr>
          <p:cNvSpPr>
            <a:spLocks noGrp="1" noChangeArrowheads="1"/>
          </p:cNvSpPr>
          <p:nvPr>
            <p:ph type="body" idx="1"/>
          </p:nvPr>
        </p:nvSpPr>
        <p:spPr/>
        <p:txBody>
          <a:bodyPr/>
          <a:lstStyle/>
          <a:p>
            <a:pPr>
              <a:defRPr/>
            </a:pPr>
            <a:r>
              <a:rPr lang="en-US" sz="3600" dirty="0"/>
              <a:t>Supreme Court Justice Clarence Thomas: former General Counsel for Monsanto (Bush I appointee)</a:t>
            </a: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BEE5B519-5161-5386-478B-E6FE3BA4A592}"/>
              </a:ext>
            </a:extLst>
          </p:cNvPr>
          <p:cNvSpPr>
            <a:spLocks noGrp="1" noRot="1" noChangeArrowheads="1"/>
          </p:cNvSpPr>
          <p:nvPr>
            <p:ph type="title"/>
          </p:nvPr>
        </p:nvSpPr>
        <p:spPr>
          <a:xfrm>
            <a:off x="457200" y="0"/>
            <a:ext cx="8229600" cy="274638"/>
          </a:xfrm>
        </p:spPr>
        <p:txBody>
          <a:bodyPr/>
          <a:lstStyle/>
          <a:p>
            <a:pPr eaLnBrk="1" hangingPunct="1">
              <a:defRPr/>
            </a:pPr>
            <a:endParaRPr lang="en-US" sz="4000"/>
          </a:p>
        </p:txBody>
      </p:sp>
      <p:sp>
        <p:nvSpPr>
          <p:cNvPr id="73731" name="Rectangle 3">
            <a:extLst>
              <a:ext uri="{FF2B5EF4-FFF2-40B4-BE49-F238E27FC236}">
                <a16:creationId xmlns:a16="http://schemas.microsoft.com/office/drawing/2014/main" id="{2F6C7ADA-98DE-FE4F-8CE9-6F06675EB549}"/>
              </a:ext>
            </a:extLst>
          </p:cNvPr>
          <p:cNvSpPr>
            <a:spLocks noGrp="1" noChangeArrowheads="1"/>
          </p:cNvSpPr>
          <p:nvPr>
            <p:ph type="body" idx="1"/>
          </p:nvPr>
        </p:nvSpPr>
        <p:spPr>
          <a:xfrm>
            <a:off x="609600" y="0"/>
            <a:ext cx="8077200" cy="6553200"/>
          </a:xfrm>
        </p:spPr>
        <p:txBody>
          <a:bodyPr/>
          <a:lstStyle/>
          <a:p>
            <a:pPr eaLnBrk="1" hangingPunct="1">
              <a:buFont typeface="Wingdings" panose="05000000000000000000" pitchFamily="2" charset="2"/>
              <a:buNone/>
              <a:defRPr/>
            </a:pPr>
            <a:endParaRPr lang="en-US"/>
          </a:p>
        </p:txBody>
      </p:sp>
      <p:pic>
        <p:nvPicPr>
          <p:cNvPr id="256004" name="Picture 5" descr="Genetically Modified Foods">
            <a:hlinkClick r:id="rId2"/>
            <a:extLst>
              <a:ext uri="{FF2B5EF4-FFF2-40B4-BE49-F238E27FC236}">
                <a16:creationId xmlns:a16="http://schemas.microsoft.com/office/drawing/2014/main" id="{F47DB6A6-4D7F-B32E-A478-8AE4190DA6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533400"/>
            <a:ext cx="533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3D05741E-65C4-C9D3-C1D4-A0C125921F02}"/>
              </a:ext>
            </a:extLst>
          </p:cNvPr>
          <p:cNvSpPr>
            <a:spLocks noGrp="1" noRot="1" noChangeArrowheads="1"/>
          </p:cNvSpPr>
          <p:nvPr>
            <p:ph type="title"/>
          </p:nvPr>
        </p:nvSpPr>
        <p:spPr/>
        <p:txBody>
          <a:bodyPr/>
          <a:lstStyle/>
          <a:p>
            <a:pPr eaLnBrk="1" hangingPunct="1">
              <a:defRPr/>
            </a:pPr>
            <a:r>
              <a:rPr lang="en-US" dirty="0" err="1"/>
              <a:t>Biopharming</a:t>
            </a:r>
            <a:endParaRPr lang="en-US" dirty="0"/>
          </a:p>
        </p:txBody>
      </p:sp>
      <p:sp>
        <p:nvSpPr>
          <p:cNvPr id="19459" name="Rectangle 3">
            <a:extLst>
              <a:ext uri="{FF2B5EF4-FFF2-40B4-BE49-F238E27FC236}">
                <a16:creationId xmlns:a16="http://schemas.microsoft.com/office/drawing/2014/main" id="{CBE7AFA2-1EAC-D952-301F-FD4A55DFFFD5}"/>
              </a:ext>
            </a:extLst>
          </p:cNvPr>
          <p:cNvSpPr>
            <a:spLocks noGrp="1" noChangeArrowheads="1"/>
          </p:cNvSpPr>
          <p:nvPr>
            <p:ph type="body" idx="1"/>
          </p:nvPr>
        </p:nvSpPr>
        <p:spPr/>
        <p:txBody>
          <a:bodyPr/>
          <a:lstStyle/>
          <a:p>
            <a:pPr eaLnBrk="1" hangingPunct="1">
              <a:defRPr/>
            </a:pPr>
            <a:r>
              <a:rPr lang="en-US" sz="3600" dirty="0"/>
              <a:t>The engineering of plants to produce pharmaceuticals such as enzymes, antibiotics, contraceptives, </a:t>
            </a:r>
            <a:r>
              <a:rPr lang="en-US" sz="3600" dirty="0" err="1"/>
              <a:t>abortifacients</a:t>
            </a:r>
            <a:r>
              <a:rPr lang="en-US" sz="3600" dirty="0"/>
              <a:t>, antibodies, chemotherapeutic agents, other medications, vaccines, and industrial and research chemicals</a:t>
            </a:r>
          </a:p>
          <a:p>
            <a:pPr eaLnBrk="1" hangingPunct="1">
              <a:defRPr/>
            </a:pPr>
            <a:r>
              <a:rPr lang="en-US" sz="3600" dirty="0"/>
              <a:t>None yet approved by FDA for marketing</a:t>
            </a: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AC4BC575-856A-FED4-9847-DDF3A3997D00}"/>
              </a:ext>
            </a:extLst>
          </p:cNvPr>
          <p:cNvSpPr>
            <a:spLocks noGrp="1" noRot="1" noChangeArrowheads="1"/>
          </p:cNvSpPr>
          <p:nvPr>
            <p:ph type="title"/>
          </p:nvPr>
        </p:nvSpPr>
        <p:spPr/>
        <p:txBody>
          <a:bodyPr/>
          <a:lstStyle/>
          <a:p>
            <a:pPr eaLnBrk="1" hangingPunct="1">
              <a:defRPr/>
            </a:pPr>
            <a:r>
              <a:rPr lang="en-US"/>
              <a:t>Biopharming</a:t>
            </a:r>
          </a:p>
        </p:txBody>
      </p:sp>
      <p:sp>
        <p:nvSpPr>
          <p:cNvPr id="109571" name="Rectangle 3">
            <a:extLst>
              <a:ext uri="{FF2B5EF4-FFF2-40B4-BE49-F238E27FC236}">
                <a16:creationId xmlns:a16="http://schemas.microsoft.com/office/drawing/2014/main" id="{15B5646A-D37D-6836-CA3B-FF10A8CF788C}"/>
              </a:ext>
            </a:extLst>
          </p:cNvPr>
          <p:cNvSpPr>
            <a:spLocks noGrp="1" noChangeArrowheads="1"/>
          </p:cNvSpPr>
          <p:nvPr>
            <p:ph type="body" idx="1"/>
          </p:nvPr>
        </p:nvSpPr>
        <p:spPr/>
        <p:txBody>
          <a:bodyPr/>
          <a:lstStyle/>
          <a:p>
            <a:pPr eaLnBrk="1" hangingPunct="1">
              <a:lnSpc>
                <a:spcPct val="90000"/>
              </a:lnSpc>
              <a:defRPr/>
            </a:pPr>
            <a:r>
              <a:rPr lang="en-US" dirty="0"/>
              <a:t>Rationale:</a:t>
            </a:r>
          </a:p>
          <a:p>
            <a:pPr lvl="1" eaLnBrk="1" hangingPunct="1">
              <a:lnSpc>
                <a:spcPct val="90000"/>
              </a:lnSpc>
              <a:defRPr/>
            </a:pPr>
            <a:r>
              <a:rPr lang="en-US" sz="3200" dirty="0"/>
              <a:t>Farmers/farms cheaper than technicians/manufacturing plants</a:t>
            </a:r>
          </a:p>
          <a:p>
            <a:pPr lvl="1" eaLnBrk="1" hangingPunct="1">
              <a:lnSpc>
                <a:spcPct val="90000"/>
              </a:lnSpc>
              <a:defRPr/>
            </a:pPr>
            <a:r>
              <a:rPr lang="en-US" sz="3200" dirty="0"/>
              <a:t>Inexpensive scale-up and scale-down; hire or fire contract farmers</a:t>
            </a:r>
          </a:p>
          <a:p>
            <a:pPr lvl="1" eaLnBrk="1" hangingPunct="1">
              <a:lnSpc>
                <a:spcPct val="90000"/>
              </a:lnSpc>
              <a:defRPr/>
            </a:pPr>
            <a:r>
              <a:rPr lang="en-US" sz="3200" dirty="0"/>
              <a:t>Seeds/silos may be cheap storage system</a:t>
            </a:r>
          </a:p>
          <a:p>
            <a:pPr lvl="1" eaLnBrk="1" hangingPunct="1">
              <a:lnSpc>
                <a:spcPct val="90000"/>
              </a:lnSpc>
              <a:defRPr/>
            </a:pPr>
            <a:r>
              <a:rPr lang="en-US" sz="3200" dirty="0"/>
              <a:t>?Cheaper drugs? – doubtful given history of pharmaceutical industry pricing patterns; also, multiple externalized costs</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2F445345-7240-B0D2-8815-8A167EDF7505}"/>
              </a:ext>
            </a:extLst>
          </p:cNvPr>
          <p:cNvSpPr>
            <a:spLocks noGrp="1" noRot="1" noChangeArrowheads="1"/>
          </p:cNvSpPr>
          <p:nvPr>
            <p:ph type="title"/>
          </p:nvPr>
        </p:nvSpPr>
        <p:spPr/>
        <p:txBody>
          <a:bodyPr/>
          <a:lstStyle/>
          <a:p>
            <a:pPr eaLnBrk="1" hangingPunct="1">
              <a:defRPr/>
            </a:pPr>
            <a:r>
              <a:rPr lang="en-US"/>
              <a:t>Biopharming</a:t>
            </a:r>
          </a:p>
        </p:txBody>
      </p:sp>
      <p:sp>
        <p:nvSpPr>
          <p:cNvPr id="84995" name="Rectangle 3">
            <a:extLst>
              <a:ext uri="{FF2B5EF4-FFF2-40B4-BE49-F238E27FC236}">
                <a16:creationId xmlns:a16="http://schemas.microsoft.com/office/drawing/2014/main" id="{DA922A17-6C6C-A742-6646-B49E3B4E021B}"/>
              </a:ext>
            </a:extLst>
          </p:cNvPr>
          <p:cNvSpPr>
            <a:spLocks noGrp="1" noChangeArrowheads="1"/>
          </p:cNvSpPr>
          <p:nvPr>
            <p:ph type="body" idx="1"/>
          </p:nvPr>
        </p:nvSpPr>
        <p:spPr/>
        <p:txBody>
          <a:bodyPr/>
          <a:lstStyle/>
          <a:p>
            <a:pPr eaLnBrk="1" hangingPunct="1">
              <a:lnSpc>
                <a:spcPct val="90000"/>
              </a:lnSpc>
              <a:defRPr/>
            </a:pPr>
            <a:r>
              <a:rPr lang="en-US" sz="2800" dirty="0"/>
              <a:t>Approximately 400 field tests worldwide since 1991 (101 in U.S.); 187 tests worldwide (2022-2023)</a:t>
            </a:r>
          </a:p>
          <a:p>
            <a:pPr lvl="1" eaLnBrk="1" hangingPunct="1">
              <a:lnSpc>
                <a:spcPct val="90000"/>
              </a:lnSpc>
              <a:defRPr/>
            </a:pPr>
            <a:r>
              <a:rPr lang="en-US" dirty="0"/>
              <a:t>None yet in Oregon</a:t>
            </a:r>
          </a:p>
          <a:p>
            <a:pPr lvl="2" eaLnBrk="1" hangingPunct="1">
              <a:lnSpc>
                <a:spcPct val="90000"/>
              </a:lnSpc>
              <a:defRPr/>
            </a:pPr>
            <a:r>
              <a:rPr lang="en-US" sz="2800" dirty="0"/>
              <a:t>U of Wisconsin trial of alfalfa genetically-modified to produce amylase and lignin </a:t>
            </a:r>
            <a:r>
              <a:rPr lang="en-US" sz="2800" dirty="0" err="1"/>
              <a:t>peroxidase</a:t>
            </a:r>
            <a:r>
              <a:rPr lang="en-US" sz="2800" dirty="0"/>
              <a:t> approved in 1995, apparently did not go through</a:t>
            </a:r>
          </a:p>
          <a:p>
            <a:pPr lvl="1" eaLnBrk="1" hangingPunct="1">
              <a:lnSpc>
                <a:spcPct val="90000"/>
              </a:lnSpc>
              <a:defRPr/>
            </a:pPr>
            <a:r>
              <a:rPr lang="en-US" dirty="0"/>
              <a:t>USDA does not regulate indoor </a:t>
            </a:r>
            <a:r>
              <a:rPr lang="en-US" dirty="0" err="1"/>
              <a:t>biopharm</a:t>
            </a:r>
            <a:r>
              <a:rPr lang="en-US" dirty="0"/>
              <a:t> crops</a:t>
            </a: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944943-A410-51BE-24E3-61EDABE8E1B4}"/>
              </a:ext>
            </a:extLst>
          </p:cNvPr>
          <p:cNvPicPr>
            <a:picLocks noChangeAspect="1"/>
          </p:cNvPicPr>
          <p:nvPr/>
        </p:nvPicPr>
        <p:blipFill>
          <a:blip r:embed="rId2"/>
          <a:stretch>
            <a:fillRect/>
          </a:stretch>
        </p:blipFill>
        <p:spPr>
          <a:xfrm>
            <a:off x="0" y="857707"/>
            <a:ext cx="9144000" cy="5142586"/>
          </a:xfrm>
          <a:prstGeom prst="rect">
            <a:avLst/>
          </a:prstGeom>
        </p:spPr>
      </p:pic>
    </p:spTree>
    <p:extLst>
      <p:ext uri="{BB962C8B-B14F-4D97-AF65-F5344CB8AC3E}">
        <p14:creationId xmlns:p14="http://schemas.microsoft.com/office/powerpoint/2010/main" val="866475584"/>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A2E2F7BC-1367-67CB-F222-31FE301BBEB2}"/>
              </a:ext>
            </a:extLst>
          </p:cNvPr>
          <p:cNvSpPr>
            <a:spLocks noGrp="1" noRot="1" noChangeArrowheads="1"/>
          </p:cNvSpPr>
          <p:nvPr>
            <p:ph type="title"/>
          </p:nvPr>
        </p:nvSpPr>
        <p:spPr/>
        <p:txBody>
          <a:bodyPr/>
          <a:lstStyle/>
          <a:p>
            <a:pPr eaLnBrk="1" hangingPunct="1">
              <a:defRPr/>
            </a:pPr>
            <a:r>
              <a:rPr lang="en-US"/>
              <a:t>Biopharming</a:t>
            </a:r>
          </a:p>
        </p:txBody>
      </p:sp>
      <p:sp>
        <p:nvSpPr>
          <p:cNvPr id="86019" name="Rectangle 3">
            <a:extLst>
              <a:ext uri="{FF2B5EF4-FFF2-40B4-BE49-F238E27FC236}">
                <a16:creationId xmlns:a16="http://schemas.microsoft.com/office/drawing/2014/main" id="{92670F3D-123D-3A35-5BC3-16285C03B362}"/>
              </a:ext>
            </a:extLst>
          </p:cNvPr>
          <p:cNvSpPr>
            <a:spLocks noGrp="1" noChangeArrowheads="1"/>
          </p:cNvSpPr>
          <p:nvPr>
            <p:ph type="body" idx="1"/>
          </p:nvPr>
        </p:nvSpPr>
        <p:spPr/>
        <p:txBody>
          <a:bodyPr/>
          <a:lstStyle/>
          <a:p>
            <a:pPr eaLnBrk="1" hangingPunct="1">
              <a:defRPr/>
            </a:pPr>
            <a:r>
              <a:rPr lang="en-US" dirty="0"/>
              <a:t>Hawaii – second most tests; most fragile ecosystem</a:t>
            </a:r>
          </a:p>
          <a:p>
            <a:pPr eaLnBrk="1" hangingPunct="1">
              <a:defRPr/>
            </a:pPr>
            <a:r>
              <a:rPr lang="en-US" dirty="0"/>
              <a:t>Risks similar to GE crops</a:t>
            </a:r>
          </a:p>
          <a:p>
            <a:pPr lvl="1" eaLnBrk="1" hangingPunct="1">
              <a:defRPr/>
            </a:pPr>
            <a:r>
              <a:rPr lang="en-US" dirty="0"/>
              <a:t>e.g., cases of food crop contamination reported</a:t>
            </a:r>
          </a:p>
          <a:p>
            <a:pPr lvl="2" eaLnBrk="1" hangingPunct="1">
              <a:defRPr/>
            </a:pPr>
            <a:r>
              <a:rPr lang="en-US" sz="2800" dirty="0" err="1"/>
              <a:t>Prodigene</a:t>
            </a:r>
            <a:r>
              <a:rPr lang="en-US" sz="2800" dirty="0"/>
              <a:t> incident, </a:t>
            </a:r>
            <a:r>
              <a:rPr lang="en-US" sz="2800" dirty="0" err="1"/>
              <a:t>Starlink</a:t>
            </a:r>
            <a:r>
              <a:rPr lang="en-US" sz="2800" dirty="0"/>
              <a:t> incident</a:t>
            </a:r>
          </a:p>
          <a:p>
            <a:pPr lvl="1" eaLnBrk="1" hangingPunct="1">
              <a:defRPr/>
            </a:pPr>
            <a:r>
              <a:rPr lang="en-US" dirty="0"/>
              <a:t>Concerns that </a:t>
            </a:r>
            <a:r>
              <a:rPr lang="en-US" dirty="0" err="1"/>
              <a:t>pharma</a:t>
            </a:r>
            <a:r>
              <a:rPr lang="en-US" dirty="0"/>
              <a:t> trait could increase in frequency and concentration reaching dangerous levels in unwitting consumers</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a:extLst>
              <a:ext uri="{FF2B5EF4-FFF2-40B4-BE49-F238E27FC236}">
                <a16:creationId xmlns:a16="http://schemas.microsoft.com/office/drawing/2014/main" id="{E3860740-B9A2-DE13-90CA-6737E8C68A93}"/>
              </a:ext>
            </a:extLst>
          </p:cNvPr>
          <p:cNvSpPr>
            <a:spLocks noGrp="1" noRot="1" noChangeArrowheads="1"/>
          </p:cNvSpPr>
          <p:nvPr>
            <p:ph type="title"/>
          </p:nvPr>
        </p:nvSpPr>
        <p:spPr/>
        <p:txBody>
          <a:bodyPr/>
          <a:lstStyle/>
          <a:p>
            <a:pPr eaLnBrk="1" hangingPunct="1">
              <a:defRPr/>
            </a:pPr>
            <a:r>
              <a:rPr lang="en-US"/>
              <a:t>Biopharming</a:t>
            </a:r>
          </a:p>
        </p:txBody>
      </p:sp>
      <p:sp>
        <p:nvSpPr>
          <p:cNvPr id="191491" name="Rectangle 3">
            <a:extLst>
              <a:ext uri="{FF2B5EF4-FFF2-40B4-BE49-F238E27FC236}">
                <a16:creationId xmlns:a16="http://schemas.microsoft.com/office/drawing/2014/main" id="{28E14BEB-8FEA-AB81-F1F9-F91A173C6F7A}"/>
              </a:ext>
            </a:extLst>
          </p:cNvPr>
          <p:cNvSpPr>
            <a:spLocks noGrp="1" noChangeArrowheads="1"/>
          </p:cNvSpPr>
          <p:nvPr>
            <p:ph type="body" idx="1"/>
          </p:nvPr>
        </p:nvSpPr>
        <p:spPr/>
        <p:txBody>
          <a:bodyPr/>
          <a:lstStyle/>
          <a:p>
            <a:pPr eaLnBrk="1" hangingPunct="1">
              <a:lnSpc>
                <a:spcPct val="90000"/>
              </a:lnSpc>
              <a:defRPr/>
            </a:pPr>
            <a:r>
              <a:rPr lang="en-US" dirty="0"/>
              <a:t>More than 15 companies, along with 5 universities, involved in US (75 companies worldwide)</a:t>
            </a:r>
          </a:p>
          <a:p>
            <a:pPr lvl="1" eaLnBrk="1" hangingPunct="1">
              <a:lnSpc>
                <a:spcPct val="90000"/>
              </a:lnSpc>
              <a:defRPr/>
            </a:pPr>
            <a:r>
              <a:rPr lang="en-US" dirty="0"/>
              <a:t>Missouri has subsidized a </a:t>
            </a:r>
            <a:r>
              <a:rPr lang="en-US" dirty="0" err="1"/>
              <a:t>biopharm</a:t>
            </a:r>
            <a:r>
              <a:rPr lang="en-US" dirty="0"/>
              <a:t> research center</a:t>
            </a:r>
            <a:endParaRPr lang="en-US" sz="2000" dirty="0"/>
          </a:p>
          <a:p>
            <a:pPr eaLnBrk="1" hangingPunct="1">
              <a:lnSpc>
                <a:spcPct val="90000"/>
              </a:lnSpc>
              <a:defRPr/>
            </a:pPr>
            <a:r>
              <a:rPr lang="en-US" dirty="0" err="1"/>
              <a:t>Ventria</a:t>
            </a:r>
            <a:r>
              <a:rPr lang="en-US" dirty="0"/>
              <a:t> Bioscience to plant rice genetically-engineered to produce </a:t>
            </a:r>
            <a:r>
              <a:rPr lang="en-US" dirty="0" err="1"/>
              <a:t>lactiva</a:t>
            </a:r>
            <a:r>
              <a:rPr lang="en-US" dirty="0"/>
              <a:t> and </a:t>
            </a:r>
            <a:r>
              <a:rPr lang="en-US" dirty="0" err="1"/>
              <a:t>lysomin</a:t>
            </a:r>
            <a:r>
              <a:rPr lang="en-US" dirty="0"/>
              <a:t> (anti-</a:t>
            </a:r>
            <a:r>
              <a:rPr lang="en-US" dirty="0" err="1"/>
              <a:t>diarrheals</a:t>
            </a:r>
            <a:r>
              <a:rPr lang="en-US" dirty="0"/>
              <a:t>) in Kansas, despite contamination of Mexican rice by US GM rice</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F3EA827C-FBEC-DD57-761C-C12187C9AC81}"/>
              </a:ext>
            </a:extLst>
          </p:cNvPr>
          <p:cNvSpPr>
            <a:spLocks noGrp="1" noRot="1" noChangeArrowheads="1"/>
          </p:cNvSpPr>
          <p:nvPr>
            <p:ph type="title"/>
          </p:nvPr>
        </p:nvSpPr>
        <p:spPr/>
        <p:txBody>
          <a:bodyPr/>
          <a:lstStyle/>
          <a:p>
            <a:pPr eaLnBrk="1" hangingPunct="1">
              <a:defRPr/>
            </a:pPr>
            <a:r>
              <a:rPr lang="en-US"/>
              <a:t>Biopharming</a:t>
            </a:r>
          </a:p>
        </p:txBody>
      </p:sp>
      <p:sp>
        <p:nvSpPr>
          <p:cNvPr id="20483" name="Rectangle 3">
            <a:extLst>
              <a:ext uri="{FF2B5EF4-FFF2-40B4-BE49-F238E27FC236}">
                <a16:creationId xmlns:a16="http://schemas.microsoft.com/office/drawing/2014/main" id="{99E5FB55-5DFE-B82F-EE65-75ADDCD12EA5}"/>
              </a:ext>
            </a:extLst>
          </p:cNvPr>
          <p:cNvSpPr>
            <a:spLocks noGrp="1" noChangeArrowheads="1"/>
          </p:cNvSpPr>
          <p:nvPr>
            <p:ph type="body" idx="1"/>
          </p:nvPr>
        </p:nvSpPr>
        <p:spPr/>
        <p:txBody>
          <a:bodyPr/>
          <a:lstStyle/>
          <a:p>
            <a:pPr eaLnBrk="1" hangingPunct="1">
              <a:defRPr/>
            </a:pPr>
            <a:r>
              <a:rPr lang="en-US" sz="3600" dirty="0"/>
              <a:t>USDA conceals crop locations from public and neighboring farmers, in most cases hides identity of drug or chemical being tested, citing trade secrets</a:t>
            </a:r>
          </a:p>
          <a:p>
            <a:pPr lvl="1" eaLnBrk="1" hangingPunct="1">
              <a:defRPr/>
            </a:pPr>
            <a:r>
              <a:rPr lang="en-US" sz="3600" dirty="0"/>
              <a:t>Even state agriculture regulators often unaware of info re drug or chemical involved</a:t>
            </a: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87CEAE0E-5EDE-DDCB-32E3-B5164D27F437}"/>
              </a:ext>
            </a:extLst>
          </p:cNvPr>
          <p:cNvSpPr>
            <a:spLocks noGrp="1" noRot="1" noChangeArrowheads="1"/>
          </p:cNvSpPr>
          <p:nvPr>
            <p:ph type="title"/>
          </p:nvPr>
        </p:nvSpPr>
        <p:spPr/>
        <p:txBody>
          <a:bodyPr/>
          <a:lstStyle/>
          <a:p>
            <a:pPr eaLnBrk="1" hangingPunct="1">
              <a:defRPr/>
            </a:pPr>
            <a:r>
              <a:rPr lang="en-US"/>
              <a:t>Major Biopharm Crops</a:t>
            </a:r>
          </a:p>
        </p:txBody>
      </p:sp>
      <p:sp>
        <p:nvSpPr>
          <p:cNvPr id="106499" name="Rectangle 3">
            <a:extLst>
              <a:ext uri="{FF2B5EF4-FFF2-40B4-BE49-F238E27FC236}">
                <a16:creationId xmlns:a16="http://schemas.microsoft.com/office/drawing/2014/main" id="{D476D03E-229B-B180-8B3B-A2E6E94AC66E}"/>
              </a:ext>
            </a:extLst>
          </p:cNvPr>
          <p:cNvSpPr>
            <a:spLocks noGrp="1" noChangeArrowheads="1"/>
          </p:cNvSpPr>
          <p:nvPr>
            <p:ph type="body" idx="1"/>
          </p:nvPr>
        </p:nvSpPr>
        <p:spPr/>
        <p:txBody>
          <a:bodyPr/>
          <a:lstStyle/>
          <a:p>
            <a:pPr eaLnBrk="1" hangingPunct="1">
              <a:defRPr/>
            </a:pPr>
            <a:r>
              <a:rPr lang="en-US" sz="3600" dirty="0"/>
              <a:t>Corn</a:t>
            </a:r>
          </a:p>
          <a:p>
            <a:pPr eaLnBrk="1" hangingPunct="1">
              <a:defRPr/>
            </a:pPr>
            <a:r>
              <a:rPr lang="en-US" sz="3600" dirty="0"/>
              <a:t>Soybeans</a:t>
            </a:r>
          </a:p>
          <a:p>
            <a:pPr eaLnBrk="1" hangingPunct="1">
              <a:defRPr/>
            </a:pPr>
            <a:r>
              <a:rPr lang="en-US" sz="3600" dirty="0"/>
              <a:t>Tobacco</a:t>
            </a:r>
          </a:p>
          <a:p>
            <a:pPr eaLnBrk="1" hangingPunct="1">
              <a:defRPr/>
            </a:pPr>
            <a:r>
              <a:rPr lang="en-US" sz="3600" dirty="0"/>
              <a:t>Rice</a:t>
            </a:r>
          </a:p>
          <a:p>
            <a:pPr eaLnBrk="1" hangingPunct="1">
              <a:defRPr/>
            </a:pPr>
            <a:r>
              <a:rPr lang="en-US" sz="3600" dirty="0"/>
              <a:t>Other organisms:</a:t>
            </a:r>
          </a:p>
          <a:p>
            <a:pPr lvl="1" eaLnBrk="1" hangingPunct="1">
              <a:defRPr/>
            </a:pPr>
            <a:r>
              <a:rPr lang="en-US" sz="3600" dirty="0"/>
              <a:t>Fish: tilapia/clotting factor VII</a:t>
            </a:r>
          </a:p>
          <a:p>
            <a:pPr lvl="1" eaLnBrk="1" hangingPunct="1">
              <a:defRPr/>
            </a:pPr>
            <a:r>
              <a:rPr lang="en-US" sz="3600" dirty="0"/>
              <a:t>Cattle: </a:t>
            </a:r>
            <a:r>
              <a:rPr lang="en-US" sz="3600" dirty="0" err="1"/>
              <a:t>biopharming</a:t>
            </a:r>
            <a:r>
              <a:rPr lang="en-US" sz="3600" dirty="0"/>
              <a:t> via milk</a:t>
            </a: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A8470B73-A6E1-6E88-5B4F-6EAE2899D163}"/>
              </a:ext>
            </a:extLst>
          </p:cNvPr>
          <p:cNvSpPr>
            <a:spLocks noGrp="1" noRot="1" noChangeArrowheads="1"/>
          </p:cNvSpPr>
          <p:nvPr>
            <p:ph type="title"/>
          </p:nvPr>
        </p:nvSpPr>
        <p:spPr/>
        <p:txBody>
          <a:bodyPr/>
          <a:lstStyle/>
          <a:p>
            <a:pPr eaLnBrk="1" hangingPunct="1">
              <a:defRPr/>
            </a:pPr>
            <a:r>
              <a:rPr lang="en-US"/>
              <a:t>Examples of biopharmed crops</a:t>
            </a:r>
          </a:p>
        </p:txBody>
      </p:sp>
      <p:graphicFrame>
        <p:nvGraphicFramePr>
          <p:cNvPr id="97351" name="Group 71">
            <a:extLst>
              <a:ext uri="{FF2B5EF4-FFF2-40B4-BE49-F238E27FC236}">
                <a16:creationId xmlns:a16="http://schemas.microsoft.com/office/drawing/2014/main" id="{06E68D0B-6902-8F6C-B7AD-21496572F0D9}"/>
              </a:ext>
            </a:extLst>
          </p:cNvPr>
          <p:cNvGraphicFramePr>
            <a:graphicFrameLocks noGrp="1"/>
          </p:cNvGraphicFramePr>
          <p:nvPr>
            <p:ph idx="1"/>
            <p:extLst>
              <p:ext uri="{D42A27DB-BD31-4B8C-83A1-F6EECF244321}">
                <p14:modId xmlns:p14="http://schemas.microsoft.com/office/powerpoint/2010/main" val="3396314007"/>
              </p:ext>
            </p:extLst>
          </p:nvPr>
        </p:nvGraphicFramePr>
        <p:xfrm>
          <a:off x="457200" y="1600200"/>
          <a:ext cx="8229600" cy="4582224"/>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1318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Garamond" pitchFamily="18" charset="0"/>
                        </a:rPr>
                        <a:t>Drug/Chemical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a:ln>
                            <a:noFill/>
                          </a:ln>
                          <a:solidFill>
                            <a:schemeClr val="tx1"/>
                          </a:solidFill>
                          <a:effectLst>
                            <a:outerShdw blurRad="38100" dist="38100" dir="2700000" algn="tl">
                              <a:srgbClr val="000000"/>
                            </a:outerShdw>
                          </a:effectLst>
                          <a:latin typeface="Garamond" pitchFamily="18" charset="0"/>
                        </a:rPr>
                        <a:t>Use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a:ln>
                            <a:noFill/>
                          </a:ln>
                          <a:solidFill>
                            <a:schemeClr val="tx1"/>
                          </a:solidFill>
                          <a:effectLst>
                            <a:outerShdw blurRad="38100" dist="38100" dir="2700000" algn="tl">
                              <a:srgbClr val="000000"/>
                            </a:outerShdw>
                          </a:effectLst>
                          <a:latin typeface="Garamond" pitchFamily="18" charset="0"/>
                        </a:rPr>
                        <a:t>Test Crop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5411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Laccase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a:ln>
                            <a:noFill/>
                          </a:ln>
                          <a:solidFill>
                            <a:schemeClr val="tx1"/>
                          </a:solidFill>
                          <a:effectLst>
                            <a:outerShdw blurRad="38100" dist="38100" dir="2700000" algn="tl">
                              <a:srgbClr val="000000"/>
                            </a:outerShdw>
                          </a:effectLst>
                          <a:latin typeface="Garamond" pitchFamily="18" charset="0"/>
                        </a:rPr>
                        <a:t>Textiles, adhesives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Corn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318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Folic acid</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Vitamin 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Vitamin</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Vitamin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Tomatoes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318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a:ln>
                            <a:noFill/>
                          </a:ln>
                          <a:solidFill>
                            <a:schemeClr val="tx1"/>
                          </a:solidFill>
                          <a:effectLst>
                            <a:outerShdw blurRad="38100" dist="38100" dir="2700000" algn="tl">
                              <a:srgbClr val="000000"/>
                            </a:outerShdw>
                          </a:effectLst>
                          <a:latin typeface="Garamond" pitchFamily="18" charset="0"/>
                        </a:rPr>
                        <a:t>Erythropoeitin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a:ln>
                            <a:noFill/>
                          </a:ln>
                          <a:solidFill>
                            <a:schemeClr val="tx1"/>
                          </a:solidFill>
                          <a:effectLst>
                            <a:outerShdw blurRad="38100" dist="38100" dir="2700000" algn="tl">
                              <a:srgbClr val="000000"/>
                            </a:outerShdw>
                          </a:effectLst>
                          <a:latin typeface="Garamond" pitchFamily="18" charset="0"/>
                        </a:rPr>
                        <a:t>Anemia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Tobacco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4D44EBC0-1311-B1C4-625D-6A6F48971E09}"/>
              </a:ext>
            </a:extLst>
          </p:cNvPr>
          <p:cNvSpPr>
            <a:spLocks noGrp="1" noRot="1" noChangeArrowheads="1"/>
          </p:cNvSpPr>
          <p:nvPr>
            <p:ph type="title"/>
          </p:nvPr>
        </p:nvSpPr>
        <p:spPr/>
        <p:txBody>
          <a:bodyPr/>
          <a:lstStyle/>
          <a:p>
            <a:pPr eaLnBrk="1" hangingPunct="1">
              <a:defRPr/>
            </a:pPr>
            <a:r>
              <a:rPr lang="en-US" dirty="0"/>
              <a:t>Examples of </a:t>
            </a:r>
            <a:r>
              <a:rPr lang="en-US" dirty="0" err="1"/>
              <a:t>biopharmed</a:t>
            </a:r>
            <a:r>
              <a:rPr lang="en-US" dirty="0"/>
              <a:t> crops</a:t>
            </a:r>
          </a:p>
        </p:txBody>
      </p:sp>
      <p:graphicFrame>
        <p:nvGraphicFramePr>
          <p:cNvPr id="142406" name="Group 70">
            <a:extLst>
              <a:ext uri="{FF2B5EF4-FFF2-40B4-BE49-F238E27FC236}">
                <a16:creationId xmlns:a16="http://schemas.microsoft.com/office/drawing/2014/main" id="{9F2F0B1A-8680-3D45-C9EA-DB82CFB519A1}"/>
              </a:ext>
            </a:extLst>
          </p:cNvPr>
          <p:cNvGraphicFramePr>
            <a:graphicFrameLocks noGrp="1"/>
          </p:cNvGraphicFramePr>
          <p:nvPr>
            <p:ph idx="1"/>
          </p:nvPr>
        </p:nvGraphicFramePr>
        <p:xfrm>
          <a:off x="457200" y="1600200"/>
          <a:ext cx="8229600" cy="4525964"/>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1318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Garamond" pitchFamily="18" charset="0"/>
                        </a:rPr>
                        <a:t>Drug/Chemical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a:ln>
                            <a:noFill/>
                          </a:ln>
                          <a:solidFill>
                            <a:schemeClr val="tx1"/>
                          </a:solidFill>
                          <a:effectLst>
                            <a:outerShdw blurRad="38100" dist="38100" dir="2700000" algn="tl">
                              <a:srgbClr val="000000"/>
                            </a:outerShdw>
                          </a:effectLst>
                          <a:latin typeface="Garamond" pitchFamily="18" charset="0"/>
                        </a:rPr>
                        <a:t>Use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a:ln>
                            <a:noFill/>
                          </a:ln>
                          <a:solidFill>
                            <a:schemeClr val="tx1"/>
                          </a:solidFill>
                          <a:effectLst>
                            <a:outerShdw blurRad="38100" dist="38100" dir="2700000" algn="tl">
                              <a:srgbClr val="000000"/>
                            </a:outerShdw>
                          </a:effectLst>
                          <a:latin typeface="Garamond" pitchFamily="18" charset="0"/>
                        </a:rPr>
                        <a:t>Test Crop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318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Essential fatty acids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a:ln>
                            <a:noFill/>
                          </a:ln>
                          <a:solidFill>
                            <a:schemeClr val="tx1"/>
                          </a:solidFill>
                          <a:effectLst>
                            <a:outerShdw blurRad="38100" dist="38100" dir="2700000" algn="tl">
                              <a:srgbClr val="000000"/>
                            </a:outerShdw>
                          </a:effectLst>
                          <a:latin typeface="Garamond" pitchFamily="18" charset="0"/>
                        </a:rPr>
                        <a:t>Cell membrane production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Soybeans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318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SARS vaccine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a:ln>
                            <a:noFill/>
                          </a:ln>
                          <a:solidFill>
                            <a:schemeClr val="tx1"/>
                          </a:solidFill>
                          <a:effectLst>
                            <a:outerShdw blurRad="38100" dist="38100" dir="2700000" algn="tl">
                              <a:srgbClr val="000000"/>
                            </a:outerShdw>
                          </a:effectLst>
                          <a:latin typeface="Garamond" pitchFamily="18" charset="0"/>
                        </a:rPr>
                        <a:t>Immunization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Tomato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303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Vaccine against pollen allergies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a:ln>
                            <a:noFill/>
                          </a:ln>
                          <a:solidFill>
                            <a:schemeClr val="tx1"/>
                          </a:solidFill>
                          <a:effectLst>
                            <a:outerShdw blurRad="38100" dist="38100" dir="2700000" algn="tl">
                              <a:srgbClr val="000000"/>
                            </a:outerShdw>
                          </a:effectLst>
                          <a:latin typeface="Garamond" pitchFamily="18" charset="0"/>
                        </a:rPr>
                        <a:t>Immunization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Rice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a:extLst>
              <a:ext uri="{FF2B5EF4-FFF2-40B4-BE49-F238E27FC236}">
                <a16:creationId xmlns:a16="http://schemas.microsoft.com/office/drawing/2014/main" id="{C24E65A7-5B2B-D24D-C420-6C6BE35AF78D}"/>
              </a:ext>
            </a:extLst>
          </p:cNvPr>
          <p:cNvSpPr>
            <a:spLocks noGrp="1" noRot="1" noChangeArrowheads="1"/>
          </p:cNvSpPr>
          <p:nvPr>
            <p:ph type="title"/>
          </p:nvPr>
        </p:nvSpPr>
        <p:spPr/>
        <p:txBody>
          <a:bodyPr/>
          <a:lstStyle/>
          <a:p>
            <a:pPr eaLnBrk="1" hangingPunct="1">
              <a:defRPr/>
            </a:pPr>
            <a:r>
              <a:rPr lang="en-US" dirty="0"/>
              <a:t>Examples of </a:t>
            </a:r>
            <a:r>
              <a:rPr lang="en-US" dirty="0" err="1"/>
              <a:t>biopharmed</a:t>
            </a:r>
            <a:r>
              <a:rPr lang="en-US" dirty="0"/>
              <a:t> crops</a:t>
            </a:r>
          </a:p>
        </p:txBody>
      </p:sp>
      <p:graphicFrame>
        <p:nvGraphicFramePr>
          <p:cNvPr id="236584" name="Group 40">
            <a:extLst>
              <a:ext uri="{FF2B5EF4-FFF2-40B4-BE49-F238E27FC236}">
                <a16:creationId xmlns:a16="http://schemas.microsoft.com/office/drawing/2014/main" id="{AA9B13E7-C99B-1D75-967D-36E768068B5D}"/>
              </a:ext>
            </a:extLst>
          </p:cNvPr>
          <p:cNvGraphicFramePr>
            <a:graphicFrameLocks noGrp="1"/>
          </p:cNvGraphicFramePr>
          <p:nvPr>
            <p:ph idx="1"/>
          </p:nvPr>
        </p:nvGraphicFramePr>
        <p:xfrm>
          <a:off x="457200" y="1600200"/>
          <a:ext cx="8229600" cy="4295775"/>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13190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Garamond" pitchFamily="18" charset="0"/>
                        </a:rPr>
                        <a:t>Drug/Chemical</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a:ln>
                            <a:noFill/>
                          </a:ln>
                          <a:solidFill>
                            <a:schemeClr val="tx1"/>
                          </a:solidFill>
                          <a:effectLst>
                            <a:outerShdw blurRad="38100" dist="38100" dir="2700000" algn="tl">
                              <a:srgbClr val="000000"/>
                            </a:outerShdw>
                          </a:effectLst>
                          <a:latin typeface="Garamond" pitchFamily="18" charset="0"/>
                        </a:rPr>
                        <a:t>Use</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a:ln>
                            <a:noFill/>
                          </a:ln>
                          <a:solidFill>
                            <a:schemeClr val="tx1"/>
                          </a:solidFill>
                          <a:effectLst>
                            <a:outerShdw blurRad="38100" dist="38100" dir="2700000" algn="tl">
                              <a:srgbClr val="000000"/>
                            </a:outerShdw>
                          </a:effectLst>
                          <a:latin typeface="Garamond" pitchFamily="18" charset="0"/>
                        </a:rPr>
                        <a:t>Test Crop</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6387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Traveler’s and other Diarrheas</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(*including use of human genes in outdoor plants, such as E. coli </a:t>
                      </a:r>
                      <a:r>
                        <a:rPr kumimoji="0" lang="en-US" sz="2800" b="0" i="0" u="none" strike="noStrike" cap="none" normalizeH="0" baseline="0" dirty="0" err="1">
                          <a:ln>
                            <a:noFill/>
                          </a:ln>
                          <a:solidFill>
                            <a:schemeClr val="tx1"/>
                          </a:solidFill>
                          <a:effectLst>
                            <a:outerShdw blurRad="38100" dist="38100" dir="2700000" algn="tl">
                              <a:srgbClr val="000000"/>
                            </a:outerShdw>
                          </a:effectLst>
                          <a:latin typeface="Garamond" pitchFamily="18" charset="0"/>
                        </a:rPr>
                        <a:t>enterotoxin</a:t>
                      </a: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Immunization/</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Drug</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Rice, Potatoes and Corn</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0BDC-48F8-40FB-BED7-4C66DD0BB1D0}"/>
              </a:ext>
            </a:extLst>
          </p:cNvPr>
          <p:cNvSpPr>
            <a:spLocks noGrp="1"/>
          </p:cNvSpPr>
          <p:nvPr>
            <p:ph type="title"/>
          </p:nvPr>
        </p:nvSpPr>
        <p:spPr/>
        <p:txBody>
          <a:bodyPr/>
          <a:lstStyle/>
          <a:p>
            <a:pPr>
              <a:defRPr/>
            </a:pPr>
            <a:r>
              <a:rPr lang="en-US" dirty="0"/>
              <a:t>Examples of </a:t>
            </a:r>
            <a:r>
              <a:rPr lang="en-US" dirty="0" err="1"/>
              <a:t>biopharmed</a:t>
            </a:r>
            <a:r>
              <a:rPr lang="en-US" dirty="0"/>
              <a:t> crops</a:t>
            </a:r>
          </a:p>
        </p:txBody>
      </p:sp>
      <p:graphicFrame>
        <p:nvGraphicFramePr>
          <p:cNvPr id="4" name="Table Placeholder 3">
            <a:extLst>
              <a:ext uri="{FF2B5EF4-FFF2-40B4-BE49-F238E27FC236}">
                <a16:creationId xmlns:a16="http://schemas.microsoft.com/office/drawing/2014/main" id="{5A1B639C-A73F-4BB3-747D-2A0C4728898D}"/>
              </a:ext>
            </a:extLst>
          </p:cNvPr>
          <p:cNvGraphicFramePr>
            <a:graphicFrameLocks noGrp="1"/>
          </p:cNvGraphicFramePr>
          <p:nvPr>
            <p:ph type="tbl" idx="1"/>
          </p:nvPr>
        </p:nvGraphicFramePr>
        <p:xfrm>
          <a:off x="457200" y="1600200"/>
          <a:ext cx="8229600" cy="3395664"/>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1318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Garamond" pitchFamily="18" charset="0"/>
                        </a:rPr>
                        <a:t>Drug/Chemical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a:ln>
                            <a:noFill/>
                          </a:ln>
                          <a:solidFill>
                            <a:schemeClr val="tx1"/>
                          </a:solidFill>
                          <a:effectLst>
                            <a:outerShdw blurRad="38100" dist="38100" dir="2700000" algn="tl">
                              <a:srgbClr val="000000"/>
                            </a:outerShdw>
                          </a:effectLst>
                          <a:latin typeface="Garamond" pitchFamily="18" charset="0"/>
                        </a:rPr>
                        <a:t>Use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a:ln>
                            <a:noFill/>
                          </a:ln>
                          <a:solidFill>
                            <a:schemeClr val="tx1"/>
                          </a:solidFill>
                          <a:effectLst>
                            <a:outerShdw blurRad="38100" dist="38100" dir="2700000" algn="tl">
                              <a:srgbClr val="000000"/>
                            </a:outerShdw>
                          </a:effectLst>
                          <a:latin typeface="Garamond" pitchFamily="18" charset="0"/>
                        </a:rPr>
                        <a:t>Test Crop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318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Insulin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Treatment of Diabetes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Safflower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318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Insulin-like Growth Factors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Diabetes, Growth, Carcinogen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Rice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6F89A581-68C2-EDD0-2AE0-18A4B6A59F7F}"/>
              </a:ext>
            </a:extLst>
          </p:cNvPr>
          <p:cNvSpPr>
            <a:spLocks noGrp="1" noRot="1" noChangeArrowheads="1"/>
          </p:cNvSpPr>
          <p:nvPr>
            <p:ph type="title"/>
          </p:nvPr>
        </p:nvSpPr>
        <p:spPr/>
        <p:txBody>
          <a:bodyPr/>
          <a:lstStyle/>
          <a:p>
            <a:pPr eaLnBrk="1" hangingPunct="1">
              <a:defRPr/>
            </a:pPr>
            <a:r>
              <a:rPr lang="en-US" sz="4000" dirty="0"/>
              <a:t>Potentially Harmful Biopharmaceuticals</a:t>
            </a:r>
          </a:p>
        </p:txBody>
      </p:sp>
      <p:graphicFrame>
        <p:nvGraphicFramePr>
          <p:cNvPr id="100413" name="Group 61">
            <a:extLst>
              <a:ext uri="{FF2B5EF4-FFF2-40B4-BE49-F238E27FC236}">
                <a16:creationId xmlns:a16="http://schemas.microsoft.com/office/drawing/2014/main" id="{3BD98359-87C9-F224-4708-5B0A7C7C5835}"/>
              </a:ext>
            </a:extLst>
          </p:cNvPr>
          <p:cNvGraphicFramePr>
            <a:graphicFrameLocks noGrp="1"/>
          </p:cNvGraphicFramePr>
          <p:nvPr>
            <p:ph idx="1"/>
          </p:nvPr>
        </p:nvGraphicFramePr>
        <p:xfrm>
          <a:off x="457200" y="1600200"/>
          <a:ext cx="8229600" cy="4175166"/>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554267">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Substance</a:t>
                      </a:r>
                    </a:p>
                  </a:txBody>
                  <a:tcPr marT="45621" marB="456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a:ln>
                            <a:noFill/>
                          </a:ln>
                          <a:solidFill>
                            <a:schemeClr val="tx1"/>
                          </a:solidFill>
                          <a:effectLst>
                            <a:outerShdw blurRad="38100" dist="38100" dir="2700000" algn="tl">
                              <a:srgbClr val="000000"/>
                            </a:outerShdw>
                          </a:effectLst>
                          <a:latin typeface="Garamond" pitchFamily="18" charset="0"/>
                        </a:rPr>
                        <a:t>Use</a:t>
                      </a:r>
                    </a:p>
                  </a:txBody>
                  <a:tcPr marT="45621" marB="456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Known or Potential Effects</a:t>
                      </a:r>
                    </a:p>
                  </a:txBody>
                  <a:tcPr marT="45621" marB="456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6659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err="1">
                          <a:ln>
                            <a:noFill/>
                          </a:ln>
                          <a:solidFill>
                            <a:schemeClr val="tx1"/>
                          </a:solidFill>
                          <a:effectLst>
                            <a:outerShdw blurRad="38100" dist="38100" dir="2700000" algn="tl">
                              <a:srgbClr val="000000"/>
                            </a:outerShdw>
                          </a:effectLst>
                          <a:latin typeface="Garamond" pitchFamily="18" charset="0"/>
                        </a:rPr>
                        <a:t>Acanthocyanin</a:t>
                      </a: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 in tomatoes</a:t>
                      </a:r>
                    </a:p>
                  </a:txBody>
                  <a:tcPr marT="45621" marB="456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Antioxidant, anti-cancer agent</a:t>
                      </a:r>
                    </a:p>
                  </a:txBody>
                  <a:tcPr marT="45621" marB="456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Unknown</a:t>
                      </a:r>
                    </a:p>
                  </a:txBody>
                  <a:tcPr marT="45621" marB="456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54267">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err="1">
                          <a:ln>
                            <a:noFill/>
                          </a:ln>
                          <a:solidFill>
                            <a:schemeClr val="tx1"/>
                          </a:solidFill>
                          <a:effectLst>
                            <a:outerShdw blurRad="38100" dist="38100" dir="2700000" algn="tl">
                              <a:srgbClr val="000000"/>
                            </a:outerShdw>
                          </a:effectLst>
                          <a:latin typeface="Garamond" pitchFamily="18" charset="0"/>
                        </a:rPr>
                        <a:t>Aprotinin</a:t>
                      </a: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 in corn</a:t>
                      </a:r>
                    </a:p>
                  </a:txBody>
                  <a:tcPr marT="45621" marB="456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Blood clotting</a:t>
                      </a:r>
                    </a:p>
                  </a:txBody>
                  <a:tcPr marT="45621" marB="456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Pancreatic disease, allergic reactions</a:t>
                      </a:r>
                    </a:p>
                  </a:txBody>
                  <a:tcPr marT="45621" marB="456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299A4-1389-F127-E299-F4FAA18B2F53}"/>
              </a:ext>
            </a:extLst>
          </p:cNvPr>
          <p:cNvSpPr>
            <a:spLocks noGrp="1"/>
          </p:cNvSpPr>
          <p:nvPr>
            <p:ph type="title"/>
          </p:nvPr>
        </p:nvSpPr>
        <p:spPr/>
        <p:txBody>
          <a:bodyPr/>
          <a:lstStyle/>
          <a:p>
            <a:pPr>
              <a:defRPr/>
            </a:pPr>
            <a:r>
              <a:rPr lang="en-US" dirty="0"/>
              <a:t>Examples of </a:t>
            </a:r>
            <a:r>
              <a:rPr lang="en-US" dirty="0" err="1"/>
              <a:t>biopharmed</a:t>
            </a:r>
            <a:r>
              <a:rPr lang="en-US" dirty="0"/>
              <a:t> crops</a:t>
            </a:r>
          </a:p>
        </p:txBody>
      </p:sp>
      <p:graphicFrame>
        <p:nvGraphicFramePr>
          <p:cNvPr id="4" name="Table Placeholder 3">
            <a:extLst>
              <a:ext uri="{FF2B5EF4-FFF2-40B4-BE49-F238E27FC236}">
                <a16:creationId xmlns:a16="http://schemas.microsoft.com/office/drawing/2014/main" id="{490021F6-0808-3F60-54E5-CB89B8796148}"/>
              </a:ext>
            </a:extLst>
          </p:cNvPr>
          <p:cNvGraphicFramePr>
            <a:graphicFrameLocks noGrp="1"/>
          </p:cNvGraphicFramePr>
          <p:nvPr>
            <p:ph type="tbl" idx="1"/>
          </p:nvPr>
        </p:nvGraphicFramePr>
        <p:xfrm>
          <a:off x="457200" y="1600200"/>
          <a:ext cx="8382000" cy="4022800"/>
        </p:xfrm>
        <a:graphic>
          <a:graphicData uri="http://schemas.openxmlformats.org/drawingml/2006/table">
            <a:tbl>
              <a:tblPr/>
              <a:tblGrid>
                <a:gridCol w="28956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37129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Lycopene in pineapples (turns pineapples pink)</a:t>
                      </a:r>
                    </a:p>
                  </a:txBody>
                  <a:tcPr marT="45580" marB="455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Anti-oxidant</a:t>
                      </a:r>
                    </a:p>
                  </a:txBody>
                  <a:tcPr marT="45580" marB="45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Cancer risk reduction</a:t>
                      </a:r>
                    </a:p>
                  </a:txBody>
                  <a:tcPr marT="45580" marB="45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5143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Oilseeds producing enhanced omega-3 fatty acids</a:t>
                      </a:r>
                    </a:p>
                  </a:txBody>
                  <a:tcPr marT="45580" marB="4558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Omega-3 fatty acids</a:t>
                      </a:r>
                    </a:p>
                  </a:txBody>
                  <a:tcPr marT="45580" marB="4558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Cardiovascular disease; however, oils used caused wing deformities in cabbage white butterflies</a:t>
                      </a:r>
                    </a:p>
                  </a:txBody>
                  <a:tcPr marT="45580" marB="4558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34C5E70E-DF4D-A302-015E-825D26E1DB5A}"/>
              </a:ext>
            </a:extLst>
          </p:cNvPr>
          <p:cNvSpPr>
            <a:spLocks noGrp="1" noRot="1" noChangeArrowheads="1"/>
          </p:cNvSpPr>
          <p:nvPr>
            <p:ph type="title"/>
          </p:nvPr>
        </p:nvSpPr>
        <p:spPr/>
        <p:txBody>
          <a:bodyPr/>
          <a:lstStyle/>
          <a:p>
            <a:pPr eaLnBrk="1" hangingPunct="1">
              <a:defRPr/>
            </a:pPr>
            <a:r>
              <a:rPr lang="en-US" sz="4000" dirty="0"/>
              <a:t>Potentially Harmful Biopharmaceuticals</a:t>
            </a:r>
          </a:p>
        </p:txBody>
      </p:sp>
      <p:graphicFrame>
        <p:nvGraphicFramePr>
          <p:cNvPr id="144452" name="Group 68">
            <a:extLst>
              <a:ext uri="{FF2B5EF4-FFF2-40B4-BE49-F238E27FC236}">
                <a16:creationId xmlns:a16="http://schemas.microsoft.com/office/drawing/2014/main" id="{758F577C-FD0E-EEED-E8A8-3B6339802E5F}"/>
              </a:ext>
            </a:extLst>
          </p:cNvPr>
          <p:cNvGraphicFramePr>
            <a:graphicFrameLocks noGrp="1"/>
          </p:cNvGraphicFramePr>
          <p:nvPr>
            <p:ph idx="1"/>
            <p:extLst>
              <p:ext uri="{D42A27DB-BD31-4B8C-83A1-F6EECF244321}">
                <p14:modId xmlns:p14="http://schemas.microsoft.com/office/powerpoint/2010/main" val="784446024"/>
              </p:ext>
            </p:extLst>
          </p:nvPr>
        </p:nvGraphicFramePr>
        <p:xfrm>
          <a:off x="304800" y="1600201"/>
          <a:ext cx="8382000" cy="5364113"/>
        </p:xfrm>
        <a:graphic>
          <a:graphicData uri="http://schemas.openxmlformats.org/drawingml/2006/table">
            <a:tbl>
              <a:tblPr/>
              <a:tblGrid>
                <a:gridCol w="28956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066487">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Substance</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Use</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Known or Potential Effects</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6088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Anti-sperm antibody in corn</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Contraception</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Adverse reproductive impacts</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89014">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err="1">
                          <a:ln>
                            <a:noFill/>
                          </a:ln>
                          <a:solidFill>
                            <a:schemeClr val="tx1"/>
                          </a:solidFill>
                          <a:effectLst>
                            <a:outerShdw blurRad="38100" dist="38100" dir="2700000" algn="tl">
                              <a:srgbClr val="000000"/>
                            </a:outerShdw>
                          </a:effectLst>
                          <a:latin typeface="Garamond" pitchFamily="18" charset="0"/>
                        </a:rPr>
                        <a:t>Trypsin</a:t>
                      </a: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 in corn</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Enzyme - research, industrial uses</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Occupational asthma</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89014">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err="1">
                          <a:ln>
                            <a:noFill/>
                          </a:ln>
                          <a:solidFill>
                            <a:schemeClr val="tx1"/>
                          </a:solidFill>
                          <a:effectLst>
                            <a:outerShdw blurRad="38100" dist="38100" dir="2700000" algn="tl">
                              <a:srgbClr val="000000"/>
                            </a:outerShdw>
                          </a:effectLst>
                          <a:latin typeface="Garamond" pitchFamily="18" charset="0"/>
                        </a:rPr>
                        <a:t>Avidin</a:t>
                      </a: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 in corn</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Research</a:t>
                      </a: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Vitamin B deficiency, allergic reactions</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8513F-E487-6043-88BC-379ECAC9A824}"/>
              </a:ext>
            </a:extLst>
          </p:cNvPr>
          <p:cNvSpPr>
            <a:spLocks noGrp="1"/>
          </p:cNvSpPr>
          <p:nvPr>
            <p:ph type="title"/>
          </p:nvPr>
        </p:nvSpPr>
        <p:spPr/>
        <p:txBody>
          <a:bodyPr/>
          <a:lstStyle/>
          <a:p>
            <a:pPr>
              <a:defRPr/>
            </a:pPr>
            <a:r>
              <a:rPr lang="en-US" sz="4000" dirty="0"/>
              <a:t>Potentially Harmful Biopharmaceuticals</a:t>
            </a:r>
          </a:p>
        </p:txBody>
      </p:sp>
      <p:graphicFrame>
        <p:nvGraphicFramePr>
          <p:cNvPr id="4" name="Table Placeholder 3">
            <a:extLst>
              <a:ext uri="{FF2B5EF4-FFF2-40B4-BE49-F238E27FC236}">
                <a16:creationId xmlns:a16="http://schemas.microsoft.com/office/drawing/2014/main" id="{9EA19877-2D58-0344-9A91-6FC6F4ADB3AA}"/>
              </a:ext>
            </a:extLst>
          </p:cNvPr>
          <p:cNvGraphicFramePr>
            <a:graphicFrameLocks noGrp="1"/>
          </p:cNvGraphicFramePr>
          <p:nvPr>
            <p:ph type="tbl" idx="1"/>
          </p:nvPr>
        </p:nvGraphicFramePr>
        <p:xfrm>
          <a:off x="457200" y="1600200"/>
          <a:ext cx="8382000" cy="5218113"/>
        </p:xfrm>
        <a:graphic>
          <a:graphicData uri="http://schemas.openxmlformats.org/drawingml/2006/table">
            <a:tbl>
              <a:tblPr/>
              <a:tblGrid>
                <a:gridCol w="28956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134787">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Substance</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Use</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Known or Potential Effects</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0416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Ebola immune complex in </a:t>
                      </a:r>
                      <a:r>
                        <a:rPr kumimoji="0" lang="en-US" sz="2400" b="0" i="1" u="none" strike="noStrike" cap="none" normalizeH="0" baseline="0" dirty="0" err="1">
                          <a:ln>
                            <a:noFill/>
                          </a:ln>
                          <a:solidFill>
                            <a:schemeClr val="tx1"/>
                          </a:solidFill>
                          <a:effectLst>
                            <a:outerShdw blurRad="38100" dist="38100" dir="2700000" algn="tl">
                              <a:srgbClr val="000000"/>
                            </a:outerShdw>
                          </a:effectLst>
                          <a:latin typeface="Garamond" pitchFamily="18" charset="0"/>
                        </a:rPr>
                        <a:t>Nicotiana</a:t>
                      </a:r>
                      <a:r>
                        <a:rPr kumimoji="0" lang="en-US" sz="2400" b="0" i="1" u="none" strike="noStrike" cap="none" normalizeH="0" baseline="0" dirty="0">
                          <a:ln>
                            <a:noFill/>
                          </a:ln>
                          <a:solidFill>
                            <a:schemeClr val="tx1"/>
                          </a:solidFill>
                          <a:effectLst>
                            <a:outerShdw blurRad="38100" dist="38100" dir="2700000" algn="tl">
                              <a:srgbClr val="000000"/>
                            </a:outerShdw>
                          </a:effectLst>
                          <a:latin typeface="Garamond" pitchFamily="18" charset="0"/>
                        </a:rPr>
                        <a:t> </a:t>
                      </a:r>
                      <a:r>
                        <a:rPr kumimoji="0" lang="en-US" sz="2400" b="0" i="1" u="none" strike="noStrike" cap="none" normalizeH="0" baseline="0" dirty="0" err="1">
                          <a:ln>
                            <a:noFill/>
                          </a:ln>
                          <a:solidFill>
                            <a:schemeClr val="tx1"/>
                          </a:solidFill>
                          <a:effectLst>
                            <a:outerShdw blurRad="38100" dist="38100" dir="2700000" algn="tl">
                              <a:srgbClr val="000000"/>
                            </a:outerShdw>
                          </a:effectLst>
                          <a:latin typeface="Garamond" pitchFamily="18" charset="0"/>
                        </a:rPr>
                        <a:t>benthamiana</a:t>
                      </a:r>
                      <a:endParaRPr kumimoji="0" lang="en-US" sz="2400" b="0" i="1" u="none" strike="noStrike" cap="none" normalizeH="0" baseline="0" dirty="0">
                        <a:ln>
                          <a:noFill/>
                        </a:ln>
                        <a:solidFill>
                          <a:schemeClr val="tx1"/>
                        </a:solidFill>
                        <a:effectLst>
                          <a:outerShdw blurRad="38100" dist="38100" dir="2700000" algn="tl">
                            <a:srgbClr val="000000"/>
                          </a:outerShdw>
                        </a:effectLst>
                        <a:latin typeface="Garamond" pitchFamily="18"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Vaccine against highly pathogenic, dangerous virus</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Immune system effects</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416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err="1">
                          <a:ln>
                            <a:noFill/>
                          </a:ln>
                          <a:solidFill>
                            <a:schemeClr val="tx1"/>
                          </a:solidFill>
                          <a:effectLst>
                            <a:outerShdw blurRad="38100" dist="38100" dir="2700000" algn="tl">
                              <a:srgbClr val="000000"/>
                            </a:outerShdw>
                          </a:effectLst>
                          <a:latin typeface="Garamond" pitchFamily="18" charset="0"/>
                        </a:rPr>
                        <a:t>Taliglucerase</a:t>
                      </a: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 </a:t>
                      </a:r>
                      <a:r>
                        <a:rPr kumimoji="0" lang="en-US" sz="2400" b="0" i="0" u="none" strike="noStrike" cap="none" normalizeH="0" baseline="0" dirty="0" err="1">
                          <a:ln>
                            <a:noFill/>
                          </a:ln>
                          <a:solidFill>
                            <a:schemeClr val="tx1"/>
                          </a:solidFill>
                          <a:effectLst>
                            <a:outerShdw blurRad="38100" dist="38100" dir="2700000" algn="tl">
                              <a:srgbClr val="000000"/>
                            </a:outerShdw>
                          </a:effectLst>
                          <a:latin typeface="Garamond" pitchFamily="18" charset="0"/>
                        </a:rPr>
                        <a:t>alfa</a:t>
                      </a: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 in carrots (</a:t>
                      </a:r>
                      <a:r>
                        <a:rPr kumimoji="0" lang="en-US" sz="2400" b="0" i="0" u="none" strike="noStrike" cap="none" normalizeH="0" baseline="0" dirty="0" err="1">
                          <a:ln>
                            <a:noFill/>
                          </a:ln>
                          <a:solidFill>
                            <a:schemeClr val="tx1"/>
                          </a:solidFill>
                          <a:effectLst>
                            <a:outerShdw blurRad="38100" dist="38100" dir="2700000" algn="tl">
                              <a:srgbClr val="000000"/>
                            </a:outerShdw>
                          </a:effectLst>
                          <a:latin typeface="Garamond" pitchFamily="18" charset="0"/>
                        </a:rPr>
                        <a:t>Elelyso</a:t>
                      </a: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 </a:t>
                      </a:r>
                      <a:r>
                        <a:rPr kumimoji="0" lang="en-US" sz="2400" b="0" i="0" u="none" strike="noStrike" cap="none" normalizeH="0" baseline="0" dirty="0" err="1">
                          <a:ln>
                            <a:noFill/>
                          </a:ln>
                          <a:solidFill>
                            <a:schemeClr val="tx1"/>
                          </a:solidFill>
                          <a:effectLst>
                            <a:outerShdw blurRad="38100" dist="38100" dir="2700000" algn="tl">
                              <a:srgbClr val="000000"/>
                            </a:outerShdw>
                          </a:effectLst>
                          <a:latin typeface="Garamond" pitchFamily="18" charset="0"/>
                        </a:rPr>
                        <a:t>Protalix</a:t>
                      </a: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 </a:t>
                      </a:r>
                      <a:r>
                        <a:rPr kumimoji="0" lang="en-US" sz="2400" b="0" i="0" u="none" strike="noStrike" cap="none" normalizeH="0" baseline="0" dirty="0" err="1">
                          <a:ln>
                            <a:noFill/>
                          </a:ln>
                          <a:solidFill>
                            <a:schemeClr val="tx1"/>
                          </a:solidFill>
                          <a:effectLst>
                            <a:outerShdw blurRad="38100" dist="38100" dir="2700000" algn="tl">
                              <a:srgbClr val="000000"/>
                            </a:outerShdw>
                          </a:effectLst>
                          <a:latin typeface="Garamond" pitchFamily="18" charset="0"/>
                        </a:rPr>
                        <a:t>Biotherapeutics</a:t>
                      </a: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err="1">
                          <a:ln>
                            <a:noFill/>
                          </a:ln>
                          <a:solidFill>
                            <a:schemeClr val="tx1"/>
                          </a:solidFill>
                          <a:effectLst>
                            <a:outerShdw blurRad="38100" dist="38100" dir="2700000" algn="tl">
                              <a:srgbClr val="000000"/>
                            </a:outerShdw>
                          </a:effectLst>
                          <a:latin typeface="Garamond" pitchFamily="18" charset="0"/>
                        </a:rPr>
                        <a:t>Gaucher’s</a:t>
                      </a: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 Disease</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Two similar drugs made in mammalian cells already available</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4607093A-5442-D889-B4C4-07C9A3C62C55}"/>
              </a:ext>
            </a:extLst>
          </p:cNvPr>
          <p:cNvSpPr>
            <a:spLocks noGrp="1" noRot="1" noChangeArrowheads="1"/>
          </p:cNvSpPr>
          <p:nvPr>
            <p:ph type="title" idx="4294967295"/>
          </p:nvPr>
        </p:nvSpPr>
        <p:spPr/>
        <p:txBody>
          <a:bodyPr/>
          <a:lstStyle/>
          <a:p>
            <a:pPr eaLnBrk="1" hangingPunct="1">
              <a:defRPr/>
            </a:pPr>
            <a:r>
              <a:rPr lang="en-US" sz="4000" dirty="0"/>
              <a:t>Potentially Harmful Biopharmaceuticals</a:t>
            </a:r>
          </a:p>
        </p:txBody>
      </p:sp>
      <p:graphicFrame>
        <p:nvGraphicFramePr>
          <p:cNvPr id="241689" name="Group 25">
            <a:extLst>
              <a:ext uri="{FF2B5EF4-FFF2-40B4-BE49-F238E27FC236}">
                <a16:creationId xmlns:a16="http://schemas.microsoft.com/office/drawing/2014/main" id="{D07681DF-D86A-3AB0-A7EA-A92239A917D6}"/>
              </a:ext>
            </a:extLst>
          </p:cNvPr>
          <p:cNvGraphicFramePr>
            <a:graphicFrameLocks noGrp="1"/>
          </p:cNvGraphicFramePr>
          <p:nvPr>
            <p:ph idx="4294967295"/>
          </p:nvPr>
        </p:nvGraphicFramePr>
        <p:xfrm>
          <a:off x="457200" y="1600200"/>
          <a:ext cx="8229600" cy="4968875"/>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554679">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Substance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Use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Known or Potential Effects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717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err="1">
                          <a:ln>
                            <a:noFill/>
                          </a:ln>
                          <a:solidFill>
                            <a:schemeClr val="tx1"/>
                          </a:solidFill>
                          <a:effectLst>
                            <a:outerShdw blurRad="38100" dist="38100" dir="2700000" algn="tl">
                              <a:srgbClr val="000000"/>
                            </a:outerShdw>
                          </a:effectLst>
                          <a:latin typeface="Garamond" pitchFamily="18" charset="0"/>
                        </a:rPr>
                        <a:t>Tricosanthin</a:t>
                      </a: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 in tobacco</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Failed anti-HIV drug</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Highly toxic - allergic reactions, induced abortions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42421">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Alpha-amylase in corn</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Digests starch to sugars (aids </a:t>
                      </a:r>
                      <a:r>
                        <a:rPr kumimoji="0" lang="en-US" sz="3200" b="0" i="0" u="none" strike="noStrike" cap="none" normalizeH="0" baseline="0" dirty="0" err="1">
                          <a:ln>
                            <a:noFill/>
                          </a:ln>
                          <a:solidFill>
                            <a:schemeClr val="tx1"/>
                          </a:solidFill>
                          <a:effectLst>
                            <a:outerShdw blurRad="38100" dist="38100" dir="2700000" algn="tl">
                              <a:srgbClr val="000000"/>
                            </a:outerShdw>
                          </a:effectLst>
                          <a:latin typeface="Garamond" pitchFamily="18" charset="0"/>
                        </a:rPr>
                        <a:t>biofuel</a:t>
                      </a: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 production)</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unknown</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89DC5-5745-1716-321A-AC46B332A9A2}"/>
              </a:ext>
            </a:extLst>
          </p:cNvPr>
          <p:cNvSpPr>
            <a:spLocks noGrp="1"/>
          </p:cNvSpPr>
          <p:nvPr>
            <p:ph type="title"/>
          </p:nvPr>
        </p:nvSpPr>
        <p:spPr/>
        <p:txBody>
          <a:bodyPr/>
          <a:lstStyle/>
          <a:p>
            <a:pPr>
              <a:defRPr/>
            </a:pPr>
            <a:r>
              <a:rPr lang="en-US" sz="4000" dirty="0"/>
              <a:t>Other </a:t>
            </a:r>
            <a:r>
              <a:rPr lang="en-US" sz="4000" dirty="0" err="1"/>
              <a:t>Biopharmed</a:t>
            </a:r>
            <a:r>
              <a:rPr lang="en-US" sz="4000" dirty="0"/>
              <a:t> Crops Under Investigation</a:t>
            </a:r>
          </a:p>
        </p:txBody>
      </p:sp>
      <p:sp>
        <p:nvSpPr>
          <p:cNvPr id="3" name="Content Placeholder 2">
            <a:extLst>
              <a:ext uri="{FF2B5EF4-FFF2-40B4-BE49-F238E27FC236}">
                <a16:creationId xmlns:a16="http://schemas.microsoft.com/office/drawing/2014/main" id="{48A701F9-F2E1-C757-ADC8-E4419B0605F8}"/>
              </a:ext>
            </a:extLst>
          </p:cNvPr>
          <p:cNvSpPr>
            <a:spLocks noGrp="1"/>
          </p:cNvSpPr>
          <p:nvPr>
            <p:ph idx="1"/>
          </p:nvPr>
        </p:nvSpPr>
        <p:spPr/>
        <p:txBody>
          <a:bodyPr/>
          <a:lstStyle/>
          <a:p>
            <a:pPr>
              <a:defRPr/>
            </a:pPr>
            <a:r>
              <a:rPr lang="en-US" sz="2800" dirty="0"/>
              <a:t>Plastic polymer in </a:t>
            </a:r>
            <a:r>
              <a:rPr lang="en-US" sz="2800" dirty="0" err="1"/>
              <a:t>switchgrass</a:t>
            </a:r>
            <a:r>
              <a:rPr lang="en-US" sz="2800" dirty="0"/>
              <a:t> </a:t>
            </a:r>
          </a:p>
          <a:p>
            <a:pPr>
              <a:defRPr/>
            </a:pPr>
            <a:r>
              <a:rPr lang="en-US" sz="2800" dirty="0"/>
              <a:t>Anti-HIV monoclonal antibody in </a:t>
            </a:r>
            <a:r>
              <a:rPr lang="en-US" sz="2800" dirty="0" err="1"/>
              <a:t>Agrobacterium</a:t>
            </a:r>
            <a:endParaRPr lang="en-US" sz="2800" dirty="0"/>
          </a:p>
          <a:p>
            <a:pPr>
              <a:defRPr/>
            </a:pPr>
            <a:r>
              <a:rPr lang="en-US" sz="2800" dirty="0"/>
              <a:t>Interleukin-10 in tobacco plants</a:t>
            </a:r>
          </a:p>
          <a:p>
            <a:pPr>
              <a:defRPr/>
            </a:pPr>
            <a:r>
              <a:rPr lang="en-US" sz="2800" dirty="0" err="1"/>
              <a:t>Bioglow</a:t>
            </a:r>
            <a:r>
              <a:rPr lang="en-US" sz="2800" dirty="0"/>
              <a:t> (grow in the dark tobacco plant – purpose?)</a:t>
            </a:r>
          </a:p>
          <a:p>
            <a:pPr>
              <a:defRPr/>
            </a:pPr>
            <a:r>
              <a:rPr lang="en-US" sz="2800" dirty="0"/>
              <a:t>Malaria vaccine components in green algae</a:t>
            </a:r>
          </a:p>
          <a:p>
            <a:pPr>
              <a:defRPr/>
            </a:pPr>
            <a:r>
              <a:rPr lang="en-US" sz="2800" dirty="0"/>
              <a:t>GABA in tomatoes (to “reduce stress and improve sleep” – now being sold in Japan by </a:t>
            </a:r>
            <a:r>
              <a:rPr lang="en-US" sz="2800" dirty="0" err="1"/>
              <a:t>Sanatech</a:t>
            </a:r>
            <a:r>
              <a:rPr lang="en-US" sz="2800" dirty="0"/>
              <a:t>)</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a:extLst>
              <a:ext uri="{FF2B5EF4-FFF2-40B4-BE49-F238E27FC236}">
                <a16:creationId xmlns:a16="http://schemas.microsoft.com/office/drawing/2014/main" id="{77162813-0FB4-C828-03F8-8AE223F0D1B6}"/>
              </a:ext>
            </a:extLst>
          </p:cNvPr>
          <p:cNvSpPr>
            <a:spLocks noGrp="1" noRot="1" noChangeArrowheads="1"/>
          </p:cNvSpPr>
          <p:nvPr>
            <p:ph type="title"/>
          </p:nvPr>
        </p:nvSpPr>
        <p:spPr/>
        <p:txBody>
          <a:bodyPr/>
          <a:lstStyle/>
          <a:p>
            <a:pPr eaLnBrk="1" hangingPunct="1">
              <a:defRPr/>
            </a:pPr>
            <a:r>
              <a:rPr lang="en-US" dirty="0"/>
              <a:t>Plant cell culture “</a:t>
            </a:r>
            <a:r>
              <a:rPr lang="en-US" dirty="0" err="1"/>
              <a:t>biopharming</a:t>
            </a:r>
            <a:r>
              <a:rPr lang="en-US" dirty="0"/>
              <a:t>”</a:t>
            </a:r>
          </a:p>
        </p:txBody>
      </p:sp>
      <p:sp>
        <p:nvSpPr>
          <p:cNvPr id="244739" name="Rectangle 3">
            <a:extLst>
              <a:ext uri="{FF2B5EF4-FFF2-40B4-BE49-F238E27FC236}">
                <a16:creationId xmlns:a16="http://schemas.microsoft.com/office/drawing/2014/main" id="{AAB64ECB-53EC-8CE2-07BB-1CD29F18D583}"/>
              </a:ext>
            </a:extLst>
          </p:cNvPr>
          <p:cNvSpPr>
            <a:spLocks noGrp="1" noChangeArrowheads="1"/>
          </p:cNvSpPr>
          <p:nvPr>
            <p:ph type="body" idx="1"/>
          </p:nvPr>
        </p:nvSpPr>
        <p:spPr/>
        <p:txBody>
          <a:bodyPr/>
          <a:lstStyle/>
          <a:p>
            <a:pPr eaLnBrk="1" hangingPunct="1">
              <a:defRPr/>
            </a:pPr>
            <a:r>
              <a:rPr lang="en-US" sz="3600" dirty="0"/>
              <a:t>Dow </a:t>
            </a:r>
            <a:r>
              <a:rPr lang="en-US" sz="3600" dirty="0" err="1"/>
              <a:t>AgroSciences</a:t>
            </a:r>
            <a:r>
              <a:rPr lang="en-US" sz="3600" dirty="0"/>
              <a:t> has won USDA approval of a chicken vaccine against Newcastle Disease produced in fermented tobacco plant cells</a:t>
            </a:r>
          </a:p>
          <a:p>
            <a:pPr eaLnBrk="1" hangingPunct="1">
              <a:defRPr/>
            </a:pPr>
            <a:r>
              <a:rPr lang="en-US" sz="3600" dirty="0"/>
              <a:t>Anti-HPV vaccine in tobacco cell chloroplasts</a:t>
            </a:r>
          </a:p>
          <a:p>
            <a:pPr eaLnBrk="1" hangingPunct="1">
              <a:defRPr/>
            </a:pPr>
            <a:r>
              <a:rPr lang="en-US" sz="3600" dirty="0"/>
              <a:t>Not strictly </a:t>
            </a:r>
            <a:r>
              <a:rPr lang="en-US" sz="3600" dirty="0" err="1"/>
              <a:t>biopharming</a:t>
            </a:r>
            <a:r>
              <a:rPr lang="en-US" sz="3600" dirty="0"/>
              <a:t>; more like cell culture</a:t>
            </a: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A637DA64-EDA2-2A22-5260-6F3345CD7D4F}"/>
              </a:ext>
            </a:extLst>
          </p:cNvPr>
          <p:cNvSpPr>
            <a:spLocks noGrp="1" noRot="1" noChangeArrowheads="1"/>
          </p:cNvSpPr>
          <p:nvPr>
            <p:ph type="title"/>
          </p:nvPr>
        </p:nvSpPr>
        <p:spPr/>
        <p:txBody>
          <a:bodyPr/>
          <a:lstStyle/>
          <a:p>
            <a:pPr eaLnBrk="1" hangingPunct="1">
              <a:defRPr/>
            </a:pPr>
            <a:r>
              <a:rPr lang="en-US"/>
              <a:t>Opposition to Biopharming</a:t>
            </a:r>
          </a:p>
        </p:txBody>
      </p:sp>
      <p:sp>
        <p:nvSpPr>
          <p:cNvPr id="102403" name="Rectangle 3">
            <a:extLst>
              <a:ext uri="{FF2B5EF4-FFF2-40B4-BE49-F238E27FC236}">
                <a16:creationId xmlns:a16="http://schemas.microsoft.com/office/drawing/2014/main" id="{FD1C207F-C56A-F813-8716-D4130A18DFA9}"/>
              </a:ext>
            </a:extLst>
          </p:cNvPr>
          <p:cNvSpPr>
            <a:spLocks noGrp="1" noChangeArrowheads="1"/>
          </p:cNvSpPr>
          <p:nvPr>
            <p:ph type="body" idx="1"/>
          </p:nvPr>
        </p:nvSpPr>
        <p:spPr/>
        <p:txBody>
          <a:bodyPr/>
          <a:lstStyle/>
          <a:p>
            <a:pPr eaLnBrk="1" hangingPunct="1">
              <a:defRPr/>
            </a:pPr>
            <a:r>
              <a:rPr lang="en-US" sz="4000" dirty="0"/>
              <a:t>National Academy of Sciences</a:t>
            </a:r>
          </a:p>
          <a:p>
            <a:pPr eaLnBrk="1" hangingPunct="1">
              <a:defRPr/>
            </a:pPr>
            <a:r>
              <a:rPr lang="en-US" sz="4000" dirty="0"/>
              <a:t>Union of Concerned Scientists</a:t>
            </a:r>
          </a:p>
          <a:p>
            <a:pPr eaLnBrk="1" hangingPunct="1">
              <a:defRPr/>
            </a:pPr>
            <a:r>
              <a:rPr lang="en-US" sz="4000" dirty="0"/>
              <a:t>British Medical Association (favors moratorium on all GM foods)</a:t>
            </a:r>
          </a:p>
          <a:p>
            <a:pPr eaLnBrk="1" hangingPunct="1">
              <a:defRPr/>
            </a:pPr>
            <a:r>
              <a:rPr lang="en-US" sz="4000" dirty="0"/>
              <a:t>Consumers Union</a:t>
            </a: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CF7507CA-B21B-85CD-3B99-2CB8DF8BC099}"/>
              </a:ext>
            </a:extLst>
          </p:cNvPr>
          <p:cNvSpPr>
            <a:spLocks noGrp="1" noRot="1" noChangeArrowheads="1"/>
          </p:cNvSpPr>
          <p:nvPr>
            <p:ph type="title"/>
          </p:nvPr>
        </p:nvSpPr>
        <p:spPr/>
        <p:txBody>
          <a:bodyPr/>
          <a:lstStyle/>
          <a:p>
            <a:pPr eaLnBrk="1" hangingPunct="1">
              <a:defRPr/>
            </a:pPr>
            <a:r>
              <a:rPr lang="en-US"/>
              <a:t>Opposition to Biopharming</a:t>
            </a:r>
          </a:p>
        </p:txBody>
      </p:sp>
      <p:sp>
        <p:nvSpPr>
          <p:cNvPr id="123907" name="Rectangle 3">
            <a:extLst>
              <a:ext uri="{FF2B5EF4-FFF2-40B4-BE49-F238E27FC236}">
                <a16:creationId xmlns:a16="http://schemas.microsoft.com/office/drawing/2014/main" id="{8035281F-0C5E-4E6B-6BDD-C0B79203FB2E}"/>
              </a:ext>
            </a:extLst>
          </p:cNvPr>
          <p:cNvSpPr>
            <a:spLocks noGrp="1" noChangeArrowheads="1"/>
          </p:cNvSpPr>
          <p:nvPr>
            <p:ph type="body" idx="1"/>
          </p:nvPr>
        </p:nvSpPr>
        <p:spPr/>
        <p:txBody>
          <a:bodyPr/>
          <a:lstStyle/>
          <a:p>
            <a:pPr eaLnBrk="1" hangingPunct="1">
              <a:defRPr/>
            </a:pPr>
            <a:r>
              <a:rPr lang="en-US" sz="4000" dirty="0"/>
              <a:t>Grocery Manufacturers of America</a:t>
            </a:r>
          </a:p>
          <a:p>
            <a:pPr eaLnBrk="1" hangingPunct="1">
              <a:defRPr/>
            </a:pPr>
            <a:r>
              <a:rPr lang="en-US" sz="4000" dirty="0"/>
              <a:t>National Food Processors Association</a:t>
            </a:r>
          </a:p>
          <a:p>
            <a:pPr eaLnBrk="1" hangingPunct="1">
              <a:defRPr/>
            </a:pPr>
            <a:r>
              <a:rPr lang="en-US" sz="4000" dirty="0"/>
              <a:t>Organic Consumers Association</a:t>
            </a:r>
          </a:p>
          <a:p>
            <a:pPr eaLnBrk="1" hangingPunct="1">
              <a:defRPr/>
            </a:pPr>
            <a:r>
              <a:rPr lang="en-US" sz="4000" dirty="0"/>
              <a:t>Friends of the Earth</a:t>
            </a:r>
          </a:p>
          <a:p>
            <a:pPr eaLnBrk="1" hangingPunct="1">
              <a:defRPr/>
            </a:pPr>
            <a:r>
              <a:rPr lang="en-US" sz="4000" dirty="0"/>
              <a:t>Others</a:t>
            </a:r>
          </a:p>
          <a:p>
            <a:pPr eaLnBrk="1" hangingPunct="1">
              <a:defRPr/>
            </a:pPr>
            <a:endParaRPr lang="en-US" sz="4000" dirty="0"/>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A0FBD4F0-A7E3-D4EF-1FA3-C306D64A91E6}"/>
              </a:ext>
            </a:extLst>
          </p:cNvPr>
          <p:cNvSpPr>
            <a:spLocks noGrp="1" noRot="1" noChangeArrowheads="1"/>
          </p:cNvSpPr>
          <p:nvPr>
            <p:ph type="title"/>
          </p:nvPr>
        </p:nvSpPr>
        <p:spPr/>
        <p:txBody>
          <a:bodyPr/>
          <a:lstStyle/>
          <a:p>
            <a:pPr eaLnBrk="1" hangingPunct="1">
              <a:defRPr/>
            </a:pPr>
            <a:r>
              <a:rPr lang="en-US" sz="4000" dirty="0" err="1"/>
              <a:t>Biopharm</a:t>
            </a:r>
            <a:r>
              <a:rPr lang="en-US" sz="4000" dirty="0"/>
              <a:t> Proponents Claims Inflated/Unrealistic</a:t>
            </a:r>
          </a:p>
        </p:txBody>
      </p:sp>
      <p:sp>
        <p:nvSpPr>
          <p:cNvPr id="182275" name="Rectangle 3">
            <a:extLst>
              <a:ext uri="{FF2B5EF4-FFF2-40B4-BE49-F238E27FC236}">
                <a16:creationId xmlns:a16="http://schemas.microsoft.com/office/drawing/2014/main" id="{9D4D0E91-33A9-2A59-353D-318C4DAB0E85}"/>
              </a:ext>
            </a:extLst>
          </p:cNvPr>
          <p:cNvSpPr>
            <a:spLocks noGrp="1" noChangeArrowheads="1"/>
          </p:cNvSpPr>
          <p:nvPr>
            <p:ph type="body" idx="1"/>
          </p:nvPr>
        </p:nvSpPr>
        <p:spPr/>
        <p:txBody>
          <a:bodyPr/>
          <a:lstStyle/>
          <a:p>
            <a:pPr eaLnBrk="1" hangingPunct="1">
              <a:defRPr/>
            </a:pPr>
            <a:r>
              <a:rPr lang="en-US" sz="3600" dirty="0"/>
              <a:t>Containment-related costs may equal or exceed purported reduced drug production costs</a:t>
            </a:r>
          </a:p>
          <a:p>
            <a:pPr eaLnBrk="1" hangingPunct="1">
              <a:defRPr/>
            </a:pPr>
            <a:r>
              <a:rPr lang="en-US" sz="3600" dirty="0"/>
              <a:t>Increased economic liabilities assumed by food manufacturers, farmers, and </a:t>
            </a:r>
            <a:r>
              <a:rPr lang="en-US" sz="3600" dirty="0" err="1"/>
              <a:t>pharma</a:t>
            </a:r>
            <a:r>
              <a:rPr lang="en-US" sz="3600" dirty="0"/>
              <a:t> crop companies for potential contamination of food supply</a:t>
            </a: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1DD98C8D-E248-6941-CCF5-AA34C3DC4A5E}"/>
              </a:ext>
            </a:extLst>
          </p:cNvPr>
          <p:cNvSpPr>
            <a:spLocks noGrp="1" noRot="1" noChangeArrowheads="1"/>
          </p:cNvSpPr>
          <p:nvPr>
            <p:ph type="title"/>
          </p:nvPr>
        </p:nvSpPr>
        <p:spPr/>
        <p:txBody>
          <a:bodyPr/>
          <a:lstStyle/>
          <a:p>
            <a:pPr eaLnBrk="1" hangingPunct="1">
              <a:defRPr/>
            </a:pPr>
            <a:r>
              <a:rPr lang="en-US" sz="4000" dirty="0" err="1"/>
              <a:t>Biopharm</a:t>
            </a:r>
            <a:r>
              <a:rPr lang="en-US" sz="4000" dirty="0"/>
              <a:t> Proponents Claims Inflated/Unrealistic</a:t>
            </a:r>
          </a:p>
        </p:txBody>
      </p:sp>
      <p:sp>
        <p:nvSpPr>
          <p:cNvPr id="183299" name="Rectangle 3">
            <a:extLst>
              <a:ext uri="{FF2B5EF4-FFF2-40B4-BE49-F238E27FC236}">
                <a16:creationId xmlns:a16="http://schemas.microsoft.com/office/drawing/2014/main" id="{7323079B-D1A7-A142-3ED0-5D29CB6DC87E}"/>
              </a:ext>
            </a:extLst>
          </p:cNvPr>
          <p:cNvSpPr>
            <a:spLocks noGrp="1" noChangeArrowheads="1"/>
          </p:cNvSpPr>
          <p:nvPr>
            <p:ph type="body" idx="1"/>
          </p:nvPr>
        </p:nvSpPr>
        <p:spPr/>
        <p:txBody>
          <a:bodyPr/>
          <a:lstStyle/>
          <a:p>
            <a:pPr eaLnBrk="1" hangingPunct="1">
              <a:defRPr/>
            </a:pPr>
            <a:r>
              <a:rPr lang="en-US" dirty="0"/>
              <a:t>Farmers are unlikely to be major beneficiaries:</a:t>
            </a:r>
          </a:p>
          <a:p>
            <a:pPr lvl="1" eaLnBrk="1" hangingPunct="1">
              <a:defRPr/>
            </a:pPr>
            <a:r>
              <a:rPr lang="en-US" sz="3200" dirty="0"/>
              <a:t>Market forces, including foreign competition, will drive down farmer compensation</a:t>
            </a:r>
          </a:p>
          <a:p>
            <a:pPr lvl="1" eaLnBrk="1" hangingPunct="1">
              <a:defRPr/>
            </a:pPr>
            <a:r>
              <a:rPr lang="en-US" sz="3200" dirty="0"/>
              <a:t>Acreage required very small compared with commodity crop acreage, such that only a small number of growers will be needed</a:t>
            </a: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049B280B-23E6-10C6-744F-E44789E74A7C}"/>
              </a:ext>
            </a:extLst>
          </p:cNvPr>
          <p:cNvSpPr>
            <a:spLocks noGrp="1" noRot="1" noChangeArrowheads="1"/>
          </p:cNvSpPr>
          <p:nvPr>
            <p:ph type="title"/>
          </p:nvPr>
        </p:nvSpPr>
        <p:spPr/>
        <p:txBody>
          <a:bodyPr/>
          <a:lstStyle/>
          <a:p>
            <a:pPr eaLnBrk="1" hangingPunct="1">
              <a:defRPr/>
            </a:pPr>
            <a:r>
              <a:rPr lang="en-US" sz="4000" dirty="0" err="1"/>
              <a:t>Biopharm</a:t>
            </a:r>
            <a:r>
              <a:rPr lang="en-US" sz="4000" dirty="0"/>
              <a:t> Proponents Claims Inflated/Unrealistic</a:t>
            </a:r>
          </a:p>
        </p:txBody>
      </p:sp>
      <p:sp>
        <p:nvSpPr>
          <p:cNvPr id="184323" name="Rectangle 3">
            <a:extLst>
              <a:ext uri="{FF2B5EF4-FFF2-40B4-BE49-F238E27FC236}">
                <a16:creationId xmlns:a16="http://schemas.microsoft.com/office/drawing/2014/main" id="{93789BFF-F30F-05A3-6027-C71F3063FB9D}"/>
              </a:ext>
            </a:extLst>
          </p:cNvPr>
          <p:cNvSpPr>
            <a:spLocks noGrp="1" noChangeArrowheads="1"/>
          </p:cNvSpPr>
          <p:nvPr>
            <p:ph type="body" idx="1"/>
          </p:nvPr>
        </p:nvSpPr>
        <p:spPr/>
        <p:txBody>
          <a:bodyPr/>
          <a:lstStyle/>
          <a:p>
            <a:pPr eaLnBrk="1" hangingPunct="1">
              <a:defRPr/>
            </a:pPr>
            <a:r>
              <a:rPr lang="en-US" sz="2800" dirty="0"/>
              <a:t>Rural communities are unlikely to be major beneficiaries unless:</a:t>
            </a:r>
          </a:p>
          <a:p>
            <a:pPr lvl="1" eaLnBrk="1" hangingPunct="1">
              <a:defRPr/>
            </a:pPr>
            <a:r>
              <a:rPr lang="en-US" dirty="0"/>
              <a:t>The local </a:t>
            </a:r>
            <a:r>
              <a:rPr lang="en-US" dirty="0" err="1"/>
              <a:t>pharma</a:t>
            </a:r>
            <a:r>
              <a:rPr lang="en-US" dirty="0"/>
              <a:t> crop brings in substantial research contracts for universities and private research firms</a:t>
            </a:r>
          </a:p>
          <a:p>
            <a:pPr lvl="1" eaLnBrk="1" hangingPunct="1">
              <a:defRPr/>
            </a:pPr>
            <a:r>
              <a:rPr lang="en-US" dirty="0"/>
              <a:t>Pharmaceutical processing companies locate in the area</a:t>
            </a:r>
          </a:p>
          <a:p>
            <a:pPr lvl="1" eaLnBrk="1" hangingPunct="1">
              <a:defRPr/>
            </a:pPr>
            <a:r>
              <a:rPr lang="en-US" dirty="0"/>
              <a:t>Land grant university public funding relatively flat while private funding growing rapidly</a:t>
            </a: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a:extLst>
              <a:ext uri="{FF2B5EF4-FFF2-40B4-BE49-F238E27FC236}">
                <a16:creationId xmlns:a16="http://schemas.microsoft.com/office/drawing/2014/main" id="{665566B1-23D8-A316-5CEE-C315483AB2DC}"/>
              </a:ext>
            </a:extLst>
          </p:cNvPr>
          <p:cNvSpPr>
            <a:spLocks noGrp="1" noRot="1" noChangeArrowheads="1"/>
          </p:cNvSpPr>
          <p:nvPr>
            <p:ph type="title"/>
          </p:nvPr>
        </p:nvSpPr>
        <p:spPr/>
        <p:txBody>
          <a:bodyPr/>
          <a:lstStyle/>
          <a:p>
            <a:pPr eaLnBrk="1" hangingPunct="1">
              <a:defRPr/>
            </a:pPr>
            <a:r>
              <a:rPr lang="en-US" sz="3200" dirty="0" err="1"/>
              <a:t>Biopharming</a:t>
            </a:r>
            <a:r>
              <a:rPr lang="en-US" sz="3200" dirty="0"/>
              <a:t> in HI:</a:t>
            </a:r>
            <a:br>
              <a:rPr lang="en-US" sz="3200" dirty="0"/>
            </a:br>
            <a:r>
              <a:rPr lang="en-US" sz="3200" dirty="0"/>
              <a:t>First Federal District Court Ruling (8/06)</a:t>
            </a:r>
          </a:p>
        </p:txBody>
      </p:sp>
      <p:sp>
        <p:nvSpPr>
          <p:cNvPr id="226307" name="Rectangle 3">
            <a:extLst>
              <a:ext uri="{FF2B5EF4-FFF2-40B4-BE49-F238E27FC236}">
                <a16:creationId xmlns:a16="http://schemas.microsoft.com/office/drawing/2014/main" id="{8CEDBC91-2518-7659-6F09-B5D28C9EFC2A}"/>
              </a:ext>
            </a:extLst>
          </p:cNvPr>
          <p:cNvSpPr>
            <a:spLocks noGrp="1" noChangeArrowheads="1"/>
          </p:cNvSpPr>
          <p:nvPr>
            <p:ph type="body" idx="1"/>
          </p:nvPr>
        </p:nvSpPr>
        <p:spPr/>
        <p:txBody>
          <a:bodyPr/>
          <a:lstStyle/>
          <a:p>
            <a:pPr eaLnBrk="1" hangingPunct="1">
              <a:defRPr/>
            </a:pPr>
            <a:r>
              <a:rPr lang="en-US" dirty="0"/>
              <a:t>USDA violated the Endangered Species Act and the National Environmental Policy Act in granting </a:t>
            </a:r>
            <a:r>
              <a:rPr lang="en-US" dirty="0" err="1"/>
              <a:t>pharma</a:t>
            </a:r>
            <a:r>
              <a:rPr lang="en-US" dirty="0"/>
              <a:t> crop permits in HI</a:t>
            </a:r>
          </a:p>
          <a:p>
            <a:pPr lvl="1" eaLnBrk="1" hangingPunct="1">
              <a:defRPr/>
            </a:pPr>
            <a:r>
              <a:rPr lang="en-US" dirty="0"/>
              <a:t>Failure to protect HI’s 329 endangered and threatened species</a:t>
            </a:r>
          </a:p>
          <a:p>
            <a:pPr lvl="1" eaLnBrk="1" hangingPunct="1">
              <a:defRPr/>
            </a:pPr>
            <a:r>
              <a:rPr lang="en-US" dirty="0"/>
              <a:t>Failure to conduct even preliminary investigations prior to its approval of the plantings</a:t>
            </a:r>
          </a:p>
          <a:p>
            <a:pPr eaLnBrk="1" hangingPunct="1">
              <a:defRPr/>
            </a:pPr>
            <a:r>
              <a:rPr lang="en-US" dirty="0"/>
              <a:t>Appeals expected</a:t>
            </a:r>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3AB49-7BF2-6300-FF17-4F7FCD0D82FD}"/>
              </a:ext>
            </a:extLst>
          </p:cNvPr>
          <p:cNvSpPr>
            <a:spLocks noGrp="1"/>
          </p:cNvSpPr>
          <p:nvPr>
            <p:ph type="title"/>
          </p:nvPr>
        </p:nvSpPr>
        <p:spPr/>
        <p:txBody>
          <a:bodyPr/>
          <a:lstStyle/>
          <a:p>
            <a:pPr>
              <a:defRPr/>
            </a:pPr>
            <a:r>
              <a:rPr lang="en-US" dirty="0"/>
              <a:t>Genetic Modification of Lower Life Forms</a:t>
            </a:r>
          </a:p>
        </p:txBody>
      </p:sp>
      <p:sp>
        <p:nvSpPr>
          <p:cNvPr id="3" name="Content Placeholder 2">
            <a:extLst>
              <a:ext uri="{FF2B5EF4-FFF2-40B4-BE49-F238E27FC236}">
                <a16:creationId xmlns:a16="http://schemas.microsoft.com/office/drawing/2014/main" id="{BD95AD16-9C69-48D6-D19C-5B83151A7610}"/>
              </a:ext>
            </a:extLst>
          </p:cNvPr>
          <p:cNvSpPr>
            <a:spLocks noGrp="1"/>
          </p:cNvSpPr>
          <p:nvPr>
            <p:ph idx="1"/>
          </p:nvPr>
        </p:nvSpPr>
        <p:spPr/>
        <p:txBody>
          <a:bodyPr/>
          <a:lstStyle/>
          <a:p>
            <a:pPr eaLnBrk="1" hangingPunct="1">
              <a:defRPr/>
            </a:pPr>
            <a:r>
              <a:rPr lang="en-US" dirty="0"/>
              <a:t>Human </a:t>
            </a:r>
            <a:r>
              <a:rPr lang="en-US" dirty="0" err="1"/>
              <a:t>microbiome</a:t>
            </a:r>
            <a:r>
              <a:rPr lang="en-US" dirty="0"/>
              <a:t> project expected to lead to many GM bacteria to treat various conditions</a:t>
            </a:r>
          </a:p>
          <a:p>
            <a:pPr lvl="1" eaLnBrk="1" hangingPunct="1">
              <a:defRPr/>
            </a:pPr>
            <a:r>
              <a:rPr lang="en-US" sz="3200" dirty="0"/>
              <a:t>E.g., GM </a:t>
            </a:r>
            <a:r>
              <a:rPr lang="en-US" sz="3200" i="1" dirty="0"/>
              <a:t>Lactobacillus acidophilus </a:t>
            </a:r>
            <a:r>
              <a:rPr lang="en-US" sz="3200" dirty="0"/>
              <a:t>for </a:t>
            </a:r>
            <a:r>
              <a:rPr lang="en-US" sz="3200" dirty="0" err="1"/>
              <a:t>Crohn’s</a:t>
            </a:r>
            <a:r>
              <a:rPr lang="en-US" sz="3200" dirty="0"/>
              <a:t> Disease</a:t>
            </a:r>
          </a:p>
          <a:p>
            <a:pPr eaLnBrk="1" hangingPunct="1">
              <a:defRPr/>
            </a:pPr>
            <a:r>
              <a:rPr lang="en-US" dirty="0"/>
              <a:t>GE algae (for use as fuel): dangers include worldwide spread and possible weaponization to destroy fish stocks</a:t>
            </a: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a:extLst>
              <a:ext uri="{FF2B5EF4-FFF2-40B4-BE49-F238E27FC236}">
                <a16:creationId xmlns:a16="http://schemas.microsoft.com/office/drawing/2014/main" id="{53818D69-A8EA-5056-F259-FFE327C39A33}"/>
              </a:ext>
            </a:extLst>
          </p:cNvPr>
          <p:cNvSpPr>
            <a:spLocks noGrp="1" noRot="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dirty="0">
                <a:effectLst/>
              </a:rPr>
              <a:t>Genetic Modification of Fungi</a:t>
            </a:r>
          </a:p>
        </p:txBody>
      </p:sp>
      <p:sp>
        <p:nvSpPr>
          <p:cNvPr id="284675" name="Rectangle 3">
            <a:extLst>
              <a:ext uri="{FF2B5EF4-FFF2-40B4-BE49-F238E27FC236}">
                <a16:creationId xmlns:a16="http://schemas.microsoft.com/office/drawing/2014/main" id="{260EBC6E-5FDD-6647-D9D3-BBEF8537AC1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en-US" sz="3600" dirty="0">
                <a:effectLst/>
              </a:rPr>
              <a:t>Metarhizium anisopliae fungi genetically-modified with human antibody and scorpion toxin genes under investigation for malaria control</a:t>
            </a:r>
          </a:p>
          <a:p>
            <a:pPr lvl="1"/>
            <a:r>
              <a:rPr lang="en-US" altLang="en-US" sz="3600" dirty="0">
                <a:effectLst/>
              </a:rPr>
              <a:t>These fungi can infect anopheles mosquitoes, which carry malaria parasite</a:t>
            </a: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6DD65-F89D-7E07-C130-E5FA796AD311}"/>
              </a:ext>
            </a:extLst>
          </p:cNvPr>
          <p:cNvSpPr>
            <a:spLocks noGrp="1"/>
          </p:cNvSpPr>
          <p:nvPr>
            <p:ph type="title"/>
          </p:nvPr>
        </p:nvSpPr>
        <p:spPr/>
        <p:txBody>
          <a:bodyPr/>
          <a:lstStyle/>
          <a:p>
            <a:r>
              <a:rPr lang="en-AU" dirty="0"/>
              <a:t>Genetic Modification of Invertebrates</a:t>
            </a:r>
          </a:p>
        </p:txBody>
      </p:sp>
      <p:sp>
        <p:nvSpPr>
          <p:cNvPr id="3" name="Content Placeholder 2">
            <a:extLst>
              <a:ext uri="{FF2B5EF4-FFF2-40B4-BE49-F238E27FC236}">
                <a16:creationId xmlns:a16="http://schemas.microsoft.com/office/drawing/2014/main" id="{4536BCFD-F6DD-6D0A-85EC-028663BC021D}"/>
              </a:ext>
            </a:extLst>
          </p:cNvPr>
          <p:cNvSpPr>
            <a:spLocks noGrp="1"/>
          </p:cNvSpPr>
          <p:nvPr>
            <p:ph idx="1"/>
          </p:nvPr>
        </p:nvSpPr>
        <p:spPr/>
        <p:txBody>
          <a:bodyPr/>
          <a:lstStyle/>
          <a:p>
            <a:r>
              <a:rPr lang="en-AU" dirty="0"/>
              <a:t>Jellyfish green fluorescent protein inserted into a variety of organisms</a:t>
            </a:r>
          </a:p>
          <a:p>
            <a:r>
              <a:rPr lang="en-AU" dirty="0"/>
              <a:t>Silkworms modified to produce spider silk (which can then be used in surgical thread or bulletproof vests</a:t>
            </a:r>
          </a:p>
          <a:p>
            <a:r>
              <a:rPr lang="en-AU" dirty="0"/>
              <a:t>Genetically-modified mosquitoes and aquatic invertebrates for biocontrol</a:t>
            </a:r>
          </a:p>
        </p:txBody>
      </p:sp>
    </p:spTree>
    <p:extLst>
      <p:ext uri="{BB962C8B-B14F-4D97-AF65-F5344CB8AC3E}">
        <p14:creationId xmlns:p14="http://schemas.microsoft.com/office/powerpoint/2010/main" val="2877434985"/>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E7908FDA-01CB-37E2-E60C-7A2480B02048}"/>
              </a:ext>
            </a:extLst>
          </p:cNvPr>
          <p:cNvSpPr>
            <a:spLocks noGrp="1" noRot="1" noChangeArrowheads="1"/>
          </p:cNvSpPr>
          <p:nvPr>
            <p:ph type="title"/>
          </p:nvPr>
        </p:nvSpPr>
        <p:spPr/>
        <p:txBody>
          <a:bodyPr/>
          <a:lstStyle/>
          <a:p>
            <a:pPr eaLnBrk="1" hangingPunct="1">
              <a:defRPr/>
            </a:pPr>
            <a:r>
              <a:rPr lang="en-US" dirty="0"/>
              <a:t>Genetic Modification of Trees</a:t>
            </a:r>
          </a:p>
        </p:txBody>
      </p:sp>
      <p:sp>
        <p:nvSpPr>
          <p:cNvPr id="32771" name="Rectangle 3">
            <a:extLst>
              <a:ext uri="{FF2B5EF4-FFF2-40B4-BE49-F238E27FC236}">
                <a16:creationId xmlns:a16="http://schemas.microsoft.com/office/drawing/2014/main" id="{7B7CAF11-7F20-3F12-0F98-523B67EB7E8A}"/>
              </a:ext>
            </a:extLst>
          </p:cNvPr>
          <p:cNvSpPr>
            <a:spLocks noGrp="1" noChangeArrowheads="1"/>
          </p:cNvSpPr>
          <p:nvPr>
            <p:ph type="body" idx="1"/>
          </p:nvPr>
        </p:nvSpPr>
        <p:spPr/>
        <p:txBody>
          <a:bodyPr/>
          <a:lstStyle/>
          <a:p>
            <a:pPr eaLnBrk="1" hangingPunct="1">
              <a:lnSpc>
                <a:spcPct val="90000"/>
              </a:lnSpc>
              <a:defRPr/>
            </a:pPr>
            <a:r>
              <a:rPr lang="en-US" sz="3600" dirty="0"/>
              <a:t>Purposes:</a:t>
            </a:r>
          </a:p>
          <a:p>
            <a:pPr lvl="1" eaLnBrk="1" hangingPunct="1">
              <a:lnSpc>
                <a:spcPct val="90000"/>
              </a:lnSpc>
              <a:defRPr/>
            </a:pPr>
            <a:r>
              <a:rPr lang="en-US" sz="3600" dirty="0"/>
              <a:t>Faster growing, stronger wood, greater wood and paper yields</a:t>
            </a:r>
          </a:p>
          <a:p>
            <a:pPr lvl="1" eaLnBrk="1" hangingPunct="1">
              <a:lnSpc>
                <a:spcPct val="90000"/>
              </a:lnSpc>
              <a:defRPr/>
            </a:pPr>
            <a:r>
              <a:rPr lang="en-US" sz="3600" dirty="0"/>
              <a:t>Hardier trees requiring less chemical bug and weed killers</a:t>
            </a:r>
          </a:p>
          <a:p>
            <a:pPr lvl="2" eaLnBrk="1" hangingPunct="1">
              <a:lnSpc>
                <a:spcPct val="90000"/>
              </a:lnSpc>
              <a:defRPr/>
            </a:pPr>
            <a:r>
              <a:rPr lang="en-US" sz="3600" dirty="0"/>
              <a:t>Yet Roundup-Ready poplar first GM-tree, and Bt-poplars among first trees marketed</a:t>
            </a:r>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a:extLst>
              <a:ext uri="{FF2B5EF4-FFF2-40B4-BE49-F238E27FC236}">
                <a16:creationId xmlns:a16="http://schemas.microsoft.com/office/drawing/2014/main" id="{79752071-486C-D7C0-2BD8-50BE2749E57C}"/>
              </a:ext>
            </a:extLst>
          </p:cNvPr>
          <p:cNvSpPr>
            <a:spLocks noGrp="1" noRot="1" noChangeArrowheads="1"/>
          </p:cNvSpPr>
          <p:nvPr>
            <p:ph type="title"/>
          </p:nvPr>
        </p:nvSpPr>
        <p:spPr/>
        <p:txBody>
          <a:bodyPr/>
          <a:lstStyle/>
          <a:p>
            <a:pPr eaLnBrk="1" hangingPunct="1">
              <a:defRPr/>
            </a:pPr>
            <a:r>
              <a:rPr lang="en-US"/>
              <a:t>Genetic Modification of Trees</a:t>
            </a:r>
          </a:p>
        </p:txBody>
      </p:sp>
      <p:sp>
        <p:nvSpPr>
          <p:cNvPr id="293891" name="Rectangle 3">
            <a:extLst>
              <a:ext uri="{FF2B5EF4-FFF2-40B4-BE49-F238E27FC236}">
                <a16:creationId xmlns:a16="http://schemas.microsoft.com/office/drawing/2014/main" id="{2FB8360A-7AE2-63AA-7ED6-51E585968EA1}"/>
              </a:ext>
            </a:extLst>
          </p:cNvPr>
          <p:cNvSpPr>
            <a:spLocks noGrp="1" noChangeArrowheads="1"/>
          </p:cNvSpPr>
          <p:nvPr>
            <p:ph type="body" idx="1"/>
          </p:nvPr>
        </p:nvSpPr>
        <p:spPr/>
        <p:txBody>
          <a:bodyPr/>
          <a:lstStyle/>
          <a:p>
            <a:pPr eaLnBrk="1" hangingPunct="1">
              <a:defRPr/>
            </a:pPr>
            <a:r>
              <a:rPr lang="en-US" sz="3600" dirty="0"/>
              <a:t>Purposes:</a:t>
            </a:r>
          </a:p>
          <a:p>
            <a:pPr lvl="1" eaLnBrk="1" hangingPunct="1">
              <a:defRPr/>
            </a:pPr>
            <a:r>
              <a:rPr lang="en-US" sz="3600" dirty="0"/>
              <a:t>Disease-resistance</a:t>
            </a:r>
          </a:p>
          <a:p>
            <a:pPr lvl="1" eaLnBrk="1" hangingPunct="1">
              <a:defRPr/>
            </a:pPr>
            <a:r>
              <a:rPr lang="en-US" sz="3600" dirty="0"/>
              <a:t>Cold-tolerance</a:t>
            </a:r>
          </a:p>
          <a:p>
            <a:pPr lvl="1" eaLnBrk="1" hangingPunct="1">
              <a:defRPr/>
            </a:pPr>
            <a:r>
              <a:rPr lang="en-US" sz="3600" dirty="0"/>
              <a:t>Decrease amount of toxic chemicals needed to process trees into paper</a:t>
            </a:r>
          </a:p>
          <a:p>
            <a:pPr lvl="1" eaLnBrk="1" hangingPunct="1">
              <a:defRPr/>
            </a:pPr>
            <a:r>
              <a:rPr lang="en-US" sz="3600" dirty="0"/>
              <a:t>Change color when exposed to bioterrorism agents</a:t>
            </a:r>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123F47A7-874B-75FA-2D63-19D736433F8E}"/>
              </a:ext>
            </a:extLst>
          </p:cNvPr>
          <p:cNvSpPr>
            <a:spLocks noGrp="1" noRot="1" noChangeArrowheads="1"/>
          </p:cNvSpPr>
          <p:nvPr>
            <p:ph type="title"/>
          </p:nvPr>
        </p:nvSpPr>
        <p:spPr/>
        <p:txBody>
          <a:bodyPr/>
          <a:lstStyle/>
          <a:p>
            <a:pPr eaLnBrk="1" hangingPunct="1">
              <a:defRPr/>
            </a:pPr>
            <a:r>
              <a:rPr lang="en-US"/>
              <a:t>Genetic Modification of Trees	</a:t>
            </a:r>
          </a:p>
        </p:txBody>
      </p:sp>
      <p:sp>
        <p:nvSpPr>
          <p:cNvPr id="31747" name="Rectangle 3">
            <a:extLst>
              <a:ext uri="{FF2B5EF4-FFF2-40B4-BE49-F238E27FC236}">
                <a16:creationId xmlns:a16="http://schemas.microsoft.com/office/drawing/2014/main" id="{158D7746-84D2-8CC7-557B-A8C4EB36A92D}"/>
              </a:ext>
            </a:extLst>
          </p:cNvPr>
          <p:cNvSpPr>
            <a:spLocks noGrp="1" noChangeArrowheads="1"/>
          </p:cNvSpPr>
          <p:nvPr>
            <p:ph type="body" idx="1"/>
          </p:nvPr>
        </p:nvSpPr>
        <p:spPr/>
        <p:txBody>
          <a:bodyPr/>
          <a:lstStyle/>
          <a:p>
            <a:pPr eaLnBrk="1" hangingPunct="1">
              <a:defRPr/>
            </a:pPr>
            <a:r>
              <a:rPr lang="en-US" dirty="0"/>
              <a:t>Purposes:</a:t>
            </a:r>
          </a:p>
          <a:p>
            <a:pPr lvl="1" eaLnBrk="1" hangingPunct="1">
              <a:defRPr/>
            </a:pPr>
            <a:r>
              <a:rPr lang="en-US" dirty="0"/>
              <a:t>Mercury-splicing bacteria for soil cleanup</a:t>
            </a:r>
          </a:p>
          <a:p>
            <a:pPr lvl="2" eaLnBrk="1" hangingPunct="1">
              <a:defRPr/>
            </a:pPr>
            <a:r>
              <a:rPr lang="en-US" dirty="0"/>
              <a:t>Removes Hg</a:t>
            </a:r>
            <a:r>
              <a:rPr lang="en-US" baseline="30000" dirty="0"/>
              <a:t>2+</a:t>
            </a:r>
            <a:r>
              <a:rPr lang="en-US" dirty="0"/>
              <a:t> ions from contaminated soil and converts it into volatile elemental mercury, which is released into the atmosphere, is converted by phytoplankton to organic mercury, is dispersed widely, and then works its way up the food chain</a:t>
            </a:r>
          </a:p>
          <a:p>
            <a:pPr lvl="2" eaLnBrk="1" hangingPunct="1">
              <a:defRPr/>
            </a:pPr>
            <a:r>
              <a:rPr lang="en-US" dirty="0"/>
              <a:t>Danbury, CT field trials (hat making industry – the “Danbury shakes”)</a:t>
            </a:r>
          </a:p>
          <a:p>
            <a:pPr lvl="3" eaLnBrk="1" hangingPunct="1">
              <a:defRPr/>
            </a:pPr>
            <a:r>
              <a:rPr lang="en-US" dirty="0"/>
              <a:t>Supported by EPA</a:t>
            </a:r>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DBCE12E4-F060-F3AC-C683-8B7D3BE73D61}"/>
              </a:ext>
            </a:extLst>
          </p:cNvPr>
          <p:cNvSpPr>
            <a:spLocks noGrp="1" noRot="1" noChangeArrowheads="1"/>
          </p:cNvSpPr>
          <p:nvPr>
            <p:ph type="title"/>
          </p:nvPr>
        </p:nvSpPr>
        <p:spPr/>
        <p:txBody>
          <a:bodyPr/>
          <a:lstStyle/>
          <a:p>
            <a:pPr eaLnBrk="1" hangingPunct="1">
              <a:defRPr/>
            </a:pPr>
            <a:r>
              <a:rPr lang="en-US" dirty="0"/>
              <a:t>Genetic Modification of Trees</a:t>
            </a:r>
          </a:p>
        </p:txBody>
      </p:sp>
      <p:sp>
        <p:nvSpPr>
          <p:cNvPr id="219139" name="Rectangle 3">
            <a:extLst>
              <a:ext uri="{FF2B5EF4-FFF2-40B4-BE49-F238E27FC236}">
                <a16:creationId xmlns:a16="http://schemas.microsoft.com/office/drawing/2014/main" id="{FB55E272-7D98-9659-93B4-6D070601F97F}"/>
              </a:ext>
            </a:extLst>
          </p:cNvPr>
          <p:cNvSpPr>
            <a:spLocks noGrp="1" noChangeArrowheads="1"/>
          </p:cNvSpPr>
          <p:nvPr>
            <p:ph type="body" idx="1"/>
          </p:nvPr>
        </p:nvSpPr>
        <p:spPr/>
        <p:txBody>
          <a:bodyPr/>
          <a:lstStyle/>
          <a:p>
            <a:pPr eaLnBrk="1" hangingPunct="1">
              <a:defRPr/>
            </a:pPr>
            <a:r>
              <a:rPr lang="en-US" dirty="0"/>
              <a:t>230 experiments thus far involving at least 16 countries and 24 species, more than half since 2002</a:t>
            </a:r>
          </a:p>
          <a:p>
            <a:pPr lvl="1" eaLnBrk="1" hangingPunct="1">
              <a:defRPr/>
            </a:pPr>
            <a:r>
              <a:rPr lang="en-US" sz="3200" dirty="0"/>
              <a:t>Sites kept secret</a:t>
            </a:r>
          </a:p>
          <a:p>
            <a:pPr lvl="2" eaLnBrk="1" hangingPunct="1">
              <a:defRPr/>
            </a:pPr>
            <a:r>
              <a:rPr lang="en-US" sz="3200" dirty="0"/>
              <a:t>One Canada plot of Bt spruce and poplars planted outside Quebec City, 2006</a:t>
            </a:r>
          </a:p>
          <a:p>
            <a:pPr lvl="1" eaLnBrk="1" hangingPunct="1">
              <a:defRPr/>
            </a:pPr>
            <a:r>
              <a:rPr lang="en-US" sz="3200" dirty="0"/>
              <a:t>Trees sterile</a:t>
            </a:r>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EB34D-77B4-80B6-A809-DC5E345099C6}"/>
              </a:ext>
            </a:extLst>
          </p:cNvPr>
          <p:cNvSpPr>
            <a:spLocks noGrp="1"/>
          </p:cNvSpPr>
          <p:nvPr>
            <p:ph type="title"/>
          </p:nvPr>
        </p:nvSpPr>
        <p:spPr/>
        <p:txBody>
          <a:bodyPr/>
          <a:lstStyle/>
          <a:p>
            <a:pPr>
              <a:defRPr/>
            </a:pPr>
            <a:r>
              <a:rPr lang="en-US" dirty="0"/>
              <a:t>Genetic Modification of Trees</a:t>
            </a:r>
          </a:p>
        </p:txBody>
      </p:sp>
      <p:sp>
        <p:nvSpPr>
          <p:cNvPr id="3" name="Content Placeholder 2">
            <a:extLst>
              <a:ext uri="{FF2B5EF4-FFF2-40B4-BE49-F238E27FC236}">
                <a16:creationId xmlns:a16="http://schemas.microsoft.com/office/drawing/2014/main" id="{CE53BBC6-CF49-F48C-BCAD-AE412DC7A124}"/>
              </a:ext>
            </a:extLst>
          </p:cNvPr>
          <p:cNvSpPr>
            <a:spLocks noGrp="1"/>
          </p:cNvSpPr>
          <p:nvPr>
            <p:ph idx="1"/>
          </p:nvPr>
        </p:nvSpPr>
        <p:spPr/>
        <p:txBody>
          <a:bodyPr/>
          <a:lstStyle/>
          <a:p>
            <a:pPr>
              <a:defRPr/>
            </a:pPr>
            <a:r>
              <a:rPr lang="en-US" dirty="0"/>
              <a:t>Hawaiian papaya trees (genetically-modified to resist ring spot virus) – devastated $22 million papaya economy, as Canada and Japan refused to purchase</a:t>
            </a:r>
          </a:p>
          <a:p>
            <a:pPr lvl="2" eaLnBrk="1" hangingPunct="1">
              <a:defRPr/>
            </a:pPr>
            <a:r>
              <a:rPr lang="en-US" sz="3200" dirty="0"/>
              <a:t>Deregulated by APHIS, 2009</a:t>
            </a:r>
          </a:p>
          <a:p>
            <a:pPr lvl="2" eaLnBrk="1" hangingPunct="1">
              <a:defRPr/>
            </a:pPr>
            <a:r>
              <a:rPr lang="en-US" sz="3200" dirty="0"/>
              <a:t>Resistant papaya developed through conventional breeding</a:t>
            </a:r>
          </a:p>
          <a:p>
            <a:pPr lvl="2" eaLnBrk="1" hangingPunct="1">
              <a:defRPr/>
            </a:pPr>
            <a:r>
              <a:rPr lang="en-US" sz="3200" dirty="0"/>
              <a:t>Viral mutations arising</a:t>
            </a:r>
          </a:p>
          <a:p>
            <a:pPr>
              <a:defRPr/>
            </a:pPr>
            <a:endParaRPr lang="en-US" dirty="0"/>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a:extLst>
              <a:ext uri="{FF2B5EF4-FFF2-40B4-BE49-F238E27FC236}">
                <a16:creationId xmlns:a16="http://schemas.microsoft.com/office/drawing/2014/main" id="{BB18F9DE-DA66-68ED-76A5-823C5022C36D}"/>
              </a:ext>
            </a:extLst>
          </p:cNvPr>
          <p:cNvSpPr>
            <a:spLocks noGrp="1" noRot="1" noChangeArrowheads="1"/>
          </p:cNvSpPr>
          <p:nvPr>
            <p:ph type="title"/>
          </p:nvPr>
        </p:nvSpPr>
        <p:spPr/>
        <p:txBody>
          <a:bodyPr/>
          <a:lstStyle/>
          <a:p>
            <a:pPr eaLnBrk="1" hangingPunct="1">
              <a:defRPr/>
            </a:pPr>
            <a:r>
              <a:rPr lang="en-US" dirty="0"/>
              <a:t>Genetic Modification of Trees</a:t>
            </a:r>
          </a:p>
        </p:txBody>
      </p:sp>
      <p:sp>
        <p:nvSpPr>
          <p:cNvPr id="231427" name="Rectangle 3">
            <a:extLst>
              <a:ext uri="{FF2B5EF4-FFF2-40B4-BE49-F238E27FC236}">
                <a16:creationId xmlns:a16="http://schemas.microsoft.com/office/drawing/2014/main" id="{33F05733-4FA7-1E9C-02B2-B6FFA6971B2A}"/>
              </a:ext>
            </a:extLst>
          </p:cNvPr>
          <p:cNvSpPr>
            <a:spLocks noGrp="1" noChangeArrowheads="1"/>
          </p:cNvSpPr>
          <p:nvPr>
            <p:ph type="body" idx="1"/>
          </p:nvPr>
        </p:nvSpPr>
        <p:spPr/>
        <p:txBody>
          <a:bodyPr/>
          <a:lstStyle/>
          <a:p>
            <a:pPr eaLnBrk="1" hangingPunct="1">
              <a:defRPr/>
            </a:pPr>
            <a:r>
              <a:rPr lang="en-US" dirty="0" err="1"/>
              <a:t>ArborGen’s</a:t>
            </a:r>
            <a:r>
              <a:rPr lang="en-US" dirty="0"/>
              <a:t> GE loblolly pine engineered to have more dense wood</a:t>
            </a:r>
          </a:p>
          <a:p>
            <a:pPr eaLnBrk="1" hangingPunct="1">
              <a:defRPr/>
            </a:pPr>
            <a:r>
              <a:rPr lang="en-US" dirty="0"/>
              <a:t>Planting of over 250,000 </a:t>
            </a:r>
            <a:r>
              <a:rPr lang="en-US" dirty="0" err="1"/>
              <a:t>ArborGen</a:t>
            </a:r>
            <a:r>
              <a:rPr lang="en-US" dirty="0"/>
              <a:t> GE Eucalyptus trees planned for seven states southern U.S. (incl. FL) – awaiting USDA approval</a:t>
            </a:r>
          </a:p>
          <a:p>
            <a:pPr lvl="1" eaLnBrk="1" hangingPunct="1">
              <a:defRPr/>
            </a:pPr>
            <a:r>
              <a:rPr lang="en-US" sz="3200" dirty="0"/>
              <a:t>Designed to tolerate cold, grow fast</a:t>
            </a:r>
          </a:p>
          <a:p>
            <a:pPr lvl="1" eaLnBrk="1" hangingPunct="1">
              <a:defRPr/>
            </a:pPr>
            <a:r>
              <a:rPr lang="en-US" sz="3200" dirty="0"/>
              <a:t>To feed biomass facilities</a:t>
            </a: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D325A-287C-CA75-3DA5-1A74120531F2}"/>
              </a:ext>
            </a:extLst>
          </p:cNvPr>
          <p:cNvSpPr>
            <a:spLocks noGrp="1"/>
          </p:cNvSpPr>
          <p:nvPr>
            <p:ph type="title"/>
          </p:nvPr>
        </p:nvSpPr>
        <p:spPr/>
        <p:txBody>
          <a:bodyPr/>
          <a:lstStyle/>
          <a:p>
            <a:pPr>
              <a:defRPr/>
            </a:pPr>
            <a:r>
              <a:rPr lang="en-US" dirty="0"/>
              <a:t>Genetic Modification of Trees</a:t>
            </a:r>
          </a:p>
        </p:txBody>
      </p:sp>
      <p:sp>
        <p:nvSpPr>
          <p:cNvPr id="3" name="Content Placeholder 2">
            <a:extLst>
              <a:ext uri="{FF2B5EF4-FFF2-40B4-BE49-F238E27FC236}">
                <a16:creationId xmlns:a16="http://schemas.microsoft.com/office/drawing/2014/main" id="{4F42C059-4A43-9EFA-F3DD-2334A82C3982}"/>
              </a:ext>
            </a:extLst>
          </p:cNvPr>
          <p:cNvSpPr>
            <a:spLocks noGrp="1"/>
          </p:cNvSpPr>
          <p:nvPr>
            <p:ph idx="1"/>
          </p:nvPr>
        </p:nvSpPr>
        <p:spPr/>
        <p:txBody>
          <a:bodyPr/>
          <a:lstStyle/>
          <a:p>
            <a:pPr eaLnBrk="1" hangingPunct="1">
              <a:defRPr/>
            </a:pPr>
            <a:r>
              <a:rPr lang="en-US" dirty="0"/>
              <a:t>GE Eucalyptus</a:t>
            </a:r>
          </a:p>
          <a:p>
            <a:pPr lvl="1" eaLnBrk="1" hangingPunct="1">
              <a:defRPr/>
            </a:pPr>
            <a:r>
              <a:rPr lang="en-US" sz="3200" dirty="0"/>
              <a:t>May spread outside natural geographic boundaries (are considered invasive pests in CA and FL)</a:t>
            </a:r>
          </a:p>
          <a:p>
            <a:pPr lvl="1" eaLnBrk="1" hangingPunct="1">
              <a:defRPr/>
            </a:pPr>
            <a:r>
              <a:rPr lang="en-US" sz="3200" dirty="0"/>
              <a:t>Deplete water table (require twice as much water)</a:t>
            </a:r>
          </a:p>
          <a:p>
            <a:pPr lvl="1" eaLnBrk="1" hangingPunct="1">
              <a:defRPr/>
            </a:pPr>
            <a:r>
              <a:rPr lang="en-US" sz="3200" dirty="0"/>
              <a:t>Flammable - increase risk of fires</a:t>
            </a:r>
          </a:p>
          <a:p>
            <a:pPr lvl="1" eaLnBrk="1" hangingPunct="1">
              <a:defRPr/>
            </a:pPr>
            <a:r>
              <a:rPr lang="en-US" sz="3200" dirty="0"/>
              <a:t>Would worsen global warming</a:t>
            </a:r>
          </a:p>
          <a:p>
            <a:pPr lvl="1" eaLnBrk="1" hangingPunct="1">
              <a:defRPr/>
            </a:pPr>
            <a:endParaRPr lang="en-US" dirty="0"/>
          </a:p>
          <a:p>
            <a:pPr>
              <a:defRPr/>
            </a:pPr>
            <a:endParaRPr lang="en-US" dirty="0"/>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35B0D-57D6-1E43-AC12-3578529A63B7}"/>
              </a:ext>
            </a:extLst>
          </p:cNvPr>
          <p:cNvSpPr>
            <a:spLocks noGrp="1"/>
          </p:cNvSpPr>
          <p:nvPr>
            <p:ph type="title"/>
          </p:nvPr>
        </p:nvSpPr>
        <p:spPr/>
        <p:txBody>
          <a:bodyPr/>
          <a:lstStyle/>
          <a:p>
            <a:pPr>
              <a:defRPr/>
            </a:pPr>
            <a:r>
              <a:rPr lang="en-US" dirty="0"/>
              <a:t>Genetic Modification of Trees</a:t>
            </a:r>
          </a:p>
        </p:txBody>
      </p:sp>
      <p:sp>
        <p:nvSpPr>
          <p:cNvPr id="3" name="Content Placeholder 2">
            <a:extLst>
              <a:ext uri="{FF2B5EF4-FFF2-40B4-BE49-F238E27FC236}">
                <a16:creationId xmlns:a16="http://schemas.microsoft.com/office/drawing/2014/main" id="{554E4D9C-B48D-BBE3-7338-13F3A10F774E}"/>
              </a:ext>
            </a:extLst>
          </p:cNvPr>
          <p:cNvSpPr>
            <a:spLocks noGrp="1"/>
          </p:cNvSpPr>
          <p:nvPr>
            <p:ph idx="1"/>
          </p:nvPr>
        </p:nvSpPr>
        <p:spPr/>
        <p:txBody>
          <a:bodyPr/>
          <a:lstStyle/>
          <a:p>
            <a:pPr eaLnBrk="1" hangingPunct="1">
              <a:defRPr/>
            </a:pPr>
            <a:r>
              <a:rPr lang="en-US" sz="3600" dirty="0"/>
              <a:t>GM poplar trees modified to produce extra sugars for use in biofuels</a:t>
            </a:r>
          </a:p>
          <a:p>
            <a:pPr marL="342900" lvl="1" indent="-342900" eaLnBrk="1" hangingPunct="1">
              <a:buClr>
                <a:schemeClr val="hlink"/>
              </a:buClr>
              <a:defRPr/>
            </a:pPr>
            <a:r>
              <a:rPr lang="en-US" sz="3600" dirty="0"/>
              <a:t>GE poplar and pine also being engineered for lower lignin content…but lignin helps maintain structural integrity and helps repel pests and pathogens</a:t>
            </a:r>
          </a:p>
          <a:p>
            <a:pPr eaLnBrk="1" hangingPunct="1">
              <a:buClr>
                <a:srgbClr val="FFCC00"/>
              </a:buClr>
              <a:defRPr/>
            </a:pPr>
            <a:r>
              <a:rPr lang="en-US" sz="3600" dirty="0">
                <a:solidFill>
                  <a:srgbClr val="FFFFFF"/>
                </a:solidFill>
              </a:rPr>
              <a:t>GE citrus designed to resist “greening disease” undergoing field tests in Florida</a:t>
            </a:r>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17E3-94E3-A708-FFD4-882B4D0E903C}"/>
              </a:ext>
            </a:extLst>
          </p:cNvPr>
          <p:cNvSpPr>
            <a:spLocks noGrp="1"/>
          </p:cNvSpPr>
          <p:nvPr>
            <p:ph type="title"/>
          </p:nvPr>
        </p:nvSpPr>
        <p:spPr/>
        <p:txBody>
          <a:bodyPr/>
          <a:lstStyle/>
          <a:p>
            <a:pPr>
              <a:defRPr/>
            </a:pPr>
            <a:r>
              <a:rPr lang="en-US" dirty="0">
                <a:solidFill>
                  <a:srgbClr val="E5E5FF"/>
                </a:solidFill>
              </a:rPr>
              <a:t>Genetic Modification of Flowers</a:t>
            </a:r>
            <a:endParaRPr lang="en-US" dirty="0"/>
          </a:p>
        </p:txBody>
      </p:sp>
      <p:sp>
        <p:nvSpPr>
          <p:cNvPr id="3" name="Content Placeholder 2">
            <a:extLst>
              <a:ext uri="{FF2B5EF4-FFF2-40B4-BE49-F238E27FC236}">
                <a16:creationId xmlns:a16="http://schemas.microsoft.com/office/drawing/2014/main" id="{F9D19113-7DD3-8FD4-384B-C6B2425E8F57}"/>
              </a:ext>
            </a:extLst>
          </p:cNvPr>
          <p:cNvSpPr>
            <a:spLocks noGrp="1"/>
          </p:cNvSpPr>
          <p:nvPr>
            <p:ph idx="1"/>
          </p:nvPr>
        </p:nvSpPr>
        <p:spPr/>
        <p:txBody>
          <a:bodyPr/>
          <a:lstStyle/>
          <a:p>
            <a:pPr eaLnBrk="1" hangingPunct="1">
              <a:defRPr/>
            </a:pPr>
            <a:r>
              <a:rPr lang="en-US" sz="2400" dirty="0"/>
              <a:t>GM dandelion modified to produce latex that doesn’t polymerize when exposed to air (to decrease latex allergies)</a:t>
            </a:r>
          </a:p>
          <a:p>
            <a:pPr eaLnBrk="1" hangingPunct="1">
              <a:buClr>
                <a:srgbClr val="FFCC00"/>
              </a:buClr>
              <a:defRPr/>
            </a:pPr>
            <a:r>
              <a:rPr lang="en-US" sz="2400" dirty="0">
                <a:solidFill>
                  <a:srgbClr val="FFFFFF"/>
                </a:solidFill>
              </a:rPr>
              <a:t>GM petunias (African </a:t>
            </a:r>
            <a:r>
              <a:rPr lang="en-US" sz="2400" dirty="0" err="1">
                <a:solidFill>
                  <a:srgbClr val="FFFFFF"/>
                </a:solidFill>
              </a:rPr>
              <a:t>Suncet</a:t>
            </a:r>
            <a:r>
              <a:rPr lang="en-US" sz="2400" dirty="0">
                <a:solidFill>
                  <a:srgbClr val="FFFFFF"/>
                </a:solidFill>
              </a:rPr>
              <a:t> petunias, sold by Sears/others) GM to appear orange, red, and purple</a:t>
            </a:r>
          </a:p>
          <a:p>
            <a:pPr lvl="1" eaLnBrk="1" hangingPunct="1">
              <a:buClr>
                <a:srgbClr val="A886E0"/>
              </a:buClr>
              <a:defRPr/>
            </a:pPr>
            <a:r>
              <a:rPr lang="en-US" sz="2400" dirty="0">
                <a:solidFill>
                  <a:srgbClr val="FFFFFF"/>
                </a:solidFill>
              </a:rPr>
              <a:t>Found in EU, Finland</a:t>
            </a:r>
          </a:p>
          <a:p>
            <a:pPr lvl="1" eaLnBrk="1" hangingPunct="1">
              <a:buClr>
                <a:srgbClr val="A886E0"/>
              </a:buClr>
              <a:defRPr/>
            </a:pPr>
            <a:r>
              <a:rPr lang="en-US" sz="2400" dirty="0">
                <a:solidFill>
                  <a:srgbClr val="FFFFFF"/>
                </a:solidFill>
              </a:rPr>
              <a:t>USDA required US distributors to destroy plants</a:t>
            </a:r>
          </a:p>
          <a:p>
            <a:pPr>
              <a:defRPr/>
            </a:pPr>
            <a:r>
              <a:rPr lang="en-US" sz="2400" dirty="0"/>
              <a:t>GM plants designed to make their own fertilizer under study</a:t>
            </a:r>
          </a:p>
          <a:p>
            <a:pPr>
              <a:defRPr/>
            </a:pPr>
            <a:r>
              <a:rPr lang="en-US" sz="2400" dirty="0"/>
              <a:t>Houseplants modified to break down pollutants</a:t>
            </a:r>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a:extLst>
              <a:ext uri="{FF2B5EF4-FFF2-40B4-BE49-F238E27FC236}">
                <a16:creationId xmlns:a16="http://schemas.microsoft.com/office/drawing/2014/main" id="{E5B81FFE-7D40-2860-2609-AEFC56907732}"/>
              </a:ext>
            </a:extLst>
          </p:cNvPr>
          <p:cNvSpPr>
            <a:spLocks noGrp="1" noRot="1" noChangeArrowheads="1"/>
          </p:cNvSpPr>
          <p:nvPr>
            <p:ph type="title"/>
          </p:nvPr>
        </p:nvSpPr>
        <p:spPr/>
        <p:txBody>
          <a:bodyPr/>
          <a:lstStyle/>
          <a:p>
            <a:pPr>
              <a:defRPr/>
            </a:pPr>
            <a:r>
              <a:rPr lang="en-US"/>
              <a:t>Genetic Modification of Trees</a:t>
            </a:r>
          </a:p>
        </p:txBody>
      </p:sp>
      <p:sp>
        <p:nvSpPr>
          <p:cNvPr id="249859" name="Rectangle 3">
            <a:extLst>
              <a:ext uri="{FF2B5EF4-FFF2-40B4-BE49-F238E27FC236}">
                <a16:creationId xmlns:a16="http://schemas.microsoft.com/office/drawing/2014/main" id="{860D2A70-C958-4513-6609-F8ADA865722A}"/>
              </a:ext>
            </a:extLst>
          </p:cNvPr>
          <p:cNvSpPr>
            <a:spLocks noGrp="1" noChangeArrowheads="1"/>
          </p:cNvSpPr>
          <p:nvPr>
            <p:ph type="body" idx="1"/>
          </p:nvPr>
        </p:nvSpPr>
        <p:spPr/>
        <p:txBody>
          <a:bodyPr/>
          <a:lstStyle/>
          <a:p>
            <a:pPr eaLnBrk="1" hangingPunct="1">
              <a:defRPr/>
            </a:pPr>
            <a:r>
              <a:rPr lang="en-US" sz="3600" dirty="0"/>
              <a:t>Risks same as for GE crops</a:t>
            </a:r>
          </a:p>
          <a:p>
            <a:pPr eaLnBrk="1" hangingPunct="1">
              <a:defRPr/>
            </a:pPr>
            <a:endParaRPr lang="en-US" sz="3600" dirty="0"/>
          </a:p>
          <a:p>
            <a:pPr eaLnBrk="1" hangingPunct="1">
              <a:defRPr/>
            </a:pPr>
            <a:r>
              <a:rPr lang="en-US" sz="3600" dirty="0"/>
              <a:t>UN Convention on Biological Diversity has called for moratorium (3/06)</a:t>
            </a:r>
          </a:p>
          <a:p>
            <a:pPr>
              <a:defRPr/>
            </a:pPr>
            <a:endParaRPr lang="en-US" sz="3600" dirty="0">
              <a:effectLst/>
            </a:endParaRP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4518CC1E-5F1D-D9DA-7405-42C84FDDCECA}"/>
              </a:ext>
            </a:extLst>
          </p:cNvPr>
          <p:cNvSpPr>
            <a:spLocks noGrp="1" noRot="1" noChangeArrowheads="1"/>
          </p:cNvSpPr>
          <p:nvPr>
            <p:ph type="title"/>
          </p:nvPr>
        </p:nvSpPr>
        <p:spPr/>
        <p:txBody>
          <a:bodyPr/>
          <a:lstStyle/>
          <a:p>
            <a:pPr eaLnBrk="1" hangingPunct="1">
              <a:defRPr/>
            </a:pPr>
            <a:r>
              <a:rPr lang="en-US" dirty="0"/>
              <a:t>Genetic Modification of Vertebrates</a:t>
            </a:r>
          </a:p>
        </p:txBody>
      </p:sp>
      <p:sp>
        <p:nvSpPr>
          <p:cNvPr id="21507" name="Rectangle 3">
            <a:extLst>
              <a:ext uri="{FF2B5EF4-FFF2-40B4-BE49-F238E27FC236}">
                <a16:creationId xmlns:a16="http://schemas.microsoft.com/office/drawing/2014/main" id="{C4E58DA6-6BB8-13A3-1241-4251A8CDDC3C}"/>
              </a:ext>
            </a:extLst>
          </p:cNvPr>
          <p:cNvSpPr>
            <a:spLocks noGrp="1" noChangeArrowheads="1"/>
          </p:cNvSpPr>
          <p:nvPr>
            <p:ph type="body" idx="1"/>
          </p:nvPr>
        </p:nvSpPr>
        <p:spPr/>
        <p:txBody>
          <a:bodyPr/>
          <a:lstStyle/>
          <a:p>
            <a:pPr eaLnBrk="1" hangingPunct="1">
              <a:lnSpc>
                <a:spcPct val="80000"/>
              </a:lnSpc>
              <a:defRPr/>
            </a:pPr>
            <a:r>
              <a:rPr lang="en-US" dirty="0"/>
              <a:t>Proposals to breed cattle to decrease components of their microbiome which contribute most to greenhouse gas emissions (14% due to beef and milk production); quicker alternative is a probiotic for cattle</a:t>
            </a:r>
          </a:p>
          <a:p>
            <a:pPr eaLnBrk="1" hangingPunct="1">
              <a:defRPr/>
            </a:pPr>
            <a:r>
              <a:rPr lang="en-US" dirty="0"/>
              <a:t>Proposals to breed cattle to decrease components of their microbiome which contribute most to greenhouse gas emissions (14% due to beef and milk production); quicker alternative is a probiotic for cattle</a:t>
            </a:r>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FE86E-68C7-DE5D-8861-D8722A6B98A7}"/>
              </a:ext>
            </a:extLst>
          </p:cNvPr>
          <p:cNvSpPr>
            <a:spLocks noGrp="1"/>
          </p:cNvSpPr>
          <p:nvPr>
            <p:ph type="title"/>
          </p:nvPr>
        </p:nvSpPr>
        <p:spPr/>
        <p:txBody>
          <a:bodyPr/>
          <a:lstStyle/>
          <a:p>
            <a:pPr>
              <a:defRPr/>
            </a:pPr>
            <a:r>
              <a:rPr lang="en-US" dirty="0">
                <a:solidFill>
                  <a:srgbClr val="E5E5FF"/>
                </a:solidFill>
              </a:rPr>
              <a:t>Genetic Modification of Vertebrates</a:t>
            </a:r>
            <a:endParaRPr lang="en-US" dirty="0"/>
          </a:p>
        </p:txBody>
      </p:sp>
      <p:sp>
        <p:nvSpPr>
          <p:cNvPr id="3" name="Content Placeholder 2">
            <a:extLst>
              <a:ext uri="{FF2B5EF4-FFF2-40B4-BE49-F238E27FC236}">
                <a16:creationId xmlns:a16="http://schemas.microsoft.com/office/drawing/2014/main" id="{F193700D-413C-6BF9-920F-23A6113E9B21}"/>
              </a:ext>
            </a:extLst>
          </p:cNvPr>
          <p:cNvSpPr>
            <a:spLocks noGrp="1"/>
          </p:cNvSpPr>
          <p:nvPr>
            <p:ph idx="1"/>
          </p:nvPr>
        </p:nvSpPr>
        <p:spPr/>
        <p:txBody>
          <a:bodyPr/>
          <a:lstStyle/>
          <a:p>
            <a:pPr eaLnBrk="1" hangingPunct="1">
              <a:lnSpc>
                <a:spcPct val="80000"/>
              </a:lnSpc>
              <a:defRPr/>
            </a:pPr>
            <a:r>
              <a:rPr lang="en-US" sz="3600" dirty="0"/>
              <a:t>Contains growth hormone gene from chinook salmon and genetic on-switch from the ocean pout)</a:t>
            </a:r>
          </a:p>
          <a:p>
            <a:pPr lvl="1" eaLnBrk="1" hangingPunct="1">
              <a:lnSpc>
                <a:spcPct val="80000"/>
              </a:lnSpc>
              <a:defRPr/>
            </a:pPr>
            <a:r>
              <a:rPr lang="en-US" sz="3600" dirty="0"/>
              <a:t>Designed for more rapid growth (18 months to maturity, vs. 3 </a:t>
            </a:r>
            <a:r>
              <a:rPr lang="en-US" sz="3600" dirty="0" err="1"/>
              <a:t>yrs</a:t>
            </a:r>
            <a:r>
              <a:rPr lang="en-US" sz="3600" dirty="0"/>
              <a:t>)</a:t>
            </a:r>
          </a:p>
          <a:p>
            <a:pPr lvl="1" eaLnBrk="1" hangingPunct="1">
              <a:lnSpc>
                <a:spcPct val="80000"/>
              </a:lnSpc>
              <a:defRPr/>
            </a:pPr>
            <a:r>
              <a:rPr lang="en-US" sz="3600" dirty="0" err="1"/>
              <a:t>Aquabounty</a:t>
            </a:r>
            <a:r>
              <a:rPr lang="en-US" sz="3600" dirty="0"/>
              <a:t> states it will only produce sterile females</a:t>
            </a:r>
          </a:p>
          <a:p>
            <a:pPr>
              <a:defRPr/>
            </a:pPr>
            <a:endParaRPr lang="en-US" dirty="0"/>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35455-EFDD-DE6E-D315-E65294925EAB}"/>
              </a:ext>
            </a:extLst>
          </p:cNvPr>
          <p:cNvSpPr>
            <a:spLocks noGrp="1"/>
          </p:cNvSpPr>
          <p:nvPr>
            <p:ph type="title"/>
          </p:nvPr>
        </p:nvSpPr>
        <p:spPr/>
        <p:txBody>
          <a:bodyPr/>
          <a:lstStyle/>
          <a:p>
            <a:pPr>
              <a:defRPr/>
            </a:pPr>
            <a:r>
              <a:rPr lang="en-US" dirty="0">
                <a:solidFill>
                  <a:srgbClr val="E5E5FF"/>
                </a:solidFill>
              </a:rPr>
              <a:t>Genetic Modification of Vertebrates</a:t>
            </a:r>
            <a:endParaRPr lang="en-US" dirty="0"/>
          </a:p>
        </p:txBody>
      </p:sp>
      <p:sp>
        <p:nvSpPr>
          <p:cNvPr id="3" name="Content Placeholder 2">
            <a:extLst>
              <a:ext uri="{FF2B5EF4-FFF2-40B4-BE49-F238E27FC236}">
                <a16:creationId xmlns:a16="http://schemas.microsoft.com/office/drawing/2014/main" id="{1CDF3147-FC58-39BF-4307-89CCD815EA85}"/>
              </a:ext>
            </a:extLst>
          </p:cNvPr>
          <p:cNvSpPr>
            <a:spLocks noGrp="1"/>
          </p:cNvSpPr>
          <p:nvPr>
            <p:ph idx="1"/>
          </p:nvPr>
        </p:nvSpPr>
        <p:spPr/>
        <p:txBody>
          <a:bodyPr/>
          <a:lstStyle/>
          <a:p>
            <a:pPr>
              <a:defRPr/>
            </a:pPr>
            <a:r>
              <a:rPr lang="en-US" dirty="0"/>
              <a:t>Farmed salmon fed synthetic pigments (petrochemical dyes)</a:t>
            </a:r>
          </a:p>
          <a:p>
            <a:pPr>
              <a:defRPr/>
            </a:pPr>
            <a:r>
              <a:rPr lang="en-US" dirty="0"/>
              <a:t>Fish farms becoming toxic toilets due to localized waste, synthetic chemicals</a:t>
            </a:r>
          </a:p>
          <a:p>
            <a:pPr>
              <a:defRPr/>
            </a:pPr>
            <a:r>
              <a:rPr lang="en-US" dirty="0"/>
              <a:t>Concern for increased alterations in seafood disease patterns and antimicrobial resistance</a:t>
            </a:r>
          </a:p>
          <a:p>
            <a:pPr>
              <a:defRPr/>
            </a:pPr>
            <a:r>
              <a:rPr lang="en-US" altLang="en-US" dirty="0"/>
              <a:t>Fish farm waste may also contribute to the spread of antimicrobial resistance</a:t>
            </a:r>
          </a:p>
          <a:p>
            <a:pPr>
              <a:defRPr/>
            </a:pPr>
            <a:endParaRPr lang="en-US" dirty="0"/>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1AB3E-BCF6-AD00-A592-994B4EAD56C6}"/>
              </a:ext>
            </a:extLst>
          </p:cNvPr>
          <p:cNvSpPr>
            <a:spLocks noGrp="1"/>
          </p:cNvSpPr>
          <p:nvPr>
            <p:ph type="title"/>
          </p:nvPr>
        </p:nvSpPr>
        <p:spPr/>
        <p:txBody>
          <a:bodyPr/>
          <a:lstStyle/>
          <a:p>
            <a:pPr>
              <a:defRPr/>
            </a:pPr>
            <a:r>
              <a:rPr lang="en-US" dirty="0">
                <a:solidFill>
                  <a:srgbClr val="E5E5FF"/>
                </a:solidFill>
              </a:rPr>
              <a:t>Genetic Modification of Vertebrates</a:t>
            </a:r>
            <a:endParaRPr lang="en-US" dirty="0"/>
          </a:p>
        </p:txBody>
      </p:sp>
      <p:sp>
        <p:nvSpPr>
          <p:cNvPr id="3" name="Content Placeholder 2">
            <a:extLst>
              <a:ext uri="{FF2B5EF4-FFF2-40B4-BE49-F238E27FC236}">
                <a16:creationId xmlns:a16="http://schemas.microsoft.com/office/drawing/2014/main" id="{23C4662F-8D3A-694D-B2B2-9E2CD6DC6622}"/>
              </a:ext>
            </a:extLst>
          </p:cNvPr>
          <p:cNvSpPr>
            <a:spLocks noGrp="1"/>
          </p:cNvSpPr>
          <p:nvPr>
            <p:ph idx="1"/>
          </p:nvPr>
        </p:nvSpPr>
        <p:spPr/>
        <p:txBody>
          <a:bodyPr/>
          <a:lstStyle/>
          <a:p>
            <a:pPr>
              <a:defRPr/>
            </a:pPr>
            <a:r>
              <a:rPr lang="en-US" altLang="en-US" dirty="0"/>
              <a:t>2017: Up to 80% of farmed salmon in B.C. infected with piscine </a:t>
            </a:r>
            <a:r>
              <a:rPr lang="en-US" altLang="en-US" dirty="0" err="1"/>
              <a:t>reo</a:t>
            </a:r>
            <a:r>
              <a:rPr lang="en-US" altLang="en-US" dirty="0"/>
              <a:t>-virus</a:t>
            </a:r>
          </a:p>
          <a:p>
            <a:pPr lvl="1">
              <a:defRPr/>
            </a:pPr>
            <a:r>
              <a:rPr lang="en-US" altLang="en-US" sz="3200" dirty="0"/>
              <a:t>Associated with heart-and-skeletal muscle inflammation disease in salmon</a:t>
            </a:r>
          </a:p>
          <a:p>
            <a:pPr lvl="1">
              <a:defRPr/>
            </a:pPr>
            <a:r>
              <a:rPr lang="en-US" altLang="en-US" sz="3200" dirty="0"/>
              <a:t>Concerns re spread from farmed “Atlantic” salmon to wild salmon (virus has been found in some </a:t>
            </a:r>
            <a:r>
              <a:rPr lang="en-US" altLang="en-US" sz="3200" dirty="0" err="1"/>
              <a:t>pacitic</a:t>
            </a:r>
            <a:r>
              <a:rPr lang="en-US" altLang="en-US" sz="3200" dirty="0"/>
              <a:t> wild salmon)</a:t>
            </a:r>
          </a:p>
          <a:p>
            <a:pPr>
              <a:defRPr/>
            </a:pPr>
            <a:endParaRPr lang="en-US" dirty="0"/>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03C1F-0A08-5851-8A12-818E64B7220D}"/>
              </a:ext>
            </a:extLst>
          </p:cNvPr>
          <p:cNvSpPr>
            <a:spLocks noGrp="1"/>
          </p:cNvSpPr>
          <p:nvPr>
            <p:ph type="title"/>
          </p:nvPr>
        </p:nvSpPr>
        <p:spPr/>
        <p:txBody>
          <a:bodyPr/>
          <a:lstStyle/>
          <a:p>
            <a:pPr>
              <a:defRPr/>
            </a:pPr>
            <a:r>
              <a:rPr lang="en-US" dirty="0"/>
              <a:t>Genetic Modification of Vertebrates</a:t>
            </a:r>
          </a:p>
        </p:txBody>
      </p:sp>
      <p:sp>
        <p:nvSpPr>
          <p:cNvPr id="3" name="Content Placeholder 2">
            <a:extLst>
              <a:ext uri="{FF2B5EF4-FFF2-40B4-BE49-F238E27FC236}">
                <a16:creationId xmlns:a16="http://schemas.microsoft.com/office/drawing/2014/main" id="{7E888576-B635-0903-90DD-64A589921E7D}"/>
              </a:ext>
            </a:extLst>
          </p:cNvPr>
          <p:cNvSpPr>
            <a:spLocks noGrp="1"/>
          </p:cNvSpPr>
          <p:nvPr>
            <p:ph idx="1"/>
          </p:nvPr>
        </p:nvSpPr>
        <p:spPr/>
        <p:txBody>
          <a:bodyPr/>
          <a:lstStyle/>
          <a:p>
            <a:pPr eaLnBrk="1" hangingPunct="1">
              <a:lnSpc>
                <a:spcPct val="80000"/>
              </a:lnSpc>
              <a:defRPr/>
            </a:pPr>
            <a:r>
              <a:rPr lang="en-US" sz="3600" dirty="0"/>
              <a:t>Concerns re </a:t>
            </a:r>
            <a:r>
              <a:rPr lang="en-US" sz="3600" dirty="0" err="1"/>
              <a:t>Aquabounty</a:t>
            </a:r>
            <a:r>
              <a:rPr lang="en-US" sz="3600" dirty="0"/>
              <a:t> GM salmon:</a:t>
            </a:r>
          </a:p>
          <a:p>
            <a:pPr lvl="1" eaLnBrk="1" hangingPunct="1">
              <a:lnSpc>
                <a:spcPct val="80000"/>
              </a:lnSpc>
              <a:defRPr/>
            </a:pPr>
            <a:r>
              <a:rPr lang="en-US" sz="3600" dirty="0"/>
              <a:t>Lower jaw deformities with always-on growth hormone make them voracious eaters, could outcompete wild fish if escape</a:t>
            </a:r>
          </a:p>
          <a:p>
            <a:pPr lvl="1" eaLnBrk="1" hangingPunct="1">
              <a:lnSpc>
                <a:spcPct val="80000"/>
              </a:lnSpc>
              <a:defRPr/>
            </a:pPr>
            <a:r>
              <a:rPr lang="en-US" sz="3600" dirty="0"/>
              <a:t>Up to 15% may escape pens and interbreed with wild stocks, decreasing the species’ reproductive fitness (5% sterile, most weak)</a:t>
            </a:r>
          </a:p>
          <a:p>
            <a:pPr>
              <a:defRPr/>
            </a:pPr>
            <a:endParaRPr lang="en-US" dirty="0"/>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49DE5-971B-58E7-2679-0FF1BAA8B301}"/>
              </a:ext>
            </a:extLst>
          </p:cNvPr>
          <p:cNvSpPr>
            <a:spLocks noGrp="1"/>
          </p:cNvSpPr>
          <p:nvPr>
            <p:ph type="title"/>
          </p:nvPr>
        </p:nvSpPr>
        <p:spPr/>
        <p:txBody>
          <a:bodyPr/>
          <a:lstStyle/>
          <a:p>
            <a:pPr>
              <a:defRPr/>
            </a:pPr>
            <a:r>
              <a:rPr lang="en-US" dirty="0">
                <a:solidFill>
                  <a:srgbClr val="E5E5FF"/>
                </a:solidFill>
              </a:rPr>
              <a:t>Genetic Modification of Vertebrates</a:t>
            </a:r>
            <a:endParaRPr lang="en-US" dirty="0"/>
          </a:p>
        </p:txBody>
      </p:sp>
      <p:sp>
        <p:nvSpPr>
          <p:cNvPr id="3" name="Content Placeholder 2">
            <a:extLst>
              <a:ext uri="{FF2B5EF4-FFF2-40B4-BE49-F238E27FC236}">
                <a16:creationId xmlns:a16="http://schemas.microsoft.com/office/drawing/2014/main" id="{58CEAE78-5815-C870-AB21-7B170CCCDD52}"/>
              </a:ext>
            </a:extLst>
          </p:cNvPr>
          <p:cNvSpPr>
            <a:spLocks noGrp="1"/>
          </p:cNvSpPr>
          <p:nvPr>
            <p:ph idx="1"/>
          </p:nvPr>
        </p:nvSpPr>
        <p:spPr/>
        <p:txBody>
          <a:bodyPr/>
          <a:lstStyle/>
          <a:p>
            <a:pPr eaLnBrk="1" hangingPunct="1">
              <a:lnSpc>
                <a:spcPct val="80000"/>
              </a:lnSpc>
              <a:defRPr/>
            </a:pPr>
            <a:r>
              <a:rPr lang="en-US" dirty="0"/>
              <a:t>Concerns re </a:t>
            </a:r>
            <a:r>
              <a:rPr lang="en-US" dirty="0" err="1"/>
              <a:t>Aquabounty</a:t>
            </a:r>
            <a:r>
              <a:rPr lang="en-US" dirty="0"/>
              <a:t> GM salmon:</a:t>
            </a:r>
          </a:p>
          <a:p>
            <a:pPr lvl="1" eaLnBrk="1" hangingPunct="1">
              <a:lnSpc>
                <a:spcPct val="80000"/>
              </a:lnSpc>
              <a:defRPr/>
            </a:pPr>
            <a:r>
              <a:rPr lang="en-US" sz="3200" dirty="0"/>
              <a:t>Hybridize with wild brown trout</a:t>
            </a:r>
          </a:p>
          <a:p>
            <a:pPr lvl="1" eaLnBrk="1" hangingPunct="1">
              <a:lnSpc>
                <a:spcPct val="80000"/>
              </a:lnSpc>
              <a:defRPr/>
            </a:pPr>
            <a:r>
              <a:rPr lang="en-US" sz="3200" dirty="0"/>
              <a:t>Susceptible to Infectious Salmon Anemia virus</a:t>
            </a:r>
          </a:p>
          <a:p>
            <a:pPr lvl="1" eaLnBrk="1" hangingPunct="1">
              <a:lnSpc>
                <a:spcPct val="80000"/>
              </a:lnSpc>
              <a:defRPr/>
            </a:pPr>
            <a:r>
              <a:rPr lang="en-US" sz="3200" dirty="0"/>
              <a:t>Salmon lice infections plaguing salmon farms</a:t>
            </a:r>
          </a:p>
          <a:p>
            <a:pPr lvl="2" eaLnBrk="1" hangingPunct="1">
              <a:lnSpc>
                <a:spcPct val="80000"/>
              </a:lnSpc>
              <a:defRPr/>
            </a:pPr>
            <a:r>
              <a:rPr lang="en-US" sz="2800" dirty="0"/>
              <a:t>Cost salmon farming industry $1 billion in 2016</a:t>
            </a:r>
          </a:p>
          <a:p>
            <a:pPr lvl="1" eaLnBrk="1" hangingPunct="1">
              <a:lnSpc>
                <a:spcPct val="80000"/>
              </a:lnSpc>
              <a:defRPr/>
            </a:pPr>
            <a:r>
              <a:rPr lang="en-US" sz="3200" dirty="0"/>
              <a:t>GE salmon have higher levels of IGF-1 (associated with increased cancer risk)</a:t>
            </a:r>
          </a:p>
          <a:p>
            <a:pPr lvl="1" eaLnBrk="1" hangingPunct="1">
              <a:lnSpc>
                <a:spcPct val="80000"/>
              </a:lnSpc>
              <a:defRPr/>
            </a:pPr>
            <a:r>
              <a:rPr lang="en-US" sz="3200" dirty="0"/>
              <a:t>Lower omega-3 to omega-6 ratio</a:t>
            </a:r>
          </a:p>
          <a:p>
            <a:pPr lvl="1">
              <a:defRPr/>
            </a:pPr>
            <a:r>
              <a:rPr lang="en-US" sz="3200" dirty="0"/>
              <a:t>No published human or animal feeding trials</a:t>
            </a:r>
          </a:p>
          <a:p>
            <a:pPr>
              <a:defRPr/>
            </a:pPr>
            <a:endParaRPr lang="en-US" dirty="0"/>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92D0B-2DD2-54BC-C3D9-78C629871832}"/>
              </a:ext>
            </a:extLst>
          </p:cNvPr>
          <p:cNvSpPr>
            <a:spLocks noGrp="1"/>
          </p:cNvSpPr>
          <p:nvPr>
            <p:ph type="title"/>
          </p:nvPr>
        </p:nvSpPr>
        <p:spPr/>
        <p:txBody>
          <a:bodyPr/>
          <a:lstStyle/>
          <a:p>
            <a:pPr>
              <a:defRPr/>
            </a:pPr>
            <a:r>
              <a:rPr lang="en-US" dirty="0"/>
              <a:t>Genetic Modification of Vertebrates</a:t>
            </a:r>
          </a:p>
        </p:txBody>
      </p:sp>
      <p:sp>
        <p:nvSpPr>
          <p:cNvPr id="3" name="Content Placeholder 2">
            <a:extLst>
              <a:ext uri="{FF2B5EF4-FFF2-40B4-BE49-F238E27FC236}">
                <a16:creationId xmlns:a16="http://schemas.microsoft.com/office/drawing/2014/main" id="{6E5208E8-FB58-B903-8DD3-6FE492BE12A8}"/>
              </a:ext>
            </a:extLst>
          </p:cNvPr>
          <p:cNvSpPr>
            <a:spLocks noGrp="1"/>
          </p:cNvSpPr>
          <p:nvPr>
            <p:ph idx="1"/>
          </p:nvPr>
        </p:nvSpPr>
        <p:spPr/>
        <p:txBody>
          <a:bodyPr/>
          <a:lstStyle/>
          <a:p>
            <a:pPr eaLnBrk="1" hangingPunct="1">
              <a:lnSpc>
                <a:spcPct val="80000"/>
              </a:lnSpc>
              <a:defRPr/>
            </a:pPr>
            <a:r>
              <a:rPr lang="en-US" sz="2800" dirty="0"/>
              <a:t>Farmed salmon already contain lower levels of omega-3 fatty acids, higher levels of PCBs</a:t>
            </a:r>
          </a:p>
          <a:p>
            <a:pPr eaLnBrk="1" hangingPunct="1">
              <a:lnSpc>
                <a:spcPct val="80000"/>
              </a:lnSpc>
              <a:defRPr/>
            </a:pPr>
            <a:r>
              <a:rPr lang="en-US" sz="2800" dirty="0"/>
              <a:t>WA, OR and MD have banned</a:t>
            </a:r>
          </a:p>
          <a:p>
            <a:pPr eaLnBrk="1" hangingPunct="1">
              <a:lnSpc>
                <a:spcPct val="80000"/>
              </a:lnSpc>
              <a:defRPr/>
            </a:pPr>
            <a:r>
              <a:rPr lang="en-US" sz="2800" dirty="0"/>
              <a:t>Multiple grocery outlets refuse to sell</a:t>
            </a:r>
          </a:p>
          <a:p>
            <a:pPr eaLnBrk="1" hangingPunct="1">
              <a:lnSpc>
                <a:spcPct val="80000"/>
              </a:lnSpc>
              <a:defRPr/>
            </a:pPr>
            <a:r>
              <a:rPr lang="en-US" sz="2800" dirty="0"/>
              <a:t>2016: FDA bans import and sale pending development of labeling guidelines</a:t>
            </a:r>
          </a:p>
          <a:p>
            <a:pPr eaLnBrk="1" hangingPunct="1">
              <a:lnSpc>
                <a:spcPct val="80000"/>
              </a:lnSpc>
              <a:defRPr/>
            </a:pPr>
            <a:r>
              <a:rPr lang="en-US" sz="2800" dirty="0"/>
              <a:t>2019: Ban lifted</a:t>
            </a:r>
          </a:p>
          <a:p>
            <a:pPr eaLnBrk="1" hangingPunct="1">
              <a:lnSpc>
                <a:spcPct val="80000"/>
              </a:lnSpc>
              <a:defRPr/>
            </a:pPr>
            <a:r>
              <a:rPr lang="en-US" sz="2800" dirty="0"/>
              <a:t>2020: Harvesting in US begins, Company has GE trout and tilapia under development</a:t>
            </a:r>
          </a:p>
          <a:p>
            <a:pPr eaLnBrk="1" hangingPunct="1">
              <a:lnSpc>
                <a:spcPct val="80000"/>
              </a:lnSpc>
              <a:defRPr/>
            </a:pPr>
            <a:r>
              <a:rPr lang="en-US" sz="2800" dirty="0"/>
              <a:t>2024: </a:t>
            </a:r>
            <a:r>
              <a:rPr lang="en-US" sz="2800" dirty="0" err="1"/>
              <a:t>Aquabounty</a:t>
            </a:r>
            <a:r>
              <a:rPr lang="en-US" sz="2800" dirty="0"/>
              <a:t> ceases US and Canadian production of GM salmon</a:t>
            </a:r>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a:extLst>
              <a:ext uri="{FF2B5EF4-FFF2-40B4-BE49-F238E27FC236}">
                <a16:creationId xmlns:a16="http://schemas.microsoft.com/office/drawing/2014/main" id="{55E6548F-DC61-FDA9-46E4-8495F61C61EA}"/>
              </a:ext>
            </a:extLst>
          </p:cNvPr>
          <p:cNvSpPr>
            <a:spLocks noGrp="1" noRot="1" noChangeArrowheads="1"/>
          </p:cNvSpPr>
          <p:nvPr>
            <p:ph type="title"/>
          </p:nvPr>
        </p:nvSpPr>
        <p:spPr/>
        <p:txBody>
          <a:bodyPr/>
          <a:lstStyle/>
          <a:p>
            <a:pPr>
              <a:defRPr/>
            </a:pPr>
            <a:r>
              <a:rPr lang="en-US" sz="4000" dirty="0"/>
              <a:t>Genetic Modification of Invertebrates</a:t>
            </a:r>
          </a:p>
        </p:txBody>
      </p:sp>
      <p:sp>
        <p:nvSpPr>
          <p:cNvPr id="303107" name="Rectangle 3">
            <a:extLst>
              <a:ext uri="{FF2B5EF4-FFF2-40B4-BE49-F238E27FC236}">
                <a16:creationId xmlns:a16="http://schemas.microsoft.com/office/drawing/2014/main" id="{BA5FDB53-273C-F6A9-F457-89A018E2C98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a:lnSpc>
                <a:spcPct val="90000"/>
              </a:lnSpc>
            </a:pPr>
            <a:r>
              <a:rPr lang="en-US" altLang="en-US">
                <a:effectLst/>
              </a:rPr>
              <a:t>Sterile male Aedes GM mosquitoes tested in Cayman Islands and Brazil; both countries, and Malaysia, cancelled testing</a:t>
            </a:r>
          </a:p>
          <a:p>
            <a:pPr>
              <a:lnSpc>
                <a:spcPct val="90000"/>
              </a:lnSpc>
            </a:pPr>
            <a:r>
              <a:rPr lang="en-US" altLang="en-US">
                <a:effectLst/>
              </a:rPr>
              <a:t>Plans for releases in Panama (Florida Keys plan dropped)</a:t>
            </a:r>
          </a:p>
          <a:p>
            <a:pPr>
              <a:lnSpc>
                <a:spcPct val="90000"/>
              </a:lnSpc>
            </a:pPr>
            <a:r>
              <a:rPr lang="en-US" altLang="en-US">
                <a:effectLst/>
              </a:rPr>
              <a:t>2021: experimental releases in Florida and Texas approved by EPA, beginning in 2021</a:t>
            </a:r>
          </a:p>
          <a:p>
            <a:pPr>
              <a:lnSpc>
                <a:spcPct val="90000"/>
              </a:lnSpc>
            </a:pPr>
            <a:r>
              <a:rPr lang="en-US" altLang="en-US">
                <a:effectLst/>
              </a:rPr>
              <a:t>Limited to no public consultation/notification</a:t>
            </a:r>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66816-DB19-E552-A784-18B61777A5B9}"/>
              </a:ext>
            </a:extLst>
          </p:cNvPr>
          <p:cNvSpPr>
            <a:spLocks noGrp="1"/>
          </p:cNvSpPr>
          <p:nvPr>
            <p:ph type="title"/>
          </p:nvPr>
        </p:nvSpPr>
        <p:spPr/>
        <p:txBody>
          <a:bodyPr/>
          <a:lstStyle/>
          <a:p>
            <a:pPr>
              <a:defRPr/>
            </a:pPr>
            <a:r>
              <a:rPr lang="en-US" sz="4000" dirty="0">
                <a:solidFill>
                  <a:srgbClr val="E5E5FF"/>
                </a:solidFill>
              </a:rPr>
              <a:t>Genetic Modification of Invertebrates</a:t>
            </a:r>
            <a:endParaRPr lang="en-US" dirty="0"/>
          </a:p>
        </p:txBody>
      </p:sp>
      <p:sp>
        <p:nvSpPr>
          <p:cNvPr id="304131" name="Content Placeholder 2">
            <a:extLst>
              <a:ext uri="{FF2B5EF4-FFF2-40B4-BE49-F238E27FC236}">
                <a16:creationId xmlns:a16="http://schemas.microsoft.com/office/drawing/2014/main" id="{0515D220-4003-4564-E6D1-56BF4911E3C5}"/>
              </a:ext>
            </a:extLst>
          </p:cNvPr>
          <p:cNvSpPr>
            <a:spLocks noGrp="1" noChangeArrowheads="1"/>
          </p:cNvSpPr>
          <p:nvPr>
            <p:ph idx="1"/>
          </p:nvPr>
        </p:nvSpPr>
        <p:spPr/>
        <p:txBody>
          <a:bodyPr/>
          <a:lstStyle/>
          <a:p>
            <a:pPr>
              <a:lnSpc>
                <a:spcPct val="90000"/>
              </a:lnSpc>
            </a:pPr>
            <a:r>
              <a:rPr lang="en-US" altLang="en-US" dirty="0">
                <a:effectLst/>
              </a:rPr>
              <a:t>Eliminating Aedes mosquito could result in explosion of more aggressive disease-carrying mosquitoes (e.g., </a:t>
            </a:r>
            <a:r>
              <a:rPr lang="en-US" altLang="en-US" i="1" dirty="0">
                <a:effectLst/>
              </a:rPr>
              <a:t>Aedes albopictus </a:t>
            </a:r>
            <a:r>
              <a:rPr lang="en-US" altLang="en-US" dirty="0">
                <a:effectLst/>
              </a:rPr>
              <a:t>[Asian Tiger mosquito], which carries dengue, zika, and </a:t>
            </a:r>
            <a:r>
              <a:rPr lang="en-US" altLang="en-US" dirty="0" err="1">
                <a:effectLst/>
              </a:rPr>
              <a:t>chickungunya</a:t>
            </a:r>
            <a:endParaRPr lang="en-US" altLang="en-US" dirty="0">
              <a:effectLst/>
            </a:endParaRPr>
          </a:p>
          <a:p>
            <a:pPr lvl="1">
              <a:lnSpc>
                <a:spcPct val="90000"/>
              </a:lnSpc>
            </a:pPr>
            <a:r>
              <a:rPr lang="en-US" altLang="en-US" dirty="0">
                <a:effectLst/>
              </a:rPr>
              <a:t>Oxitec aware that this might then require release of its GE </a:t>
            </a:r>
            <a:r>
              <a:rPr lang="en-US" altLang="en-US" i="1" dirty="0">
                <a:effectLst/>
              </a:rPr>
              <a:t>Aedes albopictus)</a:t>
            </a:r>
          </a:p>
          <a:p>
            <a:pPr lvl="1">
              <a:lnSpc>
                <a:spcPct val="90000"/>
              </a:lnSpc>
            </a:pPr>
            <a:r>
              <a:rPr lang="en-US" altLang="en-US" dirty="0">
                <a:effectLst/>
              </a:rPr>
              <a:t>Brazilian study led to increasing robustness of </a:t>
            </a:r>
            <a:r>
              <a:rPr lang="en-US" altLang="en-US" dirty="0" err="1">
                <a:effectLst/>
              </a:rPr>
              <a:t>of</a:t>
            </a:r>
            <a:r>
              <a:rPr lang="en-US" altLang="en-US" dirty="0">
                <a:effectLst/>
              </a:rPr>
              <a:t> disease-bearing mosquitoes, genomes of modified insects showing up in wild ones</a:t>
            </a:r>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80806-685C-0607-A187-5CDB1934DDB7}"/>
              </a:ext>
            </a:extLst>
          </p:cNvPr>
          <p:cNvSpPr>
            <a:spLocks noGrp="1"/>
          </p:cNvSpPr>
          <p:nvPr>
            <p:ph type="title"/>
          </p:nvPr>
        </p:nvSpPr>
        <p:spPr/>
        <p:txBody>
          <a:bodyPr/>
          <a:lstStyle/>
          <a:p>
            <a:pPr>
              <a:defRPr/>
            </a:pPr>
            <a:r>
              <a:rPr lang="en-US" sz="4000" dirty="0">
                <a:solidFill>
                  <a:srgbClr val="E5E5FF"/>
                </a:solidFill>
              </a:rPr>
              <a:t>Genetic Modification of Invertebrates</a:t>
            </a:r>
            <a:endParaRPr lang="en-US" dirty="0"/>
          </a:p>
        </p:txBody>
      </p:sp>
      <p:sp>
        <p:nvSpPr>
          <p:cNvPr id="305155" name="Content Placeholder 2">
            <a:extLst>
              <a:ext uri="{FF2B5EF4-FFF2-40B4-BE49-F238E27FC236}">
                <a16:creationId xmlns:a16="http://schemas.microsoft.com/office/drawing/2014/main" id="{FF5BB770-FC82-9416-7DC9-654B92383197}"/>
              </a:ext>
            </a:extLst>
          </p:cNvPr>
          <p:cNvSpPr>
            <a:spLocks noGrp="1" noChangeArrowheads="1"/>
          </p:cNvSpPr>
          <p:nvPr>
            <p:ph idx="1"/>
          </p:nvPr>
        </p:nvSpPr>
        <p:spPr/>
        <p:txBody>
          <a:bodyPr/>
          <a:lstStyle/>
          <a:p>
            <a:pPr>
              <a:lnSpc>
                <a:spcPct val="90000"/>
              </a:lnSpc>
            </a:pPr>
            <a:r>
              <a:rPr lang="en-US" altLang="en-US" sz="2800" dirty="0">
                <a:effectLst/>
              </a:rPr>
              <a:t>Designed to compete with wild males to combat dengue fever, yellow fever, zika virus (incidence climbing, 50 million to 100 million infected in more than 100 countries, 10,000 fatalities/yr)</a:t>
            </a:r>
          </a:p>
          <a:p>
            <a:pPr lvl="1">
              <a:lnSpc>
                <a:spcPct val="90000"/>
              </a:lnSpc>
            </a:pPr>
            <a:r>
              <a:rPr lang="en-US" altLang="en-US" dirty="0">
                <a:effectLst/>
              </a:rPr>
              <a:t>Tested in Australia, Indonesia, Brazil, Vietnam, Africa (where volunteers are paid 69 cents/</a:t>
            </a:r>
            <a:r>
              <a:rPr lang="en-US" altLang="en-US" dirty="0" err="1">
                <a:effectLst/>
              </a:rPr>
              <a:t>hr</a:t>
            </a:r>
            <a:r>
              <a:rPr lang="en-US" altLang="en-US" dirty="0">
                <a:effectLst/>
              </a:rPr>
              <a:t> to allow themselves to be bitten by mosquitoes, risking malaria, in a trial funded in part by the Gates Foundation)</a:t>
            </a:r>
          </a:p>
          <a:p>
            <a:pPr>
              <a:lnSpc>
                <a:spcPct val="90000"/>
              </a:lnSpc>
            </a:pPr>
            <a:r>
              <a:rPr lang="en-US" altLang="en-US" sz="2800" dirty="0">
                <a:effectLst/>
              </a:rPr>
              <a:t>2021: Data show genetic switch not foolproof, with some “sterile” insects reverting to being fertile</a:t>
            </a:r>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4DFBC-1068-18D8-3289-8E3438D436CA}"/>
              </a:ext>
            </a:extLst>
          </p:cNvPr>
          <p:cNvSpPr>
            <a:spLocks noGrp="1"/>
          </p:cNvSpPr>
          <p:nvPr>
            <p:ph type="title"/>
          </p:nvPr>
        </p:nvSpPr>
        <p:spPr/>
        <p:txBody>
          <a:bodyPr/>
          <a:lstStyle/>
          <a:p>
            <a:pPr>
              <a:defRPr/>
            </a:pPr>
            <a:r>
              <a:rPr lang="en-US" sz="4000" dirty="0">
                <a:solidFill>
                  <a:srgbClr val="E5E5FF"/>
                </a:solidFill>
              </a:rPr>
              <a:t>Genetic Modification of Invertebrates</a:t>
            </a:r>
            <a:endParaRPr lang="en-US" dirty="0"/>
          </a:p>
        </p:txBody>
      </p:sp>
      <p:sp>
        <p:nvSpPr>
          <p:cNvPr id="3" name="Content Placeholder 2">
            <a:extLst>
              <a:ext uri="{FF2B5EF4-FFF2-40B4-BE49-F238E27FC236}">
                <a16:creationId xmlns:a16="http://schemas.microsoft.com/office/drawing/2014/main" id="{05817F56-F056-2C52-1C33-8EE788307A0C}"/>
              </a:ext>
            </a:extLst>
          </p:cNvPr>
          <p:cNvSpPr>
            <a:spLocks noGrp="1"/>
          </p:cNvSpPr>
          <p:nvPr>
            <p:ph idx="1"/>
          </p:nvPr>
        </p:nvSpPr>
        <p:spPr/>
        <p:txBody>
          <a:bodyPr/>
          <a:lstStyle/>
          <a:p>
            <a:pPr lvl="1">
              <a:lnSpc>
                <a:spcPct val="90000"/>
              </a:lnSpc>
              <a:defRPr/>
            </a:pPr>
            <a:r>
              <a:rPr lang="en-US" altLang="en-US" sz="2400" dirty="0">
                <a:effectLst/>
              </a:rPr>
              <a:t>Common bacteria Wolbachia </a:t>
            </a:r>
            <a:r>
              <a:rPr lang="en-US" altLang="en-US" sz="2400" dirty="0" err="1">
                <a:effectLst/>
              </a:rPr>
              <a:t>pipientis</a:t>
            </a:r>
            <a:r>
              <a:rPr lang="en-US" altLang="en-US" sz="2400" dirty="0">
                <a:effectLst/>
              </a:rPr>
              <a:t> already known to eliminate dengue virus (and malaria) without harming mosquitoes (infected males unable to reproduce; only females bite)</a:t>
            </a:r>
          </a:p>
          <a:p>
            <a:pPr lvl="2">
              <a:lnSpc>
                <a:spcPct val="90000"/>
              </a:lnSpc>
              <a:defRPr/>
            </a:pPr>
            <a:r>
              <a:rPr lang="en-US" altLang="en-US" dirty="0">
                <a:effectLst/>
              </a:rPr>
              <a:t>Early trials show success in combating dengue and zika</a:t>
            </a:r>
          </a:p>
          <a:p>
            <a:pPr lvl="1">
              <a:lnSpc>
                <a:spcPct val="90000"/>
              </a:lnSpc>
              <a:defRPr/>
            </a:pPr>
            <a:r>
              <a:rPr lang="en-US" altLang="en-US" sz="2400" dirty="0">
                <a:effectLst/>
              </a:rPr>
              <a:t>Microsporidia-infected Anopheles mosquitoes can block malaria transmission</a:t>
            </a:r>
          </a:p>
          <a:p>
            <a:pPr lvl="1">
              <a:lnSpc>
                <a:spcPct val="90000"/>
              </a:lnSpc>
              <a:defRPr/>
            </a:pPr>
            <a:r>
              <a:rPr lang="en-US" altLang="en-US" sz="2400" dirty="0">
                <a:effectLst/>
              </a:rPr>
              <a:t>NIH-developed dengue vaccine looks elicited strong immune response in recent trials</a:t>
            </a:r>
          </a:p>
          <a:p>
            <a:pPr lvl="1">
              <a:lnSpc>
                <a:spcPct val="90000"/>
              </a:lnSpc>
              <a:defRPr/>
            </a:pPr>
            <a:r>
              <a:rPr lang="en-US" altLang="en-US" sz="2400" dirty="0" err="1">
                <a:effectLst/>
              </a:rPr>
              <a:t>Zika</a:t>
            </a:r>
            <a:r>
              <a:rPr lang="en-US" altLang="en-US" sz="2400" dirty="0">
                <a:effectLst/>
              </a:rPr>
              <a:t> funds running out (Congress failing to act due to Republicans’ desire to keep any funding from Planned Parenthood)</a:t>
            </a:r>
          </a:p>
          <a:p>
            <a:pPr>
              <a:defRPr/>
            </a:pPr>
            <a:endParaRPr lang="en-US" dirty="0"/>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DC8B8-7FA6-D256-C3FE-1B208E39350F}"/>
              </a:ext>
            </a:extLst>
          </p:cNvPr>
          <p:cNvSpPr>
            <a:spLocks noGrp="1"/>
          </p:cNvSpPr>
          <p:nvPr>
            <p:ph type="title"/>
          </p:nvPr>
        </p:nvSpPr>
        <p:spPr/>
        <p:txBody>
          <a:bodyPr/>
          <a:lstStyle/>
          <a:p>
            <a:pPr>
              <a:defRPr/>
            </a:pPr>
            <a:r>
              <a:rPr lang="en-US" sz="4000" dirty="0"/>
              <a:t>Genetic Modification of Vertebrates and Invertebrates</a:t>
            </a:r>
          </a:p>
        </p:txBody>
      </p:sp>
      <p:sp>
        <p:nvSpPr>
          <p:cNvPr id="3" name="Content Placeholder 2">
            <a:extLst>
              <a:ext uri="{FF2B5EF4-FFF2-40B4-BE49-F238E27FC236}">
                <a16:creationId xmlns:a16="http://schemas.microsoft.com/office/drawing/2014/main" id="{9B2B7715-C8A8-E421-8316-72EF44CC601E}"/>
              </a:ext>
            </a:extLst>
          </p:cNvPr>
          <p:cNvSpPr>
            <a:spLocks noGrp="1"/>
          </p:cNvSpPr>
          <p:nvPr>
            <p:ph idx="1"/>
          </p:nvPr>
        </p:nvSpPr>
        <p:spPr/>
        <p:txBody>
          <a:bodyPr/>
          <a:lstStyle/>
          <a:p>
            <a:pPr>
              <a:lnSpc>
                <a:spcPct val="90000"/>
              </a:lnSpc>
              <a:defRPr/>
            </a:pPr>
            <a:r>
              <a:rPr lang="en-US" dirty="0">
                <a:effectLst>
                  <a:outerShdw blurRad="38100" dist="38100" dir="2700000" algn="tl">
                    <a:srgbClr val="000000">
                      <a:alpha val="43137"/>
                    </a:srgbClr>
                  </a:outerShdw>
                </a:effectLst>
              </a:rPr>
              <a:t>Oxitec (Oxford U. investor, acquired by </a:t>
            </a:r>
            <a:r>
              <a:rPr lang="en-US" dirty="0" err="1">
                <a:effectLst>
                  <a:outerShdw blurRad="38100" dist="38100" dir="2700000" algn="tl">
                    <a:srgbClr val="000000">
                      <a:alpha val="43137"/>
                    </a:srgbClr>
                  </a:outerShdw>
                </a:effectLst>
              </a:rPr>
              <a:t>Inextron</a:t>
            </a:r>
            <a:r>
              <a:rPr lang="en-US" dirty="0">
                <a:effectLst>
                  <a:outerShdw blurRad="38100" dist="38100" dir="2700000" algn="tl">
                    <a:srgbClr val="000000">
                      <a:alpha val="43137"/>
                    </a:srgbClr>
                  </a:outerShdw>
                </a:effectLst>
              </a:rPr>
              <a:t> [which also owns AquaBounty] in 2016, close ties with Syngenta – now ChemChina)</a:t>
            </a:r>
          </a:p>
          <a:p>
            <a:pPr lvl="1">
              <a:lnSpc>
                <a:spcPct val="90000"/>
              </a:lnSpc>
              <a:defRPr/>
            </a:pPr>
            <a:r>
              <a:rPr lang="en-US" sz="3200" dirty="0">
                <a:effectLst>
                  <a:outerShdw blurRad="38100" dist="38100" dir="2700000" algn="tl">
                    <a:srgbClr val="000000">
                      <a:alpha val="43137"/>
                    </a:srgbClr>
                  </a:outerShdw>
                </a:effectLst>
              </a:rPr>
              <a:t>Developing other forms of GM agricultural pests to combat resistant pests caused by use of </a:t>
            </a:r>
            <a:r>
              <a:rPr lang="en-US" sz="3200" dirty="0" err="1">
                <a:effectLst>
                  <a:outerShdw blurRad="38100" dist="38100" dir="2700000" algn="tl">
                    <a:srgbClr val="000000">
                      <a:alpha val="43137"/>
                    </a:srgbClr>
                  </a:outerShdw>
                </a:effectLst>
              </a:rPr>
              <a:t>Bt</a:t>
            </a:r>
            <a:r>
              <a:rPr lang="en-US" sz="3200" dirty="0">
                <a:effectLst>
                  <a:outerShdw blurRad="38100" dist="38100" dir="2700000" algn="tl">
                    <a:srgbClr val="000000">
                      <a:alpha val="43137"/>
                    </a:srgbClr>
                  </a:outerShdw>
                </a:effectLst>
              </a:rPr>
              <a:t> maize, soybeans, and cotton (GE bollworms, diamondback moths)</a:t>
            </a:r>
          </a:p>
          <a:p>
            <a:pPr>
              <a:lnSpc>
                <a:spcPct val="90000"/>
              </a:lnSpc>
              <a:defRPr/>
            </a:pPr>
            <a:r>
              <a:rPr lang="en-US" dirty="0"/>
              <a:t>Japan planning to market GI-red sea bream with more </a:t>
            </a:r>
            <a:r>
              <a:rPr lang="en-US" dirty="0" err="1"/>
              <a:t>muschle</a:t>
            </a:r>
            <a:r>
              <a:rPr lang="en-US" dirty="0"/>
              <a:t> mass</a:t>
            </a:r>
          </a:p>
          <a:p>
            <a:pPr>
              <a:lnSpc>
                <a:spcPct val="90000"/>
              </a:lnSpc>
              <a:defRPr/>
            </a:pPr>
            <a:endParaRPr lang="en-US" dirty="0">
              <a:effectLst>
                <a:outerShdw blurRad="38100" dist="38100" dir="2700000" algn="tl">
                  <a:srgbClr val="000000">
                    <a:alpha val="43137"/>
                  </a:srgbClr>
                </a:outerShdw>
              </a:effectLst>
            </a:endParaRPr>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BD2E0-08E3-B73A-CE4B-2496C4D1D27F}"/>
              </a:ext>
            </a:extLst>
          </p:cNvPr>
          <p:cNvSpPr>
            <a:spLocks noGrp="1"/>
          </p:cNvSpPr>
          <p:nvPr>
            <p:ph type="title"/>
          </p:nvPr>
        </p:nvSpPr>
        <p:spPr/>
        <p:txBody>
          <a:bodyPr/>
          <a:lstStyle/>
          <a:p>
            <a:pPr>
              <a:defRPr/>
            </a:pPr>
            <a:r>
              <a:rPr lang="en-US" sz="4000" dirty="0">
                <a:solidFill>
                  <a:srgbClr val="E5E5FF"/>
                </a:solidFill>
              </a:rPr>
              <a:t>Genetic Modification of Vertebrates and Invertebrates</a:t>
            </a:r>
            <a:endParaRPr lang="en-US" dirty="0"/>
          </a:p>
        </p:txBody>
      </p:sp>
      <p:sp>
        <p:nvSpPr>
          <p:cNvPr id="3" name="Content Placeholder 2">
            <a:extLst>
              <a:ext uri="{FF2B5EF4-FFF2-40B4-BE49-F238E27FC236}">
                <a16:creationId xmlns:a16="http://schemas.microsoft.com/office/drawing/2014/main" id="{F0ADEA89-B6EE-8371-BB23-AE31D68848FA}"/>
              </a:ext>
            </a:extLst>
          </p:cNvPr>
          <p:cNvSpPr>
            <a:spLocks noGrp="1"/>
          </p:cNvSpPr>
          <p:nvPr>
            <p:ph idx="1"/>
          </p:nvPr>
        </p:nvSpPr>
        <p:spPr/>
        <p:txBody>
          <a:bodyPr/>
          <a:lstStyle/>
          <a:p>
            <a:pPr>
              <a:lnSpc>
                <a:spcPct val="90000"/>
              </a:lnSpc>
              <a:defRPr/>
            </a:pPr>
            <a:r>
              <a:rPr lang="en-US" dirty="0">
                <a:effectLst>
                  <a:outerShdw blurRad="38100" dist="38100" dir="2700000" algn="tl">
                    <a:srgbClr val="000000">
                      <a:alpha val="43137"/>
                    </a:srgbClr>
                  </a:outerShdw>
                </a:effectLst>
              </a:rPr>
              <a:t>Oxitec </a:t>
            </a:r>
          </a:p>
          <a:p>
            <a:pPr lvl="1">
              <a:lnSpc>
                <a:spcPct val="90000"/>
              </a:lnSpc>
              <a:defRPr/>
            </a:pPr>
            <a:r>
              <a:rPr lang="en-US" sz="3200" dirty="0">
                <a:effectLst>
                  <a:outerShdw blurRad="38100" dist="38100" dir="2700000" algn="tl">
                    <a:srgbClr val="000000">
                      <a:alpha val="43137"/>
                    </a:srgbClr>
                  </a:outerShdw>
                </a:effectLst>
              </a:rPr>
              <a:t>Field testing female diamondback moths which die before reaching adulthood (to combat these agricultural pests and decrease insecticide use)</a:t>
            </a:r>
          </a:p>
          <a:p>
            <a:pPr lvl="1">
              <a:lnSpc>
                <a:spcPct val="90000"/>
              </a:lnSpc>
              <a:defRPr/>
            </a:pPr>
            <a:r>
              <a:rPr lang="en-US" sz="3200" dirty="0">
                <a:effectLst>
                  <a:outerShdw blurRad="38100" dist="38100" dir="2700000" algn="tl">
                    <a:srgbClr val="000000">
                      <a:alpha val="43137"/>
                    </a:srgbClr>
                  </a:outerShdw>
                </a:effectLst>
              </a:rPr>
              <a:t>Has developed sterile Mediterranean fruit flies (but dead larvae remain inside olives and fruit)</a:t>
            </a:r>
          </a:p>
          <a:p>
            <a:pPr marL="0" indent="0">
              <a:buNone/>
              <a:defRPr/>
            </a:pPr>
            <a:endParaRPr lang="en-US" dirty="0"/>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3A228-2E1D-9147-8F10-4788996FC27E}"/>
              </a:ext>
            </a:extLst>
          </p:cNvPr>
          <p:cNvSpPr>
            <a:spLocks noGrp="1"/>
          </p:cNvSpPr>
          <p:nvPr>
            <p:ph type="title"/>
          </p:nvPr>
        </p:nvSpPr>
        <p:spPr/>
        <p:txBody>
          <a:bodyPr/>
          <a:lstStyle/>
          <a:p>
            <a:r>
              <a:rPr kumimoji="0" lang="en-US" sz="40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Genetic Modification of Vertebrates and Invertebrates</a:t>
            </a:r>
            <a:endParaRPr lang="en-AU" dirty="0"/>
          </a:p>
        </p:txBody>
      </p:sp>
      <p:sp>
        <p:nvSpPr>
          <p:cNvPr id="3" name="Content Placeholder 2">
            <a:extLst>
              <a:ext uri="{FF2B5EF4-FFF2-40B4-BE49-F238E27FC236}">
                <a16:creationId xmlns:a16="http://schemas.microsoft.com/office/drawing/2014/main" id="{A20BD569-1A48-93EF-A67A-E7DB7169403E}"/>
              </a:ext>
            </a:extLst>
          </p:cNvPr>
          <p:cNvSpPr>
            <a:spLocks noGrp="1"/>
          </p:cNvSpPr>
          <p:nvPr>
            <p:ph idx="1"/>
          </p:nvPr>
        </p:nvSpPr>
        <p:spPr/>
        <p:txBody>
          <a:bodyPr/>
          <a:lstStyle/>
          <a:p>
            <a:pPr>
              <a:lnSpc>
                <a:spcPct val="90000"/>
              </a:lnSpc>
              <a:defRPr/>
            </a:pPr>
            <a:r>
              <a:rPr lang="en-US" dirty="0">
                <a:effectLst>
                  <a:outerShdw blurRad="38100" dist="38100" dir="2700000" algn="tl">
                    <a:srgbClr val="000000">
                      <a:alpha val="43137"/>
                    </a:srgbClr>
                  </a:outerShdw>
                </a:effectLst>
              </a:rPr>
              <a:t>Oxitec </a:t>
            </a:r>
          </a:p>
          <a:p>
            <a:pPr lvl="1">
              <a:lnSpc>
                <a:spcPct val="90000"/>
              </a:lnSpc>
              <a:defRPr/>
            </a:pPr>
            <a:r>
              <a:rPr lang="en-US" sz="3200" dirty="0">
                <a:effectLst>
                  <a:outerShdw blurRad="38100" dist="38100" dir="2700000" algn="tl">
                    <a:srgbClr val="000000">
                      <a:alpha val="43137"/>
                    </a:srgbClr>
                  </a:outerShdw>
                </a:effectLst>
              </a:rPr>
              <a:t>Released genetically-modified mosquitoes in Florida in 2025</a:t>
            </a:r>
          </a:p>
          <a:p>
            <a:pPr lvl="2">
              <a:lnSpc>
                <a:spcPct val="90000"/>
              </a:lnSpc>
              <a:defRPr/>
            </a:pPr>
            <a:r>
              <a:rPr lang="en-US" sz="3200" dirty="0">
                <a:effectLst>
                  <a:outerShdw blurRad="38100" dist="38100" dir="2700000" algn="tl">
                    <a:srgbClr val="000000">
                      <a:alpha val="43137"/>
                    </a:srgbClr>
                  </a:outerShdw>
                </a:effectLst>
              </a:rPr>
              <a:t>Infants were supposed to die, but some survived and bred with wild varieties</a:t>
            </a:r>
          </a:p>
          <a:p>
            <a:pPr lvl="1">
              <a:lnSpc>
                <a:spcPct val="90000"/>
              </a:lnSpc>
              <a:defRPr/>
            </a:pPr>
            <a:r>
              <a:rPr lang="en-US" sz="3200" dirty="0">
                <a:effectLst>
                  <a:outerShdw blurRad="38100" dist="38100" dir="2700000" algn="tl">
                    <a:srgbClr val="000000">
                      <a:alpha val="43137"/>
                    </a:srgbClr>
                  </a:outerShdw>
                </a:effectLst>
              </a:rPr>
              <a:t>Oxitec also producing Wolbachia-infected mosquitoes in Brazil</a:t>
            </a:r>
          </a:p>
          <a:p>
            <a:endParaRPr lang="en-AU" dirty="0"/>
          </a:p>
        </p:txBody>
      </p:sp>
    </p:spTree>
    <p:extLst>
      <p:ext uri="{BB962C8B-B14F-4D97-AF65-F5344CB8AC3E}">
        <p14:creationId xmlns:p14="http://schemas.microsoft.com/office/powerpoint/2010/main" val="1825180158"/>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B7FB-8B59-45FE-E23D-142A525FCB2E}"/>
              </a:ext>
            </a:extLst>
          </p:cNvPr>
          <p:cNvSpPr>
            <a:spLocks noGrp="1"/>
          </p:cNvSpPr>
          <p:nvPr>
            <p:ph type="title"/>
          </p:nvPr>
        </p:nvSpPr>
        <p:spPr/>
        <p:txBody>
          <a:bodyPr/>
          <a:lstStyle/>
          <a:p>
            <a:r>
              <a:rPr kumimoji="0" lang="en-US" sz="40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Genetic Modification of Vertebrates and Invertebrates</a:t>
            </a:r>
            <a:endParaRPr lang="en-AU" dirty="0"/>
          </a:p>
        </p:txBody>
      </p:sp>
      <p:sp>
        <p:nvSpPr>
          <p:cNvPr id="3" name="Content Placeholder 2">
            <a:extLst>
              <a:ext uri="{FF2B5EF4-FFF2-40B4-BE49-F238E27FC236}">
                <a16:creationId xmlns:a16="http://schemas.microsoft.com/office/drawing/2014/main" id="{6E63440A-D052-62A6-1974-E07E34856560}"/>
              </a:ext>
            </a:extLst>
          </p:cNvPr>
          <p:cNvSpPr>
            <a:spLocks noGrp="1"/>
          </p:cNvSpPr>
          <p:nvPr>
            <p:ph idx="1"/>
          </p:nvPr>
        </p:nvSpPr>
        <p:spPr/>
        <p:txBody>
          <a:bodyPr/>
          <a:lstStyle/>
          <a:p>
            <a:r>
              <a:rPr lang="en-US" dirty="0">
                <a:effectLst>
                  <a:outerShdw blurRad="38100" dist="38100" dir="2700000" algn="tl">
                    <a:srgbClr val="000000">
                      <a:alpha val="43137"/>
                    </a:srgbClr>
                  </a:outerShdw>
                </a:effectLst>
              </a:rPr>
              <a:t>2020: </a:t>
            </a:r>
            <a:r>
              <a:rPr lang="en-US" dirty="0" err="1">
                <a:effectLst>
                  <a:outerShdw blurRad="38100" dist="38100" dir="2700000" algn="tl">
                    <a:srgbClr val="000000">
                      <a:alpha val="43137"/>
                    </a:srgbClr>
                  </a:outerShdw>
                </a:effectLst>
              </a:rPr>
              <a:t>Precigen</a:t>
            </a:r>
            <a:r>
              <a:rPr lang="en-US" dirty="0">
                <a:effectLst>
                  <a:outerShdw blurRad="38100" dist="38100" dir="2700000" algn="tl">
                    <a:srgbClr val="000000">
                      <a:alpha val="43137"/>
                    </a:srgbClr>
                  </a:outerShdw>
                </a:effectLst>
              </a:rPr>
              <a:t> planning to sell off GM Arctic Apple, </a:t>
            </a:r>
            <a:r>
              <a:rPr lang="en-US" dirty="0" err="1">
                <a:effectLst>
                  <a:outerShdw blurRad="38100" dist="38100" dir="2700000" algn="tl">
                    <a:srgbClr val="000000">
                      <a:alpha val="43137"/>
                    </a:srgbClr>
                  </a:outerShdw>
                </a:effectLst>
              </a:rPr>
              <a:t>Aquabounty</a:t>
            </a:r>
            <a:r>
              <a:rPr lang="en-US" dirty="0">
                <a:effectLst>
                  <a:outerShdw blurRad="38100" dist="38100" dir="2700000" algn="tl">
                    <a:srgbClr val="000000">
                      <a:alpha val="43137"/>
                    </a:srgbClr>
                  </a:outerShdw>
                </a:effectLst>
              </a:rPr>
              <a:t> GMO salmon, and Oxitec GM mosquito businesses, mostly to Third Security (venture capital firm)</a:t>
            </a:r>
          </a:p>
          <a:p>
            <a:r>
              <a:rPr lang="en-AU" dirty="0"/>
              <a:t>2026: </a:t>
            </a:r>
            <a:r>
              <a:rPr lang="en-AU" dirty="0" err="1"/>
              <a:t>Aquabounty</a:t>
            </a:r>
            <a:r>
              <a:rPr lang="en-AU" dirty="0"/>
              <a:t> has ceased all aquaculture operations</a:t>
            </a:r>
          </a:p>
          <a:p>
            <a:r>
              <a:rPr lang="en-AU" dirty="0"/>
              <a:t>2026: No GM salmon being sold anywhere in the world</a:t>
            </a:r>
          </a:p>
        </p:txBody>
      </p:sp>
    </p:spTree>
    <p:extLst>
      <p:ext uri="{BB962C8B-B14F-4D97-AF65-F5344CB8AC3E}">
        <p14:creationId xmlns:p14="http://schemas.microsoft.com/office/powerpoint/2010/main" val="2817515319"/>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6A398-18DB-E3F7-75DF-897F2F504D4D}"/>
              </a:ext>
            </a:extLst>
          </p:cNvPr>
          <p:cNvSpPr>
            <a:spLocks noGrp="1"/>
          </p:cNvSpPr>
          <p:nvPr>
            <p:ph type="title"/>
          </p:nvPr>
        </p:nvSpPr>
        <p:spPr/>
        <p:txBody>
          <a:bodyPr/>
          <a:lstStyle/>
          <a:p>
            <a:pPr>
              <a:defRPr/>
            </a:pPr>
            <a:r>
              <a:rPr lang="en-US" sz="4000" dirty="0">
                <a:solidFill>
                  <a:srgbClr val="E5E5FF"/>
                </a:solidFill>
              </a:rPr>
              <a:t>Genetic Modification of Invertebrates</a:t>
            </a:r>
            <a:endParaRPr lang="en-US" dirty="0"/>
          </a:p>
        </p:txBody>
      </p:sp>
      <p:sp>
        <p:nvSpPr>
          <p:cNvPr id="3" name="Content Placeholder 2">
            <a:extLst>
              <a:ext uri="{FF2B5EF4-FFF2-40B4-BE49-F238E27FC236}">
                <a16:creationId xmlns:a16="http://schemas.microsoft.com/office/drawing/2014/main" id="{BFC25233-3ABA-889E-6083-BDD73B1E722A}"/>
              </a:ext>
            </a:extLst>
          </p:cNvPr>
          <p:cNvSpPr>
            <a:spLocks noGrp="1"/>
          </p:cNvSpPr>
          <p:nvPr>
            <p:ph idx="1"/>
          </p:nvPr>
        </p:nvSpPr>
        <p:spPr/>
        <p:txBody>
          <a:bodyPr/>
          <a:lstStyle/>
          <a:p>
            <a:pPr>
              <a:defRPr/>
            </a:pPr>
            <a:r>
              <a:rPr lang="en-US" dirty="0">
                <a:effectLst>
                  <a:outerShdw blurRad="38100" dist="38100" dir="2700000" algn="tl">
                    <a:srgbClr val="000000">
                      <a:alpha val="43137"/>
                    </a:srgbClr>
                  </a:outerShdw>
                </a:effectLst>
              </a:rPr>
              <a:t>GM Mediterranean fruit flies with “pre-pupal female lethality” (only males survive, dead female larvae effects on plant unknown, overall effects unknown</a:t>
            </a:r>
          </a:p>
          <a:p>
            <a:pPr>
              <a:defRPr/>
            </a:pPr>
            <a:r>
              <a:rPr lang="en-US" dirty="0"/>
              <a:t>GM silkworms modified with spider gene to produce hybrid fibers</a:t>
            </a:r>
          </a:p>
          <a:p>
            <a:pPr>
              <a:defRPr/>
            </a:pPr>
            <a:r>
              <a:rPr lang="en-US" dirty="0"/>
              <a:t>Concerns re potential for weaponization of GM insects</a:t>
            </a:r>
          </a:p>
          <a:p>
            <a:pPr>
              <a:defRPr/>
            </a:pPr>
            <a:endParaRPr lang="en-US" dirty="0">
              <a:effectLst>
                <a:outerShdw blurRad="38100" dist="38100" dir="2700000" algn="tl">
                  <a:srgbClr val="000000">
                    <a:alpha val="43137"/>
                  </a:srgbClr>
                </a:outerShdw>
              </a:effectLst>
            </a:endParaRPr>
          </a:p>
          <a:p>
            <a:pPr>
              <a:defRPr/>
            </a:pPr>
            <a:endParaRPr lang="en-US" dirty="0"/>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DE94A7B3-4D44-52BE-7816-BF66F5D0FE56}"/>
              </a:ext>
            </a:extLst>
          </p:cNvPr>
          <p:cNvSpPr>
            <a:spLocks noGrp="1" noRot="1" noChangeArrowheads="1"/>
          </p:cNvSpPr>
          <p:nvPr>
            <p:ph type="title"/>
          </p:nvPr>
        </p:nvSpPr>
        <p:spPr/>
        <p:txBody>
          <a:bodyPr/>
          <a:lstStyle/>
          <a:p>
            <a:pPr eaLnBrk="1" hangingPunct="1">
              <a:defRPr/>
            </a:pPr>
            <a:r>
              <a:rPr lang="en-US" sz="4000" dirty="0"/>
              <a:t>Genetic Modification of Vertebrates</a:t>
            </a:r>
          </a:p>
        </p:txBody>
      </p:sp>
      <p:sp>
        <p:nvSpPr>
          <p:cNvPr id="129027" name="Rectangle 3">
            <a:extLst>
              <a:ext uri="{FF2B5EF4-FFF2-40B4-BE49-F238E27FC236}">
                <a16:creationId xmlns:a16="http://schemas.microsoft.com/office/drawing/2014/main" id="{B78158C4-490A-A882-BC9D-2E6F6933EDF2}"/>
              </a:ext>
            </a:extLst>
          </p:cNvPr>
          <p:cNvSpPr>
            <a:spLocks noGrp="1" noChangeArrowheads="1"/>
          </p:cNvSpPr>
          <p:nvPr>
            <p:ph type="body" idx="1"/>
          </p:nvPr>
        </p:nvSpPr>
        <p:spPr/>
        <p:txBody>
          <a:bodyPr/>
          <a:lstStyle/>
          <a:p>
            <a:pPr eaLnBrk="1" hangingPunct="1">
              <a:lnSpc>
                <a:spcPct val="90000"/>
              </a:lnSpc>
              <a:defRPr/>
            </a:pPr>
            <a:r>
              <a:rPr lang="en-US" dirty="0"/>
              <a:t>GM tadpoles designed to fluoresce in presence of toxins</a:t>
            </a:r>
          </a:p>
          <a:p>
            <a:pPr eaLnBrk="1" hangingPunct="1">
              <a:lnSpc>
                <a:spcPct val="90000"/>
              </a:lnSpc>
              <a:defRPr/>
            </a:pPr>
            <a:r>
              <a:rPr lang="en-US" dirty="0"/>
              <a:t>California banned sale of GM </a:t>
            </a:r>
            <a:r>
              <a:rPr lang="en-US" dirty="0" err="1"/>
              <a:t>Glofish</a:t>
            </a:r>
            <a:r>
              <a:rPr lang="en-US" dirty="0"/>
              <a:t> (created via insertion of jellyfish and sea anemone genes), zebra fish that glow in the dark</a:t>
            </a:r>
          </a:p>
          <a:p>
            <a:pPr lvl="1" eaLnBrk="1" hangingPunct="1">
              <a:lnSpc>
                <a:spcPct val="90000"/>
              </a:lnSpc>
              <a:defRPr/>
            </a:pPr>
            <a:r>
              <a:rPr lang="en-US" sz="3200" dirty="0"/>
              <a:t>Escaped into wild in Brazil</a:t>
            </a:r>
          </a:p>
          <a:p>
            <a:pPr lvl="1" eaLnBrk="1" hangingPunct="1">
              <a:lnSpc>
                <a:spcPct val="90000"/>
              </a:lnSpc>
              <a:defRPr/>
            </a:pPr>
            <a:r>
              <a:rPr lang="en-US" sz="3200" dirty="0"/>
              <a:t>Other glowing fish designed to identify environmental toxins</a:t>
            </a:r>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3DD7C-2734-13D9-0835-A6871EBA7A0F}"/>
              </a:ext>
            </a:extLst>
          </p:cNvPr>
          <p:cNvSpPr>
            <a:spLocks noGrp="1"/>
          </p:cNvSpPr>
          <p:nvPr>
            <p:ph type="title"/>
          </p:nvPr>
        </p:nvSpPr>
        <p:spPr/>
        <p:txBody>
          <a:bodyPr/>
          <a:lstStyle/>
          <a:p>
            <a:pPr>
              <a:defRPr/>
            </a:pPr>
            <a:r>
              <a:rPr lang="en-US" sz="4000" dirty="0"/>
              <a:t>Genetic Modification of Vertebrates</a:t>
            </a:r>
          </a:p>
        </p:txBody>
      </p:sp>
      <p:sp>
        <p:nvSpPr>
          <p:cNvPr id="3" name="Content Placeholder 2">
            <a:extLst>
              <a:ext uri="{FF2B5EF4-FFF2-40B4-BE49-F238E27FC236}">
                <a16:creationId xmlns:a16="http://schemas.microsoft.com/office/drawing/2014/main" id="{E7634118-2711-6832-0AAE-CC2BB5BD9BE9}"/>
              </a:ext>
            </a:extLst>
          </p:cNvPr>
          <p:cNvSpPr>
            <a:spLocks noGrp="1"/>
          </p:cNvSpPr>
          <p:nvPr>
            <p:ph idx="1"/>
          </p:nvPr>
        </p:nvSpPr>
        <p:spPr/>
        <p:txBody>
          <a:bodyPr/>
          <a:lstStyle/>
          <a:p>
            <a:pPr eaLnBrk="1" hangingPunct="1">
              <a:lnSpc>
                <a:spcPct val="90000"/>
              </a:lnSpc>
              <a:defRPr/>
            </a:pPr>
            <a:r>
              <a:rPr lang="en-US" sz="3600" dirty="0"/>
              <a:t>“</a:t>
            </a:r>
            <a:r>
              <a:rPr lang="en-US" sz="3600" dirty="0" err="1"/>
              <a:t>Ruppy</a:t>
            </a:r>
            <a:r>
              <a:rPr lang="en-US" sz="3600" dirty="0"/>
              <a:t>” (Ruby Puppy)</a:t>
            </a:r>
          </a:p>
          <a:p>
            <a:pPr lvl="1" eaLnBrk="1" hangingPunct="1">
              <a:lnSpc>
                <a:spcPct val="90000"/>
              </a:lnSpc>
              <a:defRPr/>
            </a:pPr>
            <a:r>
              <a:rPr lang="en-US" sz="3600" dirty="0"/>
              <a:t>Glows red under UV light</a:t>
            </a:r>
          </a:p>
          <a:p>
            <a:pPr lvl="1" eaLnBrk="1" hangingPunct="1">
              <a:lnSpc>
                <a:spcPct val="90000"/>
              </a:lnSpc>
              <a:defRPr/>
            </a:pPr>
            <a:r>
              <a:rPr lang="en-US" sz="3600" dirty="0"/>
              <a:t>Developed in South Korea, 2009, using red fluorescent gene from sea anemones</a:t>
            </a:r>
          </a:p>
          <a:p>
            <a:pPr eaLnBrk="1" hangingPunct="1">
              <a:lnSpc>
                <a:spcPct val="90000"/>
              </a:lnSpc>
              <a:defRPr/>
            </a:pPr>
            <a:r>
              <a:rPr lang="en-US" sz="3600" dirty="0"/>
              <a:t>Artist Eduard Kac:</a:t>
            </a:r>
          </a:p>
          <a:p>
            <a:pPr lvl="1" eaLnBrk="1" hangingPunct="1">
              <a:lnSpc>
                <a:spcPct val="90000"/>
              </a:lnSpc>
              <a:defRPr/>
            </a:pPr>
            <a:r>
              <a:rPr lang="en-US" sz="3600" dirty="0"/>
              <a:t>glow-in-the-dark rabbit</a:t>
            </a:r>
          </a:p>
          <a:p>
            <a:pPr lvl="1" eaLnBrk="1" hangingPunct="1">
              <a:lnSpc>
                <a:spcPct val="90000"/>
              </a:lnSpc>
              <a:defRPr/>
            </a:pPr>
            <a:r>
              <a:rPr lang="en-US" sz="3600" dirty="0"/>
              <a:t>“</a:t>
            </a:r>
            <a:r>
              <a:rPr lang="en-US" sz="3600" dirty="0" err="1"/>
              <a:t>plantimal</a:t>
            </a:r>
            <a:r>
              <a:rPr lang="en-US" sz="3600" dirty="0"/>
              <a:t>” (petunia-human hybrid)</a:t>
            </a:r>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2C529-3195-0800-0281-3B2711A0E2D4}"/>
              </a:ext>
            </a:extLst>
          </p:cNvPr>
          <p:cNvSpPr>
            <a:spLocks noGrp="1"/>
          </p:cNvSpPr>
          <p:nvPr>
            <p:ph type="title"/>
          </p:nvPr>
        </p:nvSpPr>
        <p:spPr/>
        <p:txBody>
          <a:bodyPr/>
          <a:lstStyle/>
          <a:p>
            <a:pPr>
              <a:defRPr/>
            </a:pPr>
            <a:r>
              <a:rPr lang="en-US" sz="3600" dirty="0"/>
              <a:t>Genetic Modification of Vertebrates</a:t>
            </a:r>
          </a:p>
        </p:txBody>
      </p:sp>
      <p:sp>
        <p:nvSpPr>
          <p:cNvPr id="3" name="Content Placeholder 2">
            <a:extLst>
              <a:ext uri="{FF2B5EF4-FFF2-40B4-BE49-F238E27FC236}">
                <a16:creationId xmlns:a16="http://schemas.microsoft.com/office/drawing/2014/main" id="{1BED1AC1-AC04-AFD7-9F71-AA72E8324060}"/>
              </a:ext>
            </a:extLst>
          </p:cNvPr>
          <p:cNvSpPr>
            <a:spLocks noGrp="1"/>
          </p:cNvSpPr>
          <p:nvPr>
            <p:ph idx="1"/>
          </p:nvPr>
        </p:nvSpPr>
        <p:spPr/>
        <p:txBody>
          <a:bodyPr/>
          <a:lstStyle/>
          <a:p>
            <a:pPr>
              <a:defRPr/>
            </a:pPr>
            <a:r>
              <a:rPr lang="en-US" dirty="0"/>
              <a:t>“Popeye Pig” – Pig GM with spinach gene, designed to have less saturated fat</a:t>
            </a:r>
          </a:p>
          <a:p>
            <a:pPr eaLnBrk="1" hangingPunct="1">
              <a:lnSpc>
                <a:spcPct val="90000"/>
              </a:lnSpc>
              <a:defRPr/>
            </a:pPr>
            <a:endParaRPr lang="en-US" dirty="0"/>
          </a:p>
          <a:p>
            <a:pPr eaLnBrk="1" hangingPunct="1">
              <a:lnSpc>
                <a:spcPct val="90000"/>
              </a:lnSpc>
              <a:defRPr/>
            </a:pPr>
            <a:r>
              <a:rPr lang="en-US" dirty="0"/>
              <a:t>Pigs modified with roundworm gene to make their own (heart healthy) omega-3 fatty acids</a:t>
            </a:r>
          </a:p>
          <a:p>
            <a:pPr lvl="1" eaLnBrk="1" hangingPunct="1">
              <a:lnSpc>
                <a:spcPct val="90000"/>
              </a:lnSpc>
              <a:defRPr/>
            </a:pPr>
            <a:r>
              <a:rPr lang="en-US" dirty="0"/>
              <a:t>Accidentally turned up in </a:t>
            </a:r>
            <a:r>
              <a:rPr lang="en-US" dirty="0" err="1"/>
              <a:t>poutry</a:t>
            </a:r>
            <a:r>
              <a:rPr lang="en-US" dirty="0"/>
              <a:t> feed sold throughout Ontario(2004)</a:t>
            </a:r>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37640-1C37-9655-F311-85AC0148EAC8}"/>
              </a:ext>
            </a:extLst>
          </p:cNvPr>
          <p:cNvSpPr>
            <a:spLocks noGrp="1"/>
          </p:cNvSpPr>
          <p:nvPr>
            <p:ph type="title"/>
          </p:nvPr>
        </p:nvSpPr>
        <p:spPr/>
        <p:txBody>
          <a:bodyPr/>
          <a:lstStyle/>
          <a:p>
            <a:pPr>
              <a:defRPr/>
            </a:pPr>
            <a:r>
              <a:rPr lang="en-US" sz="4000" dirty="0"/>
              <a:t>Genetic Modification of Vertebrates</a:t>
            </a:r>
          </a:p>
        </p:txBody>
      </p:sp>
      <p:sp>
        <p:nvSpPr>
          <p:cNvPr id="3" name="Content Placeholder 2">
            <a:extLst>
              <a:ext uri="{FF2B5EF4-FFF2-40B4-BE49-F238E27FC236}">
                <a16:creationId xmlns:a16="http://schemas.microsoft.com/office/drawing/2014/main" id="{ED6DA4CB-831A-33D0-FD82-87AA6CB29D10}"/>
              </a:ext>
            </a:extLst>
          </p:cNvPr>
          <p:cNvSpPr>
            <a:spLocks noGrp="1"/>
          </p:cNvSpPr>
          <p:nvPr>
            <p:ph idx="1"/>
          </p:nvPr>
        </p:nvSpPr>
        <p:spPr/>
        <p:txBody>
          <a:bodyPr/>
          <a:lstStyle/>
          <a:p>
            <a:pPr>
              <a:defRPr/>
            </a:pPr>
            <a:r>
              <a:rPr lang="en-US" dirty="0"/>
              <a:t>1980s: US DOA funded research creating GM pigs with </a:t>
            </a:r>
            <a:r>
              <a:rPr lang="en-US" dirty="0" err="1"/>
              <a:t>hGH</a:t>
            </a:r>
            <a:r>
              <a:rPr lang="en-US" dirty="0"/>
              <a:t> gene – led to birth of sickly, infamous Beltsville pigs</a:t>
            </a:r>
          </a:p>
          <a:p>
            <a:pPr>
              <a:defRPr/>
            </a:pPr>
            <a:r>
              <a:rPr lang="en-US" dirty="0"/>
              <a:t>Goats GM to make anti-nerve gas agent</a:t>
            </a:r>
          </a:p>
          <a:p>
            <a:pPr>
              <a:defRPr/>
            </a:pPr>
            <a:r>
              <a:rPr lang="en-US" dirty="0" err="1"/>
              <a:t>Oncomouse</a:t>
            </a:r>
            <a:r>
              <a:rPr lang="en-US" dirty="0"/>
              <a:t> – GM to predispose it to cancer (used in research)</a:t>
            </a:r>
          </a:p>
          <a:p>
            <a:pPr>
              <a:defRPr/>
            </a:pPr>
            <a:r>
              <a:rPr lang="en-US" dirty="0"/>
              <a:t>Knock-out mice (lacking gene regulating fear)!</a:t>
            </a:r>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4340D-2EEE-CB61-603B-04183DBA55B4}"/>
              </a:ext>
            </a:extLst>
          </p:cNvPr>
          <p:cNvSpPr>
            <a:spLocks noGrp="1"/>
          </p:cNvSpPr>
          <p:nvPr>
            <p:ph type="title"/>
          </p:nvPr>
        </p:nvSpPr>
        <p:spPr/>
        <p:txBody>
          <a:bodyPr/>
          <a:lstStyle/>
          <a:p>
            <a:pPr>
              <a:defRPr/>
            </a:pPr>
            <a:r>
              <a:rPr lang="en-US" dirty="0" err="1"/>
              <a:t>Biopharming</a:t>
            </a:r>
            <a:r>
              <a:rPr lang="en-US" dirty="0"/>
              <a:t> of Vertebrates</a:t>
            </a:r>
          </a:p>
        </p:txBody>
      </p:sp>
      <p:sp>
        <p:nvSpPr>
          <p:cNvPr id="3" name="Content Placeholder 2">
            <a:extLst>
              <a:ext uri="{FF2B5EF4-FFF2-40B4-BE49-F238E27FC236}">
                <a16:creationId xmlns:a16="http://schemas.microsoft.com/office/drawing/2014/main" id="{84434736-54E1-386B-2139-1EE24DEDB026}"/>
              </a:ext>
            </a:extLst>
          </p:cNvPr>
          <p:cNvSpPr>
            <a:spLocks noGrp="1"/>
          </p:cNvSpPr>
          <p:nvPr>
            <p:ph idx="1"/>
          </p:nvPr>
        </p:nvSpPr>
        <p:spPr/>
        <p:txBody>
          <a:bodyPr/>
          <a:lstStyle/>
          <a:p>
            <a:pPr eaLnBrk="1" hangingPunct="1">
              <a:lnSpc>
                <a:spcPct val="90000"/>
              </a:lnSpc>
              <a:defRPr/>
            </a:pPr>
            <a:r>
              <a:rPr lang="en-US" dirty="0" err="1"/>
              <a:t>Mousepox</a:t>
            </a:r>
            <a:r>
              <a:rPr lang="en-US" dirty="0"/>
              <a:t> virus GM to produce IL-4 (</a:t>
            </a:r>
            <a:r>
              <a:rPr lang="en-US" dirty="0" err="1"/>
              <a:t>immunocontraceptive</a:t>
            </a:r>
            <a:r>
              <a:rPr lang="en-US" dirty="0"/>
              <a:t>) inadvertently killed 3/5 of infected mice, even those genetically resistant to </a:t>
            </a:r>
            <a:r>
              <a:rPr lang="en-US" dirty="0" err="1"/>
              <a:t>mousepox</a:t>
            </a:r>
            <a:endParaRPr lang="en-US" dirty="0"/>
          </a:p>
          <a:p>
            <a:pPr eaLnBrk="1" hangingPunct="1">
              <a:lnSpc>
                <a:spcPct val="90000"/>
              </a:lnSpc>
              <a:defRPr/>
            </a:pPr>
            <a:r>
              <a:rPr lang="en-US" dirty="0"/>
              <a:t>Transgenic sheep produce alpha-1-antitrypsin</a:t>
            </a:r>
          </a:p>
          <a:p>
            <a:pPr eaLnBrk="1" hangingPunct="1">
              <a:lnSpc>
                <a:spcPct val="90000"/>
              </a:lnSpc>
              <a:defRPr/>
            </a:pPr>
            <a:r>
              <a:rPr lang="en-US" dirty="0"/>
              <a:t>Transgenic pig produce no alpha-gal sugar on cells’ surfaces (FDA-approved for human consumption and to treat alpha-gal syndrome) </a:t>
            </a: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CA6EDF32-D4E3-0D49-4F1F-B9BC5EA558A5}"/>
              </a:ext>
            </a:extLst>
          </p:cNvPr>
          <p:cNvSpPr>
            <a:spLocks noGrp="1" noRot="1" noChangeArrowheads="1"/>
          </p:cNvSpPr>
          <p:nvPr>
            <p:ph type="title"/>
          </p:nvPr>
        </p:nvSpPr>
        <p:spPr/>
        <p:txBody>
          <a:bodyPr/>
          <a:lstStyle/>
          <a:p>
            <a:pPr eaLnBrk="1" hangingPunct="1">
              <a:defRPr/>
            </a:pPr>
            <a:r>
              <a:rPr lang="en-US" dirty="0" err="1"/>
              <a:t>Biopharming</a:t>
            </a:r>
            <a:r>
              <a:rPr lang="en-US" dirty="0"/>
              <a:t> of Vertebrates</a:t>
            </a:r>
          </a:p>
        </p:txBody>
      </p:sp>
      <p:sp>
        <p:nvSpPr>
          <p:cNvPr id="124931" name="Rectangle 3">
            <a:extLst>
              <a:ext uri="{FF2B5EF4-FFF2-40B4-BE49-F238E27FC236}">
                <a16:creationId xmlns:a16="http://schemas.microsoft.com/office/drawing/2014/main" id="{C055DDD8-CC30-ED17-C2F2-69DF8BFC3EF5}"/>
              </a:ext>
            </a:extLst>
          </p:cNvPr>
          <p:cNvSpPr>
            <a:spLocks noGrp="1" noChangeArrowheads="1"/>
          </p:cNvSpPr>
          <p:nvPr>
            <p:ph type="body" idx="1"/>
          </p:nvPr>
        </p:nvSpPr>
        <p:spPr/>
        <p:txBody>
          <a:bodyPr/>
          <a:lstStyle/>
          <a:p>
            <a:pPr eaLnBrk="1" hangingPunct="1">
              <a:lnSpc>
                <a:spcPct val="90000"/>
              </a:lnSpc>
              <a:defRPr/>
            </a:pPr>
            <a:r>
              <a:rPr lang="en-US" sz="3600" dirty="0"/>
              <a:t>“</a:t>
            </a:r>
            <a:r>
              <a:rPr lang="en-US" sz="3600" dirty="0" err="1"/>
              <a:t>Enviropig</a:t>
            </a:r>
            <a:r>
              <a:rPr lang="en-US" sz="3600" dirty="0"/>
              <a:t>” – GM modified with E. coli and mouse DNA to digest </a:t>
            </a:r>
            <a:r>
              <a:rPr lang="en-US" sz="3600" dirty="0" err="1"/>
              <a:t>phytates</a:t>
            </a:r>
            <a:r>
              <a:rPr lang="en-US" sz="3600" dirty="0"/>
              <a:t>, decrease phosphate in excrement</a:t>
            </a:r>
          </a:p>
          <a:p>
            <a:pPr lvl="1" eaLnBrk="1" hangingPunct="1">
              <a:lnSpc>
                <a:spcPct val="90000"/>
              </a:lnSpc>
              <a:defRPr/>
            </a:pPr>
            <a:r>
              <a:rPr lang="en-US" dirty="0" err="1"/>
              <a:t>Phytase</a:t>
            </a:r>
            <a:r>
              <a:rPr lang="en-US" dirty="0"/>
              <a:t> (pig feed supplement) does same thing</a:t>
            </a:r>
          </a:p>
          <a:p>
            <a:pPr lvl="1" eaLnBrk="1" hangingPunct="1">
              <a:lnSpc>
                <a:spcPct val="90000"/>
              </a:lnSpc>
              <a:defRPr/>
            </a:pPr>
            <a:r>
              <a:rPr lang="en-US" dirty="0"/>
              <a:t>Pigs on small farms eat grass, so minimal </a:t>
            </a:r>
            <a:r>
              <a:rPr lang="en-US" dirty="0" err="1"/>
              <a:t>phytates</a:t>
            </a:r>
            <a:endParaRPr lang="en-US" dirty="0"/>
          </a:p>
          <a:p>
            <a:pPr lvl="1" eaLnBrk="1" hangingPunct="1">
              <a:lnSpc>
                <a:spcPct val="90000"/>
              </a:lnSpc>
              <a:defRPr/>
            </a:pPr>
            <a:r>
              <a:rPr lang="en-US" dirty="0"/>
              <a:t>Pig feed can already be supplemented with </a:t>
            </a:r>
            <a:r>
              <a:rPr lang="en-US" dirty="0" err="1"/>
              <a:t>phytase</a:t>
            </a:r>
            <a:endParaRPr lang="en-US" dirty="0"/>
          </a:p>
          <a:p>
            <a:pPr lvl="1" eaLnBrk="1" hangingPunct="1">
              <a:lnSpc>
                <a:spcPct val="90000"/>
              </a:lnSpc>
              <a:defRPr/>
            </a:pPr>
            <a:r>
              <a:rPr lang="en-US" dirty="0"/>
              <a:t>Idea shelved (2012)</a:t>
            </a:r>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2232A-1BD8-19DA-4B8B-03F537AD8ED8}"/>
              </a:ext>
            </a:extLst>
          </p:cNvPr>
          <p:cNvSpPr>
            <a:spLocks noGrp="1"/>
          </p:cNvSpPr>
          <p:nvPr>
            <p:ph type="title"/>
          </p:nvPr>
        </p:nvSpPr>
        <p:spPr/>
        <p:txBody>
          <a:bodyPr/>
          <a:lstStyle/>
          <a:p>
            <a:pPr>
              <a:defRPr/>
            </a:pPr>
            <a:r>
              <a:rPr lang="en-US" dirty="0" err="1"/>
              <a:t>Biopharming</a:t>
            </a:r>
            <a:r>
              <a:rPr lang="en-US" dirty="0"/>
              <a:t> of Vertebrates</a:t>
            </a:r>
          </a:p>
        </p:txBody>
      </p:sp>
      <p:sp>
        <p:nvSpPr>
          <p:cNvPr id="3" name="Content Placeholder 2">
            <a:extLst>
              <a:ext uri="{FF2B5EF4-FFF2-40B4-BE49-F238E27FC236}">
                <a16:creationId xmlns:a16="http://schemas.microsoft.com/office/drawing/2014/main" id="{FD0FFB6B-B484-B0C4-D603-E0B4EE37814F}"/>
              </a:ext>
            </a:extLst>
          </p:cNvPr>
          <p:cNvSpPr>
            <a:spLocks noGrp="1"/>
          </p:cNvSpPr>
          <p:nvPr>
            <p:ph idx="1"/>
          </p:nvPr>
        </p:nvSpPr>
        <p:spPr/>
        <p:txBody>
          <a:bodyPr/>
          <a:lstStyle/>
          <a:p>
            <a:pPr eaLnBrk="1" hangingPunct="1">
              <a:lnSpc>
                <a:spcPct val="90000"/>
              </a:lnSpc>
              <a:defRPr/>
            </a:pPr>
            <a:r>
              <a:rPr lang="en-US" sz="3600" dirty="0"/>
              <a:t>Pigs modified to produce proteins in their semen</a:t>
            </a:r>
          </a:p>
          <a:p>
            <a:pPr eaLnBrk="1" hangingPunct="1">
              <a:lnSpc>
                <a:spcPct val="90000"/>
              </a:lnSpc>
              <a:defRPr/>
            </a:pPr>
            <a:endParaRPr lang="en-US" sz="3600" dirty="0"/>
          </a:p>
          <a:p>
            <a:pPr eaLnBrk="1" hangingPunct="1">
              <a:lnSpc>
                <a:spcPct val="90000"/>
              </a:lnSpc>
              <a:defRPr/>
            </a:pPr>
            <a:r>
              <a:rPr lang="en-US" sz="3600" dirty="0"/>
              <a:t>GM chickens resistant to avian flu</a:t>
            </a:r>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a:extLst>
              <a:ext uri="{FF2B5EF4-FFF2-40B4-BE49-F238E27FC236}">
                <a16:creationId xmlns:a16="http://schemas.microsoft.com/office/drawing/2014/main" id="{37A961B7-8B3D-9D2B-16E7-0E2CD67D6D6E}"/>
              </a:ext>
            </a:extLst>
          </p:cNvPr>
          <p:cNvSpPr>
            <a:spLocks noGrp="1" noRot="1" noChangeArrowheads="1"/>
          </p:cNvSpPr>
          <p:nvPr>
            <p:ph type="title"/>
          </p:nvPr>
        </p:nvSpPr>
        <p:spPr/>
        <p:txBody>
          <a:bodyPr/>
          <a:lstStyle/>
          <a:p>
            <a:pPr eaLnBrk="1" hangingPunct="1">
              <a:defRPr/>
            </a:pPr>
            <a:r>
              <a:rPr lang="en-US" dirty="0"/>
              <a:t>Biopharming of Vertebrates</a:t>
            </a:r>
          </a:p>
        </p:txBody>
      </p:sp>
      <p:sp>
        <p:nvSpPr>
          <p:cNvPr id="167939" name="Rectangle 3">
            <a:extLst>
              <a:ext uri="{FF2B5EF4-FFF2-40B4-BE49-F238E27FC236}">
                <a16:creationId xmlns:a16="http://schemas.microsoft.com/office/drawing/2014/main" id="{D832AC21-54B5-5DA4-BD67-BE9D603B2AD1}"/>
              </a:ext>
            </a:extLst>
          </p:cNvPr>
          <p:cNvSpPr>
            <a:spLocks noGrp="1" noChangeArrowheads="1"/>
          </p:cNvSpPr>
          <p:nvPr>
            <p:ph type="body" idx="1"/>
          </p:nvPr>
        </p:nvSpPr>
        <p:spPr/>
        <p:txBody>
          <a:bodyPr/>
          <a:lstStyle/>
          <a:p>
            <a:pPr eaLnBrk="1" hangingPunct="1">
              <a:defRPr/>
            </a:pPr>
            <a:r>
              <a:rPr lang="en-US" sz="3600" dirty="0"/>
              <a:t>Cows modified to produce “human” milk or insulin</a:t>
            </a:r>
          </a:p>
          <a:p>
            <a:pPr eaLnBrk="1" hangingPunct="1">
              <a:defRPr/>
            </a:pPr>
            <a:r>
              <a:rPr lang="en-US" sz="3600" dirty="0"/>
              <a:t>Cloned cows genetically-modified so that udders produce </a:t>
            </a:r>
            <a:r>
              <a:rPr lang="en-US" sz="3600" dirty="0" err="1"/>
              <a:t>lysozyme</a:t>
            </a:r>
            <a:r>
              <a:rPr lang="en-US" sz="3600" dirty="0"/>
              <a:t> (a bactericidal protein) and </a:t>
            </a:r>
            <a:r>
              <a:rPr lang="en-US" sz="3600" dirty="0" err="1"/>
              <a:t>lysostaphin</a:t>
            </a:r>
            <a:r>
              <a:rPr lang="en-US" sz="3600" dirty="0"/>
              <a:t> (which promotes resistance to </a:t>
            </a:r>
            <a:r>
              <a:rPr lang="en-US" sz="3600" i="1" dirty="0"/>
              <a:t>Staph </a:t>
            </a:r>
            <a:r>
              <a:rPr lang="en-US" sz="3600" i="1" dirty="0" err="1"/>
              <a:t>aureus</a:t>
            </a:r>
            <a:r>
              <a:rPr lang="en-US" sz="3600" u="sng" dirty="0"/>
              <a:t>,</a:t>
            </a:r>
            <a:r>
              <a:rPr lang="en-US" sz="3600" dirty="0"/>
              <a:t> the major cause of mastitis)</a:t>
            </a:r>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a:extLst>
              <a:ext uri="{FF2B5EF4-FFF2-40B4-BE49-F238E27FC236}">
                <a16:creationId xmlns:a16="http://schemas.microsoft.com/office/drawing/2014/main" id="{49325109-273A-DCB3-0A04-22391A6C2865}"/>
              </a:ext>
            </a:extLst>
          </p:cNvPr>
          <p:cNvSpPr>
            <a:spLocks noGrp="1" noRot="1" noChangeArrowheads="1"/>
          </p:cNvSpPr>
          <p:nvPr>
            <p:ph type="title"/>
          </p:nvPr>
        </p:nvSpPr>
        <p:spPr/>
        <p:txBody>
          <a:bodyPr/>
          <a:lstStyle/>
          <a:p>
            <a:pPr eaLnBrk="1" hangingPunct="1">
              <a:defRPr/>
            </a:pPr>
            <a:r>
              <a:rPr lang="en-US" dirty="0" err="1"/>
              <a:t>Biopharming</a:t>
            </a:r>
            <a:r>
              <a:rPr lang="en-US" dirty="0"/>
              <a:t> of Vertebrates</a:t>
            </a:r>
          </a:p>
        </p:txBody>
      </p:sp>
      <p:sp>
        <p:nvSpPr>
          <p:cNvPr id="248835" name="Rectangle 3">
            <a:extLst>
              <a:ext uri="{FF2B5EF4-FFF2-40B4-BE49-F238E27FC236}">
                <a16:creationId xmlns:a16="http://schemas.microsoft.com/office/drawing/2014/main" id="{C935DA79-DE07-2140-EDCF-BD1D4B3F753A}"/>
              </a:ext>
            </a:extLst>
          </p:cNvPr>
          <p:cNvSpPr>
            <a:spLocks noGrp="1" noChangeArrowheads="1"/>
          </p:cNvSpPr>
          <p:nvPr>
            <p:ph type="body" idx="1"/>
          </p:nvPr>
        </p:nvSpPr>
        <p:spPr/>
        <p:txBody>
          <a:bodyPr/>
          <a:lstStyle/>
          <a:p>
            <a:pPr eaLnBrk="1" hangingPunct="1">
              <a:defRPr/>
            </a:pPr>
            <a:r>
              <a:rPr lang="en-US" sz="3600" dirty="0"/>
              <a:t>Hens engineered to produce miR24 (experimental melanoma drug) and human interferon-beta-1a (multiple sclerosis treatment) and to pass on these genes to the next generation</a:t>
            </a:r>
          </a:p>
          <a:p>
            <a:pPr eaLnBrk="1" hangingPunct="1">
              <a:defRPr/>
            </a:pPr>
            <a:r>
              <a:rPr lang="en-US" sz="3600" dirty="0"/>
              <a:t>Rats GM to secrete malaria vaccine in their milk</a:t>
            </a:r>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DE39-4317-E44C-1671-CFABAA43AB37}"/>
              </a:ext>
            </a:extLst>
          </p:cNvPr>
          <p:cNvSpPr>
            <a:spLocks noGrp="1"/>
          </p:cNvSpPr>
          <p:nvPr>
            <p:ph type="title"/>
          </p:nvPr>
        </p:nvSpPr>
        <p:spPr/>
        <p:txBody>
          <a:bodyPr/>
          <a:lstStyle/>
          <a:p>
            <a:pPr>
              <a:defRPr/>
            </a:pPr>
            <a:r>
              <a:rPr lang="en-US" dirty="0" err="1"/>
              <a:t>Biopharming</a:t>
            </a:r>
            <a:r>
              <a:rPr lang="en-US" dirty="0"/>
              <a:t> and Genetic Modification of Vertebrates</a:t>
            </a:r>
          </a:p>
        </p:txBody>
      </p:sp>
      <p:sp>
        <p:nvSpPr>
          <p:cNvPr id="3" name="Content Placeholder 2">
            <a:extLst>
              <a:ext uri="{FF2B5EF4-FFF2-40B4-BE49-F238E27FC236}">
                <a16:creationId xmlns:a16="http://schemas.microsoft.com/office/drawing/2014/main" id="{812AFC2B-9239-3C1B-66CB-2CE11E4534FF}"/>
              </a:ext>
            </a:extLst>
          </p:cNvPr>
          <p:cNvSpPr>
            <a:spLocks noGrp="1"/>
          </p:cNvSpPr>
          <p:nvPr>
            <p:ph idx="1"/>
          </p:nvPr>
        </p:nvSpPr>
        <p:spPr/>
        <p:txBody>
          <a:bodyPr/>
          <a:lstStyle/>
          <a:p>
            <a:pPr eaLnBrk="1" hangingPunct="1">
              <a:defRPr/>
            </a:pPr>
            <a:r>
              <a:rPr lang="en-US" sz="3600" dirty="0"/>
              <a:t>2009: FDA approves first drug produced by vertebrate </a:t>
            </a:r>
            <a:r>
              <a:rPr lang="en-US" sz="3600" dirty="0" err="1"/>
              <a:t>biopharming</a:t>
            </a:r>
            <a:r>
              <a:rPr lang="en-US" sz="3600" dirty="0"/>
              <a:t> (goat milk </a:t>
            </a:r>
            <a:r>
              <a:rPr lang="en-US" sz="3600" dirty="0" err="1"/>
              <a:t>Atryn</a:t>
            </a:r>
            <a:r>
              <a:rPr lang="en-US" sz="3600" dirty="0"/>
              <a:t>, Ovation Pharmaceuticals, for hereditary </a:t>
            </a:r>
            <a:r>
              <a:rPr lang="en-US" sz="3600" dirty="0" err="1"/>
              <a:t>antithrombin</a:t>
            </a:r>
            <a:r>
              <a:rPr lang="en-US" sz="3600" dirty="0"/>
              <a:t> deficiency)</a:t>
            </a:r>
          </a:p>
          <a:p>
            <a:pPr lvl="1" eaLnBrk="1" hangingPunct="1">
              <a:defRPr/>
            </a:pPr>
            <a:r>
              <a:rPr lang="en-US" sz="3600" dirty="0"/>
              <a:t>EU recently declined to approve drug</a:t>
            </a:r>
          </a:p>
          <a:p>
            <a:pPr eaLnBrk="1" hangingPunct="1">
              <a:defRPr/>
            </a:pPr>
            <a:endParaRPr lang="en-US" dirty="0"/>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82924-66C6-43C9-DAFA-D6B51E5C2067}"/>
              </a:ext>
            </a:extLst>
          </p:cNvPr>
          <p:cNvSpPr>
            <a:spLocks noGrp="1"/>
          </p:cNvSpPr>
          <p:nvPr>
            <p:ph type="title"/>
          </p:nvPr>
        </p:nvSpPr>
        <p:spPr/>
        <p:txBody>
          <a:bodyPr/>
          <a:lstStyle/>
          <a:p>
            <a:pPr>
              <a:defRPr/>
            </a:pPr>
            <a:r>
              <a:rPr lang="en-US" dirty="0">
                <a:solidFill>
                  <a:srgbClr val="E5E5FF"/>
                </a:solidFill>
              </a:rPr>
              <a:t>Genetic Modification of Vertebrates</a:t>
            </a:r>
            <a:endParaRPr lang="en-US" dirty="0"/>
          </a:p>
        </p:txBody>
      </p:sp>
      <p:sp>
        <p:nvSpPr>
          <p:cNvPr id="3" name="Content Placeholder 2">
            <a:extLst>
              <a:ext uri="{FF2B5EF4-FFF2-40B4-BE49-F238E27FC236}">
                <a16:creationId xmlns:a16="http://schemas.microsoft.com/office/drawing/2014/main" id="{D0AABF2A-C616-3F96-E3DC-EF7DB894B391}"/>
              </a:ext>
            </a:extLst>
          </p:cNvPr>
          <p:cNvSpPr>
            <a:spLocks noGrp="1"/>
          </p:cNvSpPr>
          <p:nvPr>
            <p:ph idx="1"/>
          </p:nvPr>
        </p:nvSpPr>
        <p:spPr/>
        <p:txBody>
          <a:bodyPr/>
          <a:lstStyle/>
          <a:p>
            <a:pPr eaLnBrk="1" hangingPunct="1">
              <a:buClr>
                <a:srgbClr val="FFCC00"/>
              </a:buClr>
              <a:defRPr/>
            </a:pPr>
            <a:r>
              <a:rPr lang="en-US" dirty="0">
                <a:solidFill>
                  <a:srgbClr val="FFFFFF"/>
                </a:solidFill>
              </a:rPr>
              <a:t>2011: USDA OIG criticizes USDA for lacking coordinated oversight of regulations behind R and D of GE animals and insects</a:t>
            </a:r>
          </a:p>
          <a:p>
            <a:pPr>
              <a:defRPr/>
            </a:pPr>
            <a:r>
              <a:rPr lang="en-US" dirty="0"/>
              <a:t>2012: Proposal to genetically modify human embryos to make all humans intolerant to red meat (to combat global warming and overuse of water); other proposals involving GM to combat climate change</a:t>
            </a:r>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9113C-B558-DA25-E474-A01B41DAB287}"/>
              </a:ext>
            </a:extLst>
          </p:cNvPr>
          <p:cNvSpPr>
            <a:spLocks noGrp="1"/>
          </p:cNvSpPr>
          <p:nvPr>
            <p:ph type="title"/>
          </p:nvPr>
        </p:nvSpPr>
        <p:spPr/>
        <p:txBody>
          <a:bodyPr/>
          <a:lstStyle/>
          <a:p>
            <a:r>
              <a:rPr lang="en-AU" dirty="0"/>
              <a:t>Transhumanism</a:t>
            </a:r>
          </a:p>
        </p:txBody>
      </p:sp>
      <p:sp>
        <p:nvSpPr>
          <p:cNvPr id="3" name="Content Placeholder 2">
            <a:extLst>
              <a:ext uri="{FF2B5EF4-FFF2-40B4-BE49-F238E27FC236}">
                <a16:creationId xmlns:a16="http://schemas.microsoft.com/office/drawing/2014/main" id="{758F511D-05B6-0D42-C7DA-67DD3AE7C955}"/>
              </a:ext>
            </a:extLst>
          </p:cNvPr>
          <p:cNvSpPr>
            <a:spLocks noGrp="1"/>
          </p:cNvSpPr>
          <p:nvPr>
            <p:ph idx="1"/>
          </p:nvPr>
        </p:nvSpPr>
        <p:spPr/>
        <p:txBody>
          <a:bodyPr/>
          <a:lstStyle/>
          <a:p>
            <a:r>
              <a:rPr lang="en-AU" dirty="0"/>
              <a:t>Belief that humans should use science and technology to overcome human limitations (aging, disease, and cognitive constraints) and enhance their abilities</a:t>
            </a:r>
          </a:p>
          <a:p>
            <a:r>
              <a:rPr lang="en-AU" dirty="0"/>
              <a:t>Modern rebranding if eugenics</a:t>
            </a:r>
          </a:p>
          <a:p>
            <a:r>
              <a:rPr lang="en-AU" dirty="0"/>
              <a:t>Use can involve genetic modifications, cloning</a:t>
            </a:r>
          </a:p>
          <a:p>
            <a:pPr lvl="1"/>
            <a:r>
              <a:rPr lang="en-AU" dirty="0"/>
              <a:t>E.g., brainless cloning of “replacement bodies”</a:t>
            </a:r>
          </a:p>
          <a:p>
            <a:pPr lvl="1"/>
            <a:r>
              <a:rPr lang="en-AU" dirty="0"/>
              <a:t>Cloning of pets already marketed</a:t>
            </a:r>
          </a:p>
        </p:txBody>
      </p:sp>
    </p:spTree>
    <p:extLst>
      <p:ext uri="{BB962C8B-B14F-4D97-AF65-F5344CB8AC3E}">
        <p14:creationId xmlns:p14="http://schemas.microsoft.com/office/powerpoint/2010/main" val="1743864237"/>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328FF-08D9-42A1-2D64-67BA0FBB9181}"/>
              </a:ext>
            </a:extLst>
          </p:cNvPr>
          <p:cNvSpPr>
            <a:spLocks noGrp="1"/>
          </p:cNvSpPr>
          <p:nvPr>
            <p:ph type="title"/>
          </p:nvPr>
        </p:nvSpPr>
        <p:spPr/>
        <p:txBody>
          <a:bodyPr/>
          <a:lstStyle/>
          <a:p>
            <a:r>
              <a:rPr lang="en-AU" dirty="0"/>
              <a:t>Transhumanism</a:t>
            </a:r>
          </a:p>
        </p:txBody>
      </p:sp>
      <p:sp>
        <p:nvSpPr>
          <p:cNvPr id="3" name="Content Placeholder 2">
            <a:extLst>
              <a:ext uri="{FF2B5EF4-FFF2-40B4-BE49-F238E27FC236}">
                <a16:creationId xmlns:a16="http://schemas.microsoft.com/office/drawing/2014/main" id="{B64B23D9-C554-45DB-52F8-3B4E5574954B}"/>
              </a:ext>
            </a:extLst>
          </p:cNvPr>
          <p:cNvSpPr>
            <a:spLocks noGrp="1"/>
          </p:cNvSpPr>
          <p:nvPr>
            <p:ph idx="1"/>
          </p:nvPr>
        </p:nvSpPr>
        <p:spPr/>
        <p:txBody>
          <a:bodyPr/>
          <a:lstStyle/>
          <a:p>
            <a:r>
              <a:rPr lang="en-AU" sz="2800" dirty="0"/>
              <a:t>Supported by tech bros </a:t>
            </a:r>
          </a:p>
          <a:p>
            <a:r>
              <a:rPr lang="en-AU" sz="2800" dirty="0"/>
              <a:t>Jeffrey Epstein provided large amounts of funding to Peter Thiel’s projects, George Church’s research</a:t>
            </a:r>
          </a:p>
          <a:p>
            <a:r>
              <a:rPr lang="en-AU" sz="2800" dirty="0"/>
              <a:t>Tech bro Sam Altman and crypto leader Brian Armstrong backing Preventive (company working towards creating gene edited embryos)</a:t>
            </a:r>
          </a:p>
          <a:p>
            <a:r>
              <a:rPr lang="en-AU" sz="2800" dirty="0"/>
              <a:t>Others working on for profit comprehensive genetic embryo screening companies</a:t>
            </a:r>
          </a:p>
          <a:p>
            <a:r>
              <a:rPr lang="en-AU" sz="2800" dirty="0"/>
              <a:t>Controversial experiments taking place in Prospera (libertarian crypto-financed enclave in Honduras)</a:t>
            </a:r>
          </a:p>
          <a:p>
            <a:endParaRPr lang="en-AU" dirty="0"/>
          </a:p>
        </p:txBody>
      </p:sp>
    </p:spTree>
    <p:extLst>
      <p:ext uri="{BB962C8B-B14F-4D97-AF65-F5344CB8AC3E}">
        <p14:creationId xmlns:p14="http://schemas.microsoft.com/office/powerpoint/2010/main" val="3527939865"/>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44C29-99F4-5964-8FDD-61368EDD92C1}"/>
              </a:ext>
            </a:extLst>
          </p:cNvPr>
          <p:cNvSpPr>
            <a:spLocks noGrp="1"/>
          </p:cNvSpPr>
          <p:nvPr>
            <p:ph type="title"/>
          </p:nvPr>
        </p:nvSpPr>
        <p:spPr/>
        <p:txBody>
          <a:bodyPr/>
          <a:lstStyle/>
          <a:p>
            <a:pPr>
              <a:defRPr/>
            </a:pPr>
            <a:r>
              <a:rPr lang="en-US" dirty="0"/>
              <a:t>Human-Animal Hybrids</a:t>
            </a:r>
          </a:p>
        </p:txBody>
      </p:sp>
      <p:sp>
        <p:nvSpPr>
          <p:cNvPr id="3" name="Content Placeholder 2">
            <a:extLst>
              <a:ext uri="{FF2B5EF4-FFF2-40B4-BE49-F238E27FC236}">
                <a16:creationId xmlns:a16="http://schemas.microsoft.com/office/drawing/2014/main" id="{53C4FBEF-52BE-5F1D-DA00-34E387F7EF45}"/>
              </a:ext>
            </a:extLst>
          </p:cNvPr>
          <p:cNvSpPr>
            <a:spLocks noGrp="1"/>
          </p:cNvSpPr>
          <p:nvPr>
            <p:ph idx="1"/>
          </p:nvPr>
        </p:nvSpPr>
        <p:spPr/>
        <p:txBody>
          <a:bodyPr/>
          <a:lstStyle/>
          <a:p>
            <a:pPr>
              <a:defRPr/>
            </a:pPr>
            <a:r>
              <a:rPr lang="en-US" sz="3600" dirty="0"/>
              <a:t>Inter-species breeding (ape-man, </a:t>
            </a:r>
            <a:r>
              <a:rPr lang="en-US" sz="3600" dirty="0" err="1"/>
              <a:t>Ilya</a:t>
            </a:r>
            <a:r>
              <a:rPr lang="en-US" sz="3600" dirty="0"/>
              <a:t> </a:t>
            </a:r>
            <a:r>
              <a:rPr lang="en-US" sz="3600" dirty="0" err="1"/>
              <a:t>Ivanovich</a:t>
            </a:r>
            <a:r>
              <a:rPr lang="en-US" sz="3600" dirty="0"/>
              <a:t> </a:t>
            </a:r>
            <a:r>
              <a:rPr lang="en-US" sz="3600" dirty="0" err="1"/>
              <a:t>Ivanov</a:t>
            </a:r>
            <a:r>
              <a:rPr lang="en-US" sz="3600" dirty="0"/>
              <a:t>, Guinea, 1927)</a:t>
            </a:r>
          </a:p>
          <a:p>
            <a:pPr>
              <a:defRPr/>
            </a:pPr>
            <a:r>
              <a:rPr lang="en-US" sz="3600" dirty="0"/>
              <a:t>Stalin attempted to create interspecies (half-men/half-apes) “super-warriors”</a:t>
            </a:r>
          </a:p>
          <a:p>
            <a:pPr>
              <a:defRPr/>
            </a:pPr>
            <a:r>
              <a:rPr lang="en-US" sz="3600" dirty="0"/>
              <a:t>2008: First GM human embryo created</a:t>
            </a:r>
          </a:p>
          <a:p>
            <a:pPr>
              <a:defRPr/>
            </a:pPr>
            <a:endParaRPr lang="en-US" dirty="0"/>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92AF5-4F43-C6B5-0B14-1F4316A782C1}"/>
              </a:ext>
            </a:extLst>
          </p:cNvPr>
          <p:cNvSpPr>
            <a:spLocks noGrp="1"/>
          </p:cNvSpPr>
          <p:nvPr>
            <p:ph type="title"/>
          </p:nvPr>
        </p:nvSpPr>
        <p:spPr/>
        <p:txBody>
          <a:bodyPr/>
          <a:lstStyle/>
          <a:p>
            <a:pPr>
              <a:defRPr/>
            </a:pPr>
            <a:r>
              <a:rPr lang="en-US" dirty="0"/>
              <a:t>Human-Animal Hybrids and More</a:t>
            </a:r>
          </a:p>
        </p:txBody>
      </p:sp>
      <p:sp>
        <p:nvSpPr>
          <p:cNvPr id="3" name="Content Placeholder 2">
            <a:extLst>
              <a:ext uri="{FF2B5EF4-FFF2-40B4-BE49-F238E27FC236}">
                <a16:creationId xmlns:a16="http://schemas.microsoft.com/office/drawing/2014/main" id="{5021738D-D20B-614B-E006-DDE0B6EAA726}"/>
              </a:ext>
            </a:extLst>
          </p:cNvPr>
          <p:cNvSpPr>
            <a:spLocks noGrp="1"/>
          </p:cNvSpPr>
          <p:nvPr>
            <p:ph idx="1"/>
          </p:nvPr>
        </p:nvSpPr>
        <p:spPr/>
        <p:txBody>
          <a:bodyPr/>
          <a:lstStyle/>
          <a:p>
            <a:pPr>
              <a:defRPr/>
            </a:pPr>
            <a:r>
              <a:rPr lang="en-US" dirty="0"/>
              <a:t>2011: Chimeric monkey created from 6 different parents</a:t>
            </a:r>
          </a:p>
          <a:p>
            <a:pPr>
              <a:defRPr/>
            </a:pPr>
            <a:r>
              <a:rPr lang="en-US" dirty="0"/>
              <a:t>UK scientists have created over 150 human-animal hybrid embryos to develop </a:t>
            </a:r>
            <a:r>
              <a:rPr lang="en-US" dirty="0" err="1"/>
              <a:t>embyronic</a:t>
            </a:r>
            <a:r>
              <a:rPr lang="en-US" dirty="0"/>
              <a:t> stem cells</a:t>
            </a:r>
          </a:p>
          <a:p>
            <a:pPr>
              <a:defRPr/>
            </a:pPr>
            <a:r>
              <a:rPr lang="en-US" dirty="0"/>
              <a:t>2019: Chinese researchers use CRISPR/Cas9 to create monkeys demonstrating increased anxiety, depression, and schizophrenia-like behaviors</a:t>
            </a:r>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1A331-3AA1-E997-8871-0EF4F2E4BA8D}"/>
              </a:ext>
            </a:extLst>
          </p:cNvPr>
          <p:cNvSpPr>
            <a:spLocks noGrp="1"/>
          </p:cNvSpPr>
          <p:nvPr>
            <p:ph type="title"/>
          </p:nvPr>
        </p:nvSpPr>
        <p:spPr/>
        <p:txBody>
          <a:bodyPr/>
          <a:lstStyle/>
          <a:p>
            <a:pPr>
              <a:defRPr/>
            </a:pPr>
            <a:r>
              <a:rPr lang="en-US" dirty="0">
                <a:solidFill>
                  <a:srgbClr val="E5E5FF"/>
                </a:solidFill>
              </a:rPr>
              <a:t>Human-Animal Hybrids and More</a:t>
            </a:r>
            <a:endParaRPr lang="en-US" dirty="0"/>
          </a:p>
        </p:txBody>
      </p:sp>
      <p:sp>
        <p:nvSpPr>
          <p:cNvPr id="3" name="Content Placeholder 2">
            <a:extLst>
              <a:ext uri="{FF2B5EF4-FFF2-40B4-BE49-F238E27FC236}">
                <a16:creationId xmlns:a16="http://schemas.microsoft.com/office/drawing/2014/main" id="{7F217555-D3F4-0BB3-609B-AA0861317605}"/>
              </a:ext>
            </a:extLst>
          </p:cNvPr>
          <p:cNvSpPr>
            <a:spLocks noGrp="1"/>
          </p:cNvSpPr>
          <p:nvPr>
            <p:ph idx="1"/>
          </p:nvPr>
        </p:nvSpPr>
        <p:spPr/>
        <p:txBody>
          <a:bodyPr/>
          <a:lstStyle/>
          <a:p>
            <a:pPr>
              <a:defRPr/>
            </a:pPr>
            <a:r>
              <a:rPr lang="en-US" sz="2400" dirty="0"/>
              <a:t>2019: First human-monkey chimera embryo created; transgenic monkeys created with human gene suspected of playing role in human intelligence (microcephalin gene)</a:t>
            </a:r>
          </a:p>
          <a:p>
            <a:pPr lvl="1">
              <a:defRPr/>
            </a:pPr>
            <a:r>
              <a:rPr lang="en-US" sz="2400" dirty="0"/>
              <a:t>Monkeys did better on memory tests, brains took longer to develop (like human brains), brain size unchanged</a:t>
            </a:r>
          </a:p>
          <a:p>
            <a:pPr>
              <a:defRPr/>
            </a:pPr>
            <a:r>
              <a:rPr lang="en-US" sz="2400" dirty="0"/>
              <a:t>Future research could involve FOXP2 (the “language gene”)</a:t>
            </a:r>
          </a:p>
          <a:p>
            <a:pPr>
              <a:defRPr/>
            </a:pPr>
            <a:r>
              <a:rPr lang="en-US" sz="2400" dirty="0"/>
              <a:t>Current?: de-</a:t>
            </a:r>
            <a:r>
              <a:rPr lang="en-US" sz="2400" dirty="0" err="1"/>
              <a:t>extincting</a:t>
            </a:r>
            <a:r>
              <a:rPr lang="en-US" sz="2400" dirty="0"/>
              <a:t> Neanderthal using human womb</a:t>
            </a:r>
          </a:p>
          <a:p>
            <a:pPr>
              <a:defRPr/>
            </a:pPr>
            <a:endParaRPr lang="en-US" sz="2400" dirty="0"/>
          </a:p>
          <a:p>
            <a:pPr>
              <a:defRPr/>
            </a:pPr>
            <a:r>
              <a:rPr lang="en-US" sz="2400" dirty="0"/>
              <a:t>Ethical, animal rights issues</a:t>
            </a:r>
          </a:p>
          <a:p>
            <a:pPr>
              <a:defRPr/>
            </a:pPr>
            <a:endParaRPr lang="en-US" dirty="0"/>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a:extLst>
              <a:ext uri="{FF2B5EF4-FFF2-40B4-BE49-F238E27FC236}">
                <a16:creationId xmlns:a16="http://schemas.microsoft.com/office/drawing/2014/main" id="{D0889668-8AFC-AD82-2ABA-1A0DA7D5D126}"/>
              </a:ext>
            </a:extLst>
          </p:cNvPr>
          <p:cNvSpPr>
            <a:spLocks noGrp="1" noRot="1" noChangeArrowheads="1"/>
          </p:cNvSpPr>
          <p:nvPr>
            <p:ph type="title"/>
          </p:nvPr>
        </p:nvSpPr>
        <p:spPr/>
        <p:txBody>
          <a:bodyPr/>
          <a:lstStyle/>
          <a:p>
            <a:pPr eaLnBrk="1" hangingPunct="1">
              <a:defRPr/>
            </a:pPr>
            <a:r>
              <a:rPr lang="en-US" dirty="0"/>
              <a:t>Patenting Life Forms</a:t>
            </a:r>
          </a:p>
        </p:txBody>
      </p:sp>
      <p:sp>
        <p:nvSpPr>
          <p:cNvPr id="269315" name="Rectangle 3">
            <a:extLst>
              <a:ext uri="{FF2B5EF4-FFF2-40B4-BE49-F238E27FC236}">
                <a16:creationId xmlns:a16="http://schemas.microsoft.com/office/drawing/2014/main" id="{4B13B483-9C88-DC69-7475-A81FAF7C88B3}"/>
              </a:ext>
            </a:extLst>
          </p:cNvPr>
          <p:cNvSpPr>
            <a:spLocks noGrp="1" noChangeArrowheads="1"/>
          </p:cNvSpPr>
          <p:nvPr>
            <p:ph type="body" idx="1"/>
          </p:nvPr>
        </p:nvSpPr>
        <p:spPr/>
        <p:txBody>
          <a:bodyPr/>
          <a:lstStyle/>
          <a:p>
            <a:pPr eaLnBrk="1" hangingPunct="1">
              <a:lnSpc>
                <a:spcPct val="90000"/>
              </a:lnSpc>
              <a:defRPr/>
            </a:pPr>
            <a:r>
              <a:rPr lang="en-US" sz="3600" dirty="0"/>
              <a:t>More patenting of life-forms, turning common goods into corporate commodities</a:t>
            </a:r>
          </a:p>
          <a:p>
            <a:pPr lvl="1" eaLnBrk="1" hangingPunct="1">
              <a:lnSpc>
                <a:spcPct val="90000"/>
              </a:lnSpc>
              <a:defRPr/>
            </a:pPr>
            <a:r>
              <a:rPr lang="en-US" sz="3600" dirty="0"/>
              <a:t>Patenting of living organisms ruled permissible by U.S. Supreme Court in Diamond v. </a:t>
            </a:r>
            <a:r>
              <a:rPr lang="en-US" sz="3600" dirty="0" err="1"/>
              <a:t>Chakrabaty</a:t>
            </a:r>
            <a:r>
              <a:rPr lang="en-US" sz="3600" dirty="0"/>
              <a:t>, 1980 (oil-digesting bacterium)</a:t>
            </a:r>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FE6B3-B055-E14F-0017-7F33B75C1E51}"/>
              </a:ext>
            </a:extLst>
          </p:cNvPr>
          <p:cNvSpPr>
            <a:spLocks noGrp="1"/>
          </p:cNvSpPr>
          <p:nvPr>
            <p:ph type="title"/>
          </p:nvPr>
        </p:nvSpPr>
        <p:spPr/>
        <p:txBody>
          <a:bodyPr/>
          <a:lstStyle/>
          <a:p>
            <a:pPr>
              <a:defRPr/>
            </a:pPr>
            <a:r>
              <a:rPr lang="en-US" dirty="0"/>
              <a:t>Patenting Life Forms/Genes</a:t>
            </a:r>
          </a:p>
        </p:txBody>
      </p:sp>
      <p:sp>
        <p:nvSpPr>
          <p:cNvPr id="3" name="Content Placeholder 2">
            <a:extLst>
              <a:ext uri="{FF2B5EF4-FFF2-40B4-BE49-F238E27FC236}">
                <a16:creationId xmlns:a16="http://schemas.microsoft.com/office/drawing/2014/main" id="{ACECDEEE-AF96-5AEC-746C-41581C9694F0}"/>
              </a:ext>
            </a:extLst>
          </p:cNvPr>
          <p:cNvSpPr>
            <a:spLocks noGrp="1"/>
          </p:cNvSpPr>
          <p:nvPr>
            <p:ph idx="1"/>
          </p:nvPr>
        </p:nvSpPr>
        <p:spPr/>
        <p:txBody>
          <a:bodyPr/>
          <a:lstStyle/>
          <a:p>
            <a:pPr eaLnBrk="1" hangingPunct="1">
              <a:lnSpc>
                <a:spcPct val="90000"/>
              </a:lnSpc>
              <a:defRPr/>
            </a:pPr>
            <a:r>
              <a:rPr lang="en-US" sz="2800" dirty="0"/>
              <a:t>Over 4,300 patents taken out on human gene sequences (and 47,000 issued for intervention involving genetic material)</a:t>
            </a:r>
          </a:p>
          <a:p>
            <a:pPr marL="742950" lvl="2" indent="-342900" eaLnBrk="1" hangingPunct="1">
              <a:lnSpc>
                <a:spcPct val="90000"/>
              </a:lnSpc>
              <a:buClr>
                <a:schemeClr val="hlink"/>
              </a:buClr>
              <a:defRPr/>
            </a:pPr>
            <a:r>
              <a:rPr lang="en-US" sz="2800" dirty="0"/>
              <a:t>All known human genes patented</a:t>
            </a:r>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06803-804E-2BE4-F2AD-6BC73D1E3304}"/>
              </a:ext>
            </a:extLst>
          </p:cNvPr>
          <p:cNvSpPr>
            <a:spLocks noGrp="1"/>
          </p:cNvSpPr>
          <p:nvPr>
            <p:ph type="title"/>
          </p:nvPr>
        </p:nvSpPr>
        <p:spPr/>
        <p:txBody>
          <a:bodyPr/>
          <a:lstStyle/>
          <a:p>
            <a:pPr>
              <a:defRPr/>
            </a:pPr>
            <a:r>
              <a:rPr lang="en-US" dirty="0"/>
              <a:t>Patenting Life Forms/Genes</a:t>
            </a:r>
          </a:p>
        </p:txBody>
      </p:sp>
      <p:sp>
        <p:nvSpPr>
          <p:cNvPr id="3" name="Content Placeholder 2">
            <a:extLst>
              <a:ext uri="{FF2B5EF4-FFF2-40B4-BE49-F238E27FC236}">
                <a16:creationId xmlns:a16="http://schemas.microsoft.com/office/drawing/2014/main" id="{0A9A8CCA-1D23-D980-928C-D47D527130F5}"/>
              </a:ext>
            </a:extLst>
          </p:cNvPr>
          <p:cNvSpPr>
            <a:spLocks noGrp="1"/>
          </p:cNvSpPr>
          <p:nvPr>
            <p:ph idx="1"/>
          </p:nvPr>
        </p:nvSpPr>
        <p:spPr/>
        <p:txBody>
          <a:bodyPr/>
          <a:lstStyle/>
          <a:p>
            <a:pPr eaLnBrk="1" hangingPunct="1">
              <a:lnSpc>
                <a:spcPct val="90000"/>
              </a:lnSpc>
              <a:defRPr/>
            </a:pPr>
            <a:r>
              <a:rPr lang="en-US" dirty="0"/>
              <a:t>Lawsuits from patients, others challenging claims</a:t>
            </a:r>
          </a:p>
          <a:p>
            <a:pPr lvl="1" eaLnBrk="1" hangingPunct="1">
              <a:lnSpc>
                <a:spcPct val="90000"/>
              </a:lnSpc>
              <a:defRPr/>
            </a:pPr>
            <a:r>
              <a:rPr lang="en-US" sz="3200" dirty="0"/>
              <a:t>2010: Federal judge rejects gene patents; recombinant DNA patents still allowed</a:t>
            </a:r>
          </a:p>
          <a:p>
            <a:pPr lvl="1" eaLnBrk="1" hangingPunct="1">
              <a:lnSpc>
                <a:spcPct val="90000"/>
              </a:lnSpc>
              <a:defRPr/>
            </a:pPr>
            <a:r>
              <a:rPr lang="en-US" sz="3200" dirty="0"/>
              <a:t>2011: Federal appeals court reverses ruling, allows gene patenting</a:t>
            </a:r>
          </a:p>
          <a:p>
            <a:pPr lvl="1" eaLnBrk="1" hangingPunct="1">
              <a:lnSpc>
                <a:spcPct val="90000"/>
              </a:lnSpc>
              <a:defRPr/>
            </a:pPr>
            <a:r>
              <a:rPr lang="en-US" sz="3200" dirty="0"/>
              <a:t>2013: Supreme Court rules against patenting human genes (but OKs patenting novel DNA)</a:t>
            </a:r>
          </a:p>
          <a:p>
            <a:pPr>
              <a:defRPr/>
            </a:pPr>
            <a:endParaRPr lang="en-US" sz="3600" dirty="0"/>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4E28D-ACF5-A824-67EF-136F75810B10}"/>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Patenting Life Forms/Genes</a:t>
            </a:r>
            <a:endParaRPr lang="en-AU" dirty="0"/>
          </a:p>
        </p:txBody>
      </p:sp>
      <p:sp>
        <p:nvSpPr>
          <p:cNvPr id="3" name="Content Placeholder 2">
            <a:extLst>
              <a:ext uri="{FF2B5EF4-FFF2-40B4-BE49-F238E27FC236}">
                <a16:creationId xmlns:a16="http://schemas.microsoft.com/office/drawing/2014/main" id="{D5C487C7-ACFF-5D0E-E44A-1ED8081DF1FB}"/>
              </a:ext>
            </a:extLst>
          </p:cNvPr>
          <p:cNvSpPr>
            <a:spLocks noGrp="1"/>
          </p:cNvSpPr>
          <p:nvPr>
            <p:ph idx="1"/>
          </p:nvPr>
        </p:nvSpPr>
        <p:spPr/>
        <p:txBody>
          <a:bodyPr/>
          <a:lstStyle/>
          <a:p>
            <a:pPr eaLnBrk="1" hangingPunct="1">
              <a:lnSpc>
                <a:spcPct val="90000"/>
              </a:lnSpc>
              <a:defRPr/>
            </a:pPr>
            <a:r>
              <a:rPr lang="en-US" sz="2800" dirty="0"/>
              <a:t>20% of human genome included in patent claims (34% of identified genes)</a:t>
            </a:r>
          </a:p>
          <a:p>
            <a:pPr lvl="1" eaLnBrk="1" hangingPunct="1">
              <a:lnSpc>
                <a:spcPct val="90000"/>
              </a:lnSpc>
              <a:defRPr/>
            </a:pPr>
            <a:r>
              <a:rPr lang="en-US" dirty="0"/>
              <a:t>Including BRCA-1 and -2 (breast and ovarian cancer), congenital long QT syndrome, CFTR (linked to cystic fibrosis)</a:t>
            </a:r>
          </a:p>
          <a:p>
            <a:pPr lvl="1" eaLnBrk="1" hangingPunct="1">
              <a:lnSpc>
                <a:spcPct val="90000"/>
              </a:lnSpc>
              <a:defRPr/>
            </a:pPr>
            <a:r>
              <a:rPr lang="en-US" dirty="0"/>
              <a:t>2023: After a company had attempted to patent the genetic materials used in the BRCA (familial breast and ovarian) tests, SCOTUS unanimously holds that naturally occurring DNA segments are products of nature and are not eligible for patient protection</a:t>
            </a:r>
          </a:p>
          <a:p>
            <a:endParaRPr lang="en-AU" dirty="0"/>
          </a:p>
        </p:txBody>
      </p:sp>
    </p:spTree>
    <p:extLst>
      <p:ext uri="{BB962C8B-B14F-4D97-AF65-F5344CB8AC3E}">
        <p14:creationId xmlns:p14="http://schemas.microsoft.com/office/powerpoint/2010/main" val="1154977446"/>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a:extLst>
              <a:ext uri="{FF2B5EF4-FFF2-40B4-BE49-F238E27FC236}">
                <a16:creationId xmlns:a16="http://schemas.microsoft.com/office/drawing/2014/main" id="{1E2A70CB-49D9-CF33-6163-C41058A41B8D}"/>
              </a:ext>
            </a:extLst>
          </p:cNvPr>
          <p:cNvSpPr>
            <a:spLocks noGrp="1" noRot="1" noChangeArrowheads="1"/>
          </p:cNvSpPr>
          <p:nvPr>
            <p:ph type="title"/>
          </p:nvPr>
        </p:nvSpPr>
        <p:spPr/>
        <p:txBody>
          <a:bodyPr/>
          <a:lstStyle/>
          <a:p>
            <a:pPr eaLnBrk="1" hangingPunct="1">
              <a:defRPr/>
            </a:pPr>
            <a:r>
              <a:rPr lang="en-US" dirty="0"/>
              <a:t>Patenting Life Forms</a:t>
            </a:r>
          </a:p>
        </p:txBody>
      </p:sp>
      <p:sp>
        <p:nvSpPr>
          <p:cNvPr id="282627" name="Rectangle 3">
            <a:extLst>
              <a:ext uri="{FF2B5EF4-FFF2-40B4-BE49-F238E27FC236}">
                <a16:creationId xmlns:a16="http://schemas.microsoft.com/office/drawing/2014/main" id="{2DEA2597-4AEF-408C-B061-6484045044B5}"/>
              </a:ext>
            </a:extLst>
          </p:cNvPr>
          <p:cNvSpPr>
            <a:spLocks noGrp="1" noChangeArrowheads="1"/>
          </p:cNvSpPr>
          <p:nvPr>
            <p:ph type="body" idx="1"/>
          </p:nvPr>
        </p:nvSpPr>
        <p:spPr/>
        <p:txBody>
          <a:bodyPr/>
          <a:lstStyle/>
          <a:p>
            <a:pPr eaLnBrk="1" hangingPunct="1">
              <a:defRPr/>
            </a:pPr>
            <a:r>
              <a:rPr lang="en-US" sz="3600" dirty="0"/>
              <a:t>Nearly ¾ of patents taken out by U.S. corporations based on publicly-financed research</a:t>
            </a:r>
          </a:p>
          <a:p>
            <a:pPr eaLnBrk="1" hangingPunct="1">
              <a:defRPr/>
            </a:pPr>
            <a:r>
              <a:rPr lang="en-US" sz="3600" dirty="0"/>
              <a:t>Chilling effect on research</a:t>
            </a:r>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a:extLst>
              <a:ext uri="{FF2B5EF4-FFF2-40B4-BE49-F238E27FC236}">
                <a16:creationId xmlns:a16="http://schemas.microsoft.com/office/drawing/2014/main" id="{3AC46BF2-1413-5EEC-E091-111A4C2DACCC}"/>
              </a:ext>
            </a:extLst>
          </p:cNvPr>
          <p:cNvSpPr>
            <a:spLocks noGrp="1" noRot="1" noChangeArrowheads="1"/>
          </p:cNvSpPr>
          <p:nvPr>
            <p:ph type="title"/>
          </p:nvPr>
        </p:nvSpPr>
        <p:spPr/>
        <p:txBody>
          <a:bodyPr/>
          <a:lstStyle/>
          <a:p>
            <a:pPr>
              <a:defRPr/>
            </a:pPr>
            <a:r>
              <a:rPr lang="en-US" dirty="0"/>
              <a:t>Patenting Life Forms</a:t>
            </a:r>
          </a:p>
        </p:txBody>
      </p:sp>
      <p:sp>
        <p:nvSpPr>
          <p:cNvPr id="244739" name="Rectangle 3">
            <a:extLst>
              <a:ext uri="{FF2B5EF4-FFF2-40B4-BE49-F238E27FC236}">
                <a16:creationId xmlns:a16="http://schemas.microsoft.com/office/drawing/2014/main" id="{BF2DABE6-C691-06C9-01DD-E7CCBE94B50E}"/>
              </a:ext>
            </a:extLst>
          </p:cNvPr>
          <p:cNvSpPr>
            <a:spLocks noGrp="1" noChangeArrowheads="1"/>
          </p:cNvSpPr>
          <p:nvPr>
            <p:ph type="body" idx="1"/>
          </p:nvPr>
        </p:nvSpPr>
        <p:spPr/>
        <p:txBody>
          <a:bodyPr/>
          <a:lstStyle/>
          <a:p>
            <a:pPr eaLnBrk="1" hangingPunct="1">
              <a:lnSpc>
                <a:spcPct val="90000"/>
              </a:lnSpc>
              <a:defRPr/>
            </a:pPr>
            <a:r>
              <a:rPr lang="en-US" dirty="0"/>
              <a:t>J Craig </a:t>
            </a:r>
            <a:r>
              <a:rPr lang="en-US" dirty="0" err="1"/>
              <a:t>Ventner</a:t>
            </a:r>
            <a:r>
              <a:rPr lang="en-US" dirty="0"/>
              <a:t> Institute has filed application to patent a minimal genome</a:t>
            </a:r>
          </a:p>
          <a:p>
            <a:pPr lvl="1" eaLnBrk="1" hangingPunct="1">
              <a:lnSpc>
                <a:spcPct val="90000"/>
              </a:lnSpc>
              <a:defRPr/>
            </a:pPr>
            <a:r>
              <a:rPr lang="en-US" dirty="0"/>
              <a:t>400 genes required to sustain life</a:t>
            </a:r>
          </a:p>
          <a:p>
            <a:pPr lvl="1" eaLnBrk="1" hangingPunct="1">
              <a:lnSpc>
                <a:spcPct val="90000"/>
              </a:lnSpc>
              <a:defRPr/>
            </a:pPr>
            <a:r>
              <a:rPr lang="en-US" dirty="0"/>
              <a:t>Aim is to corner market in synthetic life forms designed to produce ethanol or hydrogen fuel</a:t>
            </a:r>
          </a:p>
          <a:p>
            <a:pPr>
              <a:lnSpc>
                <a:spcPct val="90000"/>
              </a:lnSpc>
              <a:defRPr/>
            </a:pPr>
            <a:r>
              <a:rPr lang="en-US" dirty="0">
                <a:effectLst/>
              </a:rPr>
              <a:t>KSU and DuPont accused of violating UN Convention on Biological Diversity and Bolivian law through </a:t>
            </a:r>
            <a:r>
              <a:rPr lang="en-US" dirty="0" err="1">
                <a:effectLst/>
              </a:rPr>
              <a:t>biopiracy</a:t>
            </a:r>
            <a:r>
              <a:rPr lang="en-US" dirty="0">
                <a:effectLst/>
              </a:rPr>
              <a:t> of herbicide-resistance gene</a:t>
            </a:r>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a:extLst>
              <a:ext uri="{FF2B5EF4-FFF2-40B4-BE49-F238E27FC236}">
                <a16:creationId xmlns:a16="http://schemas.microsoft.com/office/drawing/2014/main" id="{00A9DF00-35D2-9E0D-EBE8-20B57132CBCB}"/>
              </a:ext>
            </a:extLst>
          </p:cNvPr>
          <p:cNvSpPr>
            <a:spLocks noGrp="1" noRot="1" noChangeArrowheads="1"/>
          </p:cNvSpPr>
          <p:nvPr>
            <p:ph type="title"/>
          </p:nvPr>
        </p:nvSpPr>
        <p:spPr/>
        <p:txBody>
          <a:bodyPr/>
          <a:lstStyle/>
          <a:p>
            <a:pPr eaLnBrk="1" hangingPunct="1">
              <a:defRPr/>
            </a:pPr>
            <a:r>
              <a:rPr lang="en-US" dirty="0"/>
              <a:t>Synthetic Biology (</a:t>
            </a:r>
            <a:r>
              <a:rPr lang="en-US" dirty="0" err="1"/>
              <a:t>Synbio</a:t>
            </a:r>
            <a:r>
              <a:rPr lang="en-US" dirty="0"/>
              <a:t>)</a:t>
            </a:r>
          </a:p>
        </p:txBody>
      </p:sp>
      <p:sp>
        <p:nvSpPr>
          <p:cNvPr id="247811" name="Rectangle 3">
            <a:extLst>
              <a:ext uri="{FF2B5EF4-FFF2-40B4-BE49-F238E27FC236}">
                <a16:creationId xmlns:a16="http://schemas.microsoft.com/office/drawing/2014/main" id="{A281C988-FC38-1F36-95E8-157600F31D71}"/>
              </a:ext>
            </a:extLst>
          </p:cNvPr>
          <p:cNvSpPr>
            <a:spLocks noGrp="1" noChangeArrowheads="1"/>
          </p:cNvSpPr>
          <p:nvPr>
            <p:ph type="body" idx="1"/>
          </p:nvPr>
        </p:nvSpPr>
        <p:spPr/>
        <p:txBody>
          <a:bodyPr/>
          <a:lstStyle/>
          <a:p>
            <a:pPr eaLnBrk="1" hangingPunct="1">
              <a:defRPr/>
            </a:pPr>
            <a:r>
              <a:rPr lang="en-US" dirty="0"/>
              <a:t>Creation of DNA and organisms from scratch</a:t>
            </a:r>
          </a:p>
          <a:p>
            <a:pPr lvl="1" eaLnBrk="1" hangingPunct="1">
              <a:defRPr/>
            </a:pPr>
            <a:r>
              <a:rPr lang="en-US" sz="3200" dirty="0"/>
              <a:t>E.g., bacteria</a:t>
            </a:r>
          </a:p>
          <a:p>
            <a:pPr lvl="1" eaLnBrk="1" hangingPunct="1">
              <a:defRPr/>
            </a:pPr>
            <a:r>
              <a:rPr lang="en-US" sz="3200" dirty="0"/>
              <a:t>Nature relies on 20 amino </a:t>
            </a:r>
            <a:r>
              <a:rPr lang="en-US" sz="3200" dirty="0" err="1"/>
              <a:t>acides</a:t>
            </a:r>
            <a:r>
              <a:rPr lang="en-US" sz="3200" dirty="0"/>
              <a:t>, DNA code can accommodate up to 64</a:t>
            </a:r>
          </a:p>
          <a:p>
            <a:pPr lvl="1" eaLnBrk="1" hangingPunct="1">
              <a:defRPr/>
            </a:pPr>
            <a:r>
              <a:rPr lang="en-US" sz="3200" dirty="0"/>
              <a:t>aka “genetic engineering on steroids”</a:t>
            </a:r>
          </a:p>
          <a:p>
            <a:pPr eaLnBrk="1" hangingPunct="1">
              <a:defRPr/>
            </a:pPr>
            <a:r>
              <a:rPr lang="en-US" dirty="0"/>
              <a:t>Global market value $19 billion (2025); expected to reach $62 billion by 2030</a:t>
            </a:r>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64521-D666-82AD-C834-0726A8AB2BC3}"/>
              </a:ext>
            </a:extLst>
          </p:cNvPr>
          <p:cNvSpPr>
            <a:spLocks noGrp="1"/>
          </p:cNvSpPr>
          <p:nvPr>
            <p:ph type="title"/>
          </p:nvPr>
        </p:nvSpPr>
        <p:spPr/>
        <p:txBody>
          <a:bodyPr/>
          <a:lstStyle/>
          <a:p>
            <a:pPr>
              <a:defRPr/>
            </a:pPr>
            <a:r>
              <a:rPr lang="en-US" dirty="0"/>
              <a:t>Approaches to </a:t>
            </a:r>
            <a:r>
              <a:rPr lang="en-US" dirty="0" err="1"/>
              <a:t>Synbio</a:t>
            </a:r>
            <a:endParaRPr lang="en-US" dirty="0"/>
          </a:p>
        </p:txBody>
      </p:sp>
      <p:sp>
        <p:nvSpPr>
          <p:cNvPr id="3" name="Content Placeholder 2">
            <a:extLst>
              <a:ext uri="{FF2B5EF4-FFF2-40B4-BE49-F238E27FC236}">
                <a16:creationId xmlns:a16="http://schemas.microsoft.com/office/drawing/2014/main" id="{5750CB73-E5CB-7802-9C86-06EE8DF29A53}"/>
              </a:ext>
            </a:extLst>
          </p:cNvPr>
          <p:cNvSpPr>
            <a:spLocks noGrp="1"/>
          </p:cNvSpPr>
          <p:nvPr>
            <p:ph idx="1"/>
          </p:nvPr>
        </p:nvSpPr>
        <p:spPr/>
        <p:txBody>
          <a:bodyPr/>
          <a:lstStyle/>
          <a:p>
            <a:pPr>
              <a:defRPr/>
            </a:pPr>
            <a:r>
              <a:rPr lang="en-US" dirty="0" err="1"/>
              <a:t>Biobricks</a:t>
            </a:r>
            <a:r>
              <a:rPr lang="en-US" dirty="0"/>
              <a:t>: Open-source DNA sequences synthesized, then genetically engineered into organisms</a:t>
            </a:r>
          </a:p>
          <a:p>
            <a:pPr>
              <a:defRPr/>
            </a:pPr>
            <a:r>
              <a:rPr lang="en-US" dirty="0"/>
              <a:t>Minimal Genome </a:t>
            </a:r>
            <a:r>
              <a:rPr lang="en-US" dirty="0" err="1"/>
              <a:t>Synbio</a:t>
            </a:r>
            <a:r>
              <a:rPr lang="en-US" dirty="0"/>
              <a:t>: Producing an organism with the minimum number of genes to survive, then adding DNA sequences to produce fuels, medicines, industrial chemicals</a:t>
            </a:r>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F89DC-6425-B159-64A5-CC5CCF1DB505}"/>
              </a:ext>
            </a:extLst>
          </p:cNvPr>
          <p:cNvSpPr>
            <a:spLocks noGrp="1"/>
          </p:cNvSpPr>
          <p:nvPr>
            <p:ph type="title"/>
          </p:nvPr>
        </p:nvSpPr>
        <p:spPr/>
        <p:txBody>
          <a:bodyPr/>
          <a:lstStyle/>
          <a:p>
            <a:pPr>
              <a:defRPr/>
            </a:pPr>
            <a:r>
              <a:rPr lang="en-US" dirty="0"/>
              <a:t>Approaches to </a:t>
            </a:r>
            <a:r>
              <a:rPr lang="en-US" dirty="0" err="1"/>
              <a:t>Synbio</a:t>
            </a:r>
            <a:endParaRPr lang="en-US" dirty="0"/>
          </a:p>
        </p:txBody>
      </p:sp>
      <p:sp>
        <p:nvSpPr>
          <p:cNvPr id="3" name="Content Placeholder 2">
            <a:extLst>
              <a:ext uri="{FF2B5EF4-FFF2-40B4-BE49-F238E27FC236}">
                <a16:creationId xmlns:a16="http://schemas.microsoft.com/office/drawing/2014/main" id="{5A6A8C34-047B-781E-F899-F74559FA3D38}"/>
              </a:ext>
            </a:extLst>
          </p:cNvPr>
          <p:cNvSpPr>
            <a:spLocks noGrp="1"/>
          </p:cNvSpPr>
          <p:nvPr>
            <p:ph idx="1"/>
          </p:nvPr>
        </p:nvSpPr>
        <p:spPr/>
        <p:txBody>
          <a:bodyPr/>
          <a:lstStyle/>
          <a:p>
            <a:pPr>
              <a:defRPr/>
            </a:pPr>
            <a:r>
              <a:rPr lang="en-US" dirty="0" err="1"/>
              <a:t>Xenobiology</a:t>
            </a:r>
            <a:r>
              <a:rPr lang="en-US" dirty="0"/>
              <a:t>: Creating alternative genetic systems, e.g., with “suicide genes,” or via “mirror biology” (organisms that can survive but not reproduce with wild relatives)</a:t>
            </a:r>
          </a:p>
          <a:p>
            <a:pPr lvl="1">
              <a:defRPr/>
            </a:pPr>
            <a:r>
              <a:rPr lang="en-US" sz="3200" dirty="0"/>
              <a:t>Can involve use of XNA – </a:t>
            </a:r>
            <a:r>
              <a:rPr lang="en-US" sz="3200" dirty="0" err="1"/>
              <a:t>xeno</a:t>
            </a:r>
            <a:r>
              <a:rPr lang="en-US" sz="3200" dirty="0"/>
              <a:t> nucleic acid (complementary to DNA, yet structurally unique; works with </a:t>
            </a:r>
            <a:r>
              <a:rPr lang="en-US" sz="3200" dirty="0" err="1"/>
              <a:t>xeno</a:t>
            </a:r>
            <a:r>
              <a:rPr lang="en-US" sz="3200" dirty="0"/>
              <a:t>, or artificial, proteins)</a:t>
            </a:r>
          </a:p>
          <a:p>
            <a:pPr>
              <a:defRPr/>
            </a:pPr>
            <a:endParaRPr lang="en-US" dirty="0"/>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5763B-1356-1C62-0569-5D95B0EFF3DC}"/>
              </a:ext>
            </a:extLst>
          </p:cNvPr>
          <p:cNvSpPr>
            <a:spLocks noGrp="1"/>
          </p:cNvSpPr>
          <p:nvPr>
            <p:ph type="title"/>
          </p:nvPr>
        </p:nvSpPr>
        <p:spPr/>
        <p:txBody>
          <a:bodyPr/>
          <a:lstStyle/>
          <a:p>
            <a:pPr>
              <a:defRPr/>
            </a:pPr>
            <a:r>
              <a:rPr lang="en-US" dirty="0">
                <a:solidFill>
                  <a:srgbClr val="E5E5FF"/>
                </a:solidFill>
              </a:rPr>
              <a:t>Approaches to </a:t>
            </a:r>
            <a:r>
              <a:rPr lang="en-US" dirty="0" err="1">
                <a:solidFill>
                  <a:srgbClr val="E5E5FF"/>
                </a:solidFill>
              </a:rPr>
              <a:t>Synbio</a:t>
            </a:r>
            <a:endParaRPr lang="en-US" dirty="0"/>
          </a:p>
        </p:txBody>
      </p:sp>
      <p:sp>
        <p:nvSpPr>
          <p:cNvPr id="3" name="Content Placeholder 2">
            <a:extLst>
              <a:ext uri="{FF2B5EF4-FFF2-40B4-BE49-F238E27FC236}">
                <a16:creationId xmlns:a16="http://schemas.microsoft.com/office/drawing/2014/main" id="{D21415E5-3762-2B12-4926-620C7B61D3BE}"/>
              </a:ext>
            </a:extLst>
          </p:cNvPr>
          <p:cNvSpPr>
            <a:spLocks noGrp="1"/>
          </p:cNvSpPr>
          <p:nvPr>
            <p:ph idx="1"/>
          </p:nvPr>
        </p:nvSpPr>
        <p:spPr/>
        <p:txBody>
          <a:bodyPr/>
          <a:lstStyle/>
          <a:p>
            <a:pPr>
              <a:defRPr/>
            </a:pPr>
            <a:r>
              <a:rPr lang="en-US" dirty="0" err="1"/>
              <a:t>Xenobots</a:t>
            </a:r>
            <a:r>
              <a:rPr lang="en-US" dirty="0"/>
              <a:t>: made from frog embryo stem cells reshaped into specific “body forms” by supercomputer</a:t>
            </a:r>
          </a:p>
          <a:p>
            <a:pPr lvl="1">
              <a:defRPr/>
            </a:pPr>
            <a:r>
              <a:rPr lang="en-US" sz="3200" dirty="0"/>
              <a:t>Potential: clean up radioactive waste, collect ocean microplastics, deliver medicines inside body, scrape out clogged arteries, repair birth defects, heal wounds, reprogram tumors into normal tissue, and reverse aging</a:t>
            </a:r>
          </a:p>
          <a:p>
            <a:pPr>
              <a:defRPr/>
            </a:pPr>
            <a:endParaRPr lang="en-US" dirty="0"/>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31D44-B45B-6A96-4CF9-D55D0FEBDFBA}"/>
              </a:ext>
            </a:extLst>
          </p:cNvPr>
          <p:cNvSpPr>
            <a:spLocks noGrp="1"/>
          </p:cNvSpPr>
          <p:nvPr>
            <p:ph type="title"/>
          </p:nvPr>
        </p:nvSpPr>
        <p:spPr/>
        <p:txBody>
          <a:bodyPr/>
          <a:lstStyle/>
          <a:p>
            <a:pPr>
              <a:defRPr/>
            </a:pPr>
            <a:r>
              <a:rPr lang="en-US" dirty="0"/>
              <a:t>Applications of </a:t>
            </a:r>
            <a:r>
              <a:rPr lang="en-US" dirty="0" err="1"/>
              <a:t>Synbio</a:t>
            </a:r>
            <a:endParaRPr lang="en-US" dirty="0"/>
          </a:p>
        </p:txBody>
      </p:sp>
      <p:sp>
        <p:nvSpPr>
          <p:cNvPr id="3" name="Content Placeholder 2">
            <a:extLst>
              <a:ext uri="{FF2B5EF4-FFF2-40B4-BE49-F238E27FC236}">
                <a16:creationId xmlns:a16="http://schemas.microsoft.com/office/drawing/2014/main" id="{E77A2354-416A-F72D-EF39-326EF10140B9}"/>
              </a:ext>
            </a:extLst>
          </p:cNvPr>
          <p:cNvSpPr>
            <a:spLocks noGrp="1"/>
          </p:cNvSpPr>
          <p:nvPr>
            <p:ph idx="1"/>
          </p:nvPr>
        </p:nvSpPr>
        <p:spPr/>
        <p:txBody>
          <a:bodyPr/>
          <a:lstStyle/>
          <a:p>
            <a:pPr>
              <a:defRPr/>
            </a:pPr>
            <a:r>
              <a:rPr lang="en-US" dirty="0"/>
              <a:t>Protocells: Use of combinations of inanimate chemicals to create “protocells” (life without DNA)</a:t>
            </a:r>
          </a:p>
          <a:p>
            <a:pPr>
              <a:defRPr/>
            </a:pPr>
            <a:r>
              <a:rPr lang="en-US" dirty="0"/>
              <a:t>Biofuels</a:t>
            </a:r>
          </a:p>
          <a:p>
            <a:pPr lvl="1">
              <a:defRPr/>
            </a:pPr>
            <a:r>
              <a:rPr lang="en-US" sz="3200" dirty="0" err="1"/>
              <a:t>Synbio</a:t>
            </a:r>
            <a:r>
              <a:rPr lang="en-US" sz="3200" dirty="0"/>
              <a:t> organisms which break down biomass into fuel</a:t>
            </a:r>
          </a:p>
          <a:p>
            <a:pPr lvl="1">
              <a:defRPr/>
            </a:pPr>
            <a:r>
              <a:rPr lang="en-US" sz="3200" dirty="0"/>
              <a:t>Organisms designed to produce fuel directly</a:t>
            </a:r>
          </a:p>
          <a:p>
            <a:pPr>
              <a:defRPr/>
            </a:pPr>
            <a:r>
              <a:rPr lang="en-US" dirty="0"/>
              <a:t>Industrial chemicals</a:t>
            </a:r>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C40D1-2E05-8054-AA97-56A3B561FE91}"/>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Approaches to </a:t>
            </a:r>
            <a:r>
              <a:rPr kumimoji="0" lang="en-US" sz="4400" b="1" i="0" u="none" strike="noStrike" kern="0" cap="none" spc="0" normalizeH="0" baseline="0" noProof="0" dirty="0" err="1">
                <a:ln>
                  <a:noFill/>
                </a:ln>
                <a:solidFill>
                  <a:srgbClr val="E5E5FF"/>
                </a:solidFill>
                <a:effectLst>
                  <a:outerShdw blurRad="38100" dist="38100" dir="2700000" algn="tl">
                    <a:srgbClr val="000000"/>
                  </a:outerShdw>
                </a:effectLst>
                <a:uLnTx/>
                <a:uFillTx/>
                <a:latin typeface="Garamond"/>
                <a:ea typeface="+mj-ea"/>
                <a:cs typeface="+mj-cs"/>
              </a:rPr>
              <a:t>Synbio</a:t>
            </a:r>
            <a:endParaRPr lang="en-AU" dirty="0"/>
          </a:p>
        </p:txBody>
      </p:sp>
      <p:sp>
        <p:nvSpPr>
          <p:cNvPr id="3" name="Content Placeholder 2">
            <a:extLst>
              <a:ext uri="{FF2B5EF4-FFF2-40B4-BE49-F238E27FC236}">
                <a16:creationId xmlns:a16="http://schemas.microsoft.com/office/drawing/2014/main" id="{6E99BCFC-D22D-4D32-87D7-797B3D329BC5}"/>
              </a:ext>
            </a:extLst>
          </p:cNvPr>
          <p:cNvSpPr>
            <a:spLocks noGrp="1"/>
          </p:cNvSpPr>
          <p:nvPr>
            <p:ph idx="1"/>
          </p:nvPr>
        </p:nvSpPr>
        <p:spPr/>
        <p:txBody>
          <a:bodyPr/>
          <a:lstStyle/>
          <a:p>
            <a:pPr>
              <a:defRPr/>
            </a:pPr>
            <a:r>
              <a:rPr lang="en-US" dirty="0"/>
              <a:t>Natural product substitutes</a:t>
            </a:r>
          </a:p>
          <a:p>
            <a:pPr lvl="1">
              <a:defRPr/>
            </a:pPr>
            <a:r>
              <a:rPr lang="en-US" sz="3200" dirty="0"/>
              <a:t>E.g., rubber, vanilla, palm oil</a:t>
            </a:r>
          </a:p>
          <a:p>
            <a:pPr>
              <a:defRPr/>
            </a:pPr>
            <a:r>
              <a:rPr lang="en-US" dirty="0"/>
              <a:t>Biomedical applications</a:t>
            </a:r>
          </a:p>
          <a:p>
            <a:pPr lvl="1">
              <a:defRPr/>
            </a:pPr>
            <a:r>
              <a:rPr lang="en-US" sz="3200" dirty="0" err="1"/>
              <a:t>Artemisic</a:t>
            </a:r>
            <a:r>
              <a:rPr lang="en-US" sz="3200" dirty="0"/>
              <a:t> acid, vaccine production</a:t>
            </a:r>
          </a:p>
          <a:p>
            <a:r>
              <a:rPr lang="en-AU" dirty="0"/>
              <a:t>Mirror cells (opposite chirality to natural life): potential medical, information storage, and bioengineering uses, but many unknowns and hypothesized risks to life on earth</a:t>
            </a:r>
          </a:p>
        </p:txBody>
      </p:sp>
    </p:spTree>
    <p:extLst>
      <p:ext uri="{BB962C8B-B14F-4D97-AF65-F5344CB8AC3E}">
        <p14:creationId xmlns:p14="http://schemas.microsoft.com/office/powerpoint/2010/main" val="2330164762"/>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E83D6-7C0C-1DC1-CA3B-B409A9487C2F}"/>
              </a:ext>
            </a:extLst>
          </p:cNvPr>
          <p:cNvSpPr>
            <a:spLocks noGrp="1"/>
          </p:cNvSpPr>
          <p:nvPr>
            <p:ph type="title"/>
          </p:nvPr>
        </p:nvSpPr>
        <p:spPr/>
        <p:txBody>
          <a:bodyPr/>
          <a:lstStyle/>
          <a:p>
            <a:pPr>
              <a:defRPr/>
            </a:pPr>
            <a:r>
              <a:rPr lang="en-US" dirty="0"/>
              <a:t>Risks of </a:t>
            </a:r>
            <a:r>
              <a:rPr lang="en-US" dirty="0" err="1"/>
              <a:t>Synbio</a:t>
            </a:r>
            <a:endParaRPr lang="en-US" dirty="0"/>
          </a:p>
        </p:txBody>
      </p:sp>
      <p:sp>
        <p:nvSpPr>
          <p:cNvPr id="3" name="Content Placeholder 2">
            <a:extLst>
              <a:ext uri="{FF2B5EF4-FFF2-40B4-BE49-F238E27FC236}">
                <a16:creationId xmlns:a16="http://schemas.microsoft.com/office/drawing/2014/main" id="{075C6BE9-F3F5-4EC2-F1D0-90802A3C24AD}"/>
              </a:ext>
            </a:extLst>
          </p:cNvPr>
          <p:cNvSpPr>
            <a:spLocks noGrp="1"/>
          </p:cNvSpPr>
          <p:nvPr>
            <p:ph idx="1"/>
          </p:nvPr>
        </p:nvSpPr>
        <p:spPr/>
        <p:txBody>
          <a:bodyPr/>
          <a:lstStyle/>
          <a:p>
            <a:pPr>
              <a:defRPr/>
            </a:pPr>
            <a:r>
              <a:rPr lang="en-US" dirty="0"/>
              <a:t>Release into wild</a:t>
            </a:r>
          </a:p>
          <a:p>
            <a:pPr>
              <a:defRPr/>
            </a:pPr>
            <a:r>
              <a:rPr lang="en-US" dirty="0"/>
              <a:t>Displacement of wild populations</a:t>
            </a:r>
          </a:p>
          <a:p>
            <a:pPr>
              <a:defRPr/>
            </a:pPr>
            <a:r>
              <a:rPr lang="en-US" dirty="0"/>
              <a:t>Extinction</a:t>
            </a:r>
          </a:p>
          <a:p>
            <a:pPr>
              <a:defRPr/>
            </a:pPr>
            <a:r>
              <a:rPr lang="en-US" dirty="0"/>
              <a:t>Pollution</a:t>
            </a:r>
          </a:p>
          <a:p>
            <a:pPr>
              <a:defRPr/>
            </a:pPr>
            <a:r>
              <a:rPr lang="en-US" dirty="0"/>
              <a:t>Ecosystem disruption</a:t>
            </a:r>
          </a:p>
          <a:p>
            <a:pPr>
              <a:defRPr/>
            </a:pPr>
            <a:r>
              <a:rPr lang="en-US" dirty="0"/>
              <a:t>Creates new </a:t>
            </a:r>
            <a:r>
              <a:rPr lang="en-US" dirty="0" err="1"/>
              <a:t>bioeconomy</a:t>
            </a:r>
            <a:endParaRPr lang="en-US" dirty="0"/>
          </a:p>
          <a:p>
            <a:pPr>
              <a:defRPr/>
            </a:pPr>
            <a:r>
              <a:rPr lang="en-US" dirty="0"/>
              <a:t>Non-democratic</a:t>
            </a:r>
          </a:p>
          <a:p>
            <a:pPr>
              <a:defRPr/>
            </a:pPr>
            <a:r>
              <a:rPr lang="en-US" dirty="0"/>
              <a:t>Ignores precautionary principle</a:t>
            </a:r>
          </a:p>
          <a:p>
            <a:pPr>
              <a:defRPr/>
            </a:pPr>
            <a:endParaRPr lang="en-US" dirty="0"/>
          </a:p>
        </p:txBody>
      </p:sp>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1A0E8-ECAC-9743-2148-757E267834B5}"/>
              </a:ext>
            </a:extLst>
          </p:cNvPr>
          <p:cNvSpPr>
            <a:spLocks noGrp="1"/>
          </p:cNvSpPr>
          <p:nvPr>
            <p:ph type="title"/>
          </p:nvPr>
        </p:nvSpPr>
        <p:spPr/>
        <p:txBody>
          <a:bodyPr/>
          <a:lstStyle/>
          <a:p>
            <a:pPr>
              <a:defRPr/>
            </a:pPr>
            <a:r>
              <a:rPr lang="en-US" dirty="0"/>
              <a:t>Synthetic Biology (</a:t>
            </a:r>
            <a:r>
              <a:rPr lang="en-US" dirty="0" err="1"/>
              <a:t>Synbio</a:t>
            </a:r>
            <a:r>
              <a:rPr lang="en-US" dirty="0"/>
              <a:t>)</a:t>
            </a:r>
          </a:p>
        </p:txBody>
      </p:sp>
      <p:sp>
        <p:nvSpPr>
          <p:cNvPr id="3" name="Content Placeholder 2">
            <a:extLst>
              <a:ext uri="{FF2B5EF4-FFF2-40B4-BE49-F238E27FC236}">
                <a16:creationId xmlns:a16="http://schemas.microsoft.com/office/drawing/2014/main" id="{7F2306A8-88D0-3784-64BA-3C13E99233A8}"/>
              </a:ext>
            </a:extLst>
          </p:cNvPr>
          <p:cNvSpPr>
            <a:spLocks noGrp="1"/>
          </p:cNvSpPr>
          <p:nvPr>
            <p:ph idx="1"/>
          </p:nvPr>
        </p:nvSpPr>
        <p:spPr/>
        <p:txBody>
          <a:bodyPr/>
          <a:lstStyle/>
          <a:p>
            <a:pPr eaLnBrk="1" hangingPunct="1">
              <a:defRPr/>
            </a:pPr>
            <a:r>
              <a:rPr lang="en-US" dirty="0"/>
              <a:t>2001: 100% fatal mouse pox virus accidentally created in Australian lab; genetic makeup published</a:t>
            </a:r>
          </a:p>
          <a:p>
            <a:pPr eaLnBrk="1" hangingPunct="1">
              <a:defRPr/>
            </a:pPr>
            <a:r>
              <a:rPr lang="en-US" dirty="0"/>
              <a:t>2002: Polio virus created at SUNY Stony Brook over two years</a:t>
            </a:r>
          </a:p>
          <a:p>
            <a:pPr>
              <a:defRPr/>
            </a:pPr>
            <a:r>
              <a:rPr lang="en-US" dirty="0"/>
              <a:t>2004: Synthetic virus made in 14 days</a:t>
            </a: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a:extLst>
              <a:ext uri="{FF2B5EF4-FFF2-40B4-BE49-F238E27FC236}">
                <a16:creationId xmlns:a16="http://schemas.microsoft.com/office/drawing/2014/main" id="{865C42EE-4D41-16FB-9A4C-4D714409E2F3}"/>
              </a:ext>
            </a:extLst>
          </p:cNvPr>
          <p:cNvSpPr>
            <a:spLocks noGrp="1" noRot="1" noChangeArrowheads="1"/>
          </p:cNvSpPr>
          <p:nvPr>
            <p:ph type="title"/>
          </p:nvPr>
        </p:nvSpPr>
        <p:spPr/>
        <p:txBody>
          <a:bodyPr/>
          <a:lstStyle/>
          <a:p>
            <a:pPr eaLnBrk="1" hangingPunct="1">
              <a:defRPr/>
            </a:pPr>
            <a:r>
              <a:rPr lang="en-US" dirty="0" err="1"/>
              <a:t>Synbio</a:t>
            </a:r>
            <a:r>
              <a:rPr lang="en-US" dirty="0"/>
              <a:t> and Patents</a:t>
            </a:r>
          </a:p>
        </p:txBody>
      </p:sp>
      <p:sp>
        <p:nvSpPr>
          <p:cNvPr id="296963" name="Rectangle 3">
            <a:extLst>
              <a:ext uri="{FF2B5EF4-FFF2-40B4-BE49-F238E27FC236}">
                <a16:creationId xmlns:a16="http://schemas.microsoft.com/office/drawing/2014/main" id="{C7BC4DCC-03AE-83B2-B484-EEEBA8EA6547}"/>
              </a:ext>
            </a:extLst>
          </p:cNvPr>
          <p:cNvSpPr>
            <a:spLocks noGrp="1" noChangeArrowheads="1"/>
          </p:cNvSpPr>
          <p:nvPr>
            <p:ph type="body" idx="1"/>
          </p:nvPr>
        </p:nvSpPr>
        <p:spPr/>
        <p:txBody>
          <a:bodyPr/>
          <a:lstStyle/>
          <a:p>
            <a:pPr eaLnBrk="1" hangingPunct="1">
              <a:defRPr/>
            </a:pPr>
            <a:r>
              <a:rPr lang="en-US" dirty="0"/>
              <a:t>2005: Mt Sinai, CDC researchers resurrect lethal 1918 flu virus and publish details of complete genome sequence</a:t>
            </a:r>
          </a:p>
          <a:p>
            <a:pPr eaLnBrk="1" hangingPunct="1">
              <a:defRPr/>
            </a:pPr>
            <a:r>
              <a:rPr lang="en-US" dirty="0"/>
              <a:t>2008: Agribusiness has applied for over 500 patents for “climate ready genes”</a:t>
            </a:r>
          </a:p>
          <a:p>
            <a:pPr eaLnBrk="1" hangingPunct="1">
              <a:defRPr/>
            </a:pPr>
            <a:r>
              <a:rPr lang="en-US" dirty="0"/>
              <a:t>2000s: </a:t>
            </a:r>
            <a:r>
              <a:rPr lang="en-US" dirty="0" err="1"/>
              <a:t>Ventner</a:t>
            </a:r>
            <a:r>
              <a:rPr lang="en-US" dirty="0"/>
              <a:t> Institute applies for numerous process and outcome patents</a:t>
            </a:r>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175CA-0B07-9DCA-F8DC-1E09C433BD95}"/>
              </a:ext>
            </a:extLst>
          </p:cNvPr>
          <p:cNvSpPr>
            <a:spLocks noGrp="1"/>
          </p:cNvSpPr>
          <p:nvPr>
            <p:ph type="title"/>
          </p:nvPr>
        </p:nvSpPr>
        <p:spPr/>
        <p:txBody>
          <a:bodyPr/>
          <a:lstStyle/>
          <a:p>
            <a:pPr>
              <a:defRPr/>
            </a:pPr>
            <a:r>
              <a:rPr lang="en-US" dirty="0" err="1"/>
              <a:t>Synbio</a:t>
            </a:r>
            <a:r>
              <a:rPr lang="en-US" dirty="0"/>
              <a:t> and Patents</a:t>
            </a:r>
          </a:p>
        </p:txBody>
      </p:sp>
      <p:sp>
        <p:nvSpPr>
          <p:cNvPr id="3" name="Content Placeholder 2">
            <a:extLst>
              <a:ext uri="{FF2B5EF4-FFF2-40B4-BE49-F238E27FC236}">
                <a16:creationId xmlns:a16="http://schemas.microsoft.com/office/drawing/2014/main" id="{DBB543AF-6769-9E90-CABB-829F5C4752B6}"/>
              </a:ext>
            </a:extLst>
          </p:cNvPr>
          <p:cNvSpPr>
            <a:spLocks noGrp="1"/>
          </p:cNvSpPr>
          <p:nvPr>
            <p:ph idx="1"/>
          </p:nvPr>
        </p:nvSpPr>
        <p:spPr/>
        <p:txBody>
          <a:bodyPr/>
          <a:lstStyle/>
          <a:p>
            <a:pPr eaLnBrk="1" hangingPunct="1">
              <a:defRPr/>
            </a:pPr>
            <a:r>
              <a:rPr lang="en-US" sz="2800" dirty="0"/>
              <a:t>2010: </a:t>
            </a:r>
            <a:r>
              <a:rPr lang="en-US" sz="2800" dirty="0" err="1"/>
              <a:t>Ventner</a:t>
            </a:r>
            <a:r>
              <a:rPr lang="en-US" sz="2800" dirty="0"/>
              <a:t> Institute creates first “synthetic cell” – </a:t>
            </a:r>
            <a:r>
              <a:rPr lang="en-US" sz="2800" i="1" dirty="0" err="1"/>
              <a:t>Mycoplasma</a:t>
            </a:r>
            <a:r>
              <a:rPr lang="en-US" sz="2800" i="1" dirty="0"/>
              <a:t> </a:t>
            </a:r>
            <a:r>
              <a:rPr lang="en-US" sz="2800" i="1" dirty="0" err="1"/>
              <a:t>capricolum</a:t>
            </a:r>
            <a:r>
              <a:rPr lang="en-US" sz="2800" i="1" dirty="0"/>
              <a:t> </a:t>
            </a:r>
            <a:r>
              <a:rPr lang="en-US" sz="2800" dirty="0"/>
              <a:t>cells controlled by a laboratory-assembled genome of </a:t>
            </a:r>
            <a:r>
              <a:rPr lang="en-US" sz="2800" i="1" dirty="0" err="1"/>
              <a:t>Mycoplasma</a:t>
            </a:r>
            <a:r>
              <a:rPr lang="en-US" sz="2800" i="1" dirty="0"/>
              <a:t> </a:t>
            </a:r>
            <a:r>
              <a:rPr lang="en-US" sz="2800" i="1" dirty="0" err="1"/>
              <a:t>mycoides</a:t>
            </a:r>
            <a:endParaRPr lang="en-US" sz="2800" i="1" dirty="0"/>
          </a:p>
          <a:p>
            <a:pPr eaLnBrk="1" hangingPunct="1">
              <a:defRPr/>
            </a:pPr>
            <a:r>
              <a:rPr lang="en-US" sz="2800" dirty="0"/>
              <a:t>2012: Nature published instructions on how to create plague virus</a:t>
            </a:r>
          </a:p>
          <a:p>
            <a:pPr eaLnBrk="1" hangingPunct="1">
              <a:defRPr/>
            </a:pPr>
            <a:r>
              <a:rPr lang="en-US" sz="2800" dirty="0"/>
              <a:t>2012: Erasmus Medical Center/University of Wisconsin bird flu (H5N1) experiments published (highly controversial)</a:t>
            </a:r>
          </a:p>
          <a:p>
            <a:pPr>
              <a:defRPr/>
            </a:pPr>
            <a:endParaRPr lang="en-US" dirty="0"/>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32176-F079-62EB-12D6-3E5BD66D0390}"/>
              </a:ext>
            </a:extLst>
          </p:cNvPr>
          <p:cNvSpPr>
            <a:spLocks noGrp="1"/>
          </p:cNvSpPr>
          <p:nvPr>
            <p:ph type="title"/>
          </p:nvPr>
        </p:nvSpPr>
        <p:spPr/>
        <p:txBody>
          <a:bodyPr/>
          <a:lstStyle/>
          <a:p>
            <a:r>
              <a:rPr lang="en-AU" dirty="0" err="1"/>
              <a:t>Synbio</a:t>
            </a:r>
            <a:endParaRPr lang="en-AU" dirty="0"/>
          </a:p>
        </p:txBody>
      </p:sp>
      <p:sp>
        <p:nvSpPr>
          <p:cNvPr id="3" name="Content Placeholder 2">
            <a:extLst>
              <a:ext uri="{FF2B5EF4-FFF2-40B4-BE49-F238E27FC236}">
                <a16:creationId xmlns:a16="http://schemas.microsoft.com/office/drawing/2014/main" id="{188B0274-E63C-F842-733F-00F46CAAA0D5}"/>
              </a:ext>
            </a:extLst>
          </p:cNvPr>
          <p:cNvSpPr>
            <a:spLocks noGrp="1"/>
          </p:cNvSpPr>
          <p:nvPr>
            <p:ph idx="1"/>
          </p:nvPr>
        </p:nvSpPr>
        <p:spPr/>
        <p:txBody>
          <a:bodyPr/>
          <a:lstStyle/>
          <a:p>
            <a:r>
              <a:rPr lang="en-US" sz="2800" dirty="0"/>
              <a:t>2018: NIH lifts 3 year ban on </a:t>
            </a:r>
            <a:r>
              <a:rPr lang="en-US" sz="2800" dirty="0" err="1"/>
              <a:t>synbio</a:t>
            </a:r>
            <a:r>
              <a:rPr lang="en-US" sz="2800" dirty="0"/>
              <a:t> for influenza, SARS, and MERS</a:t>
            </a:r>
          </a:p>
          <a:p>
            <a:r>
              <a:rPr lang="en-AU" sz="2800" dirty="0"/>
              <a:t>Controversy over origins of coronavirus (Covid) – origins in raccoon dogs and foxes in wet markets in Wuhan, China, or through gain of function research laboratory leak</a:t>
            </a:r>
          </a:p>
          <a:p>
            <a:pPr lvl="1"/>
            <a:r>
              <a:rPr lang="en-AU" dirty="0"/>
              <a:t>2025: Trump signs broad executive order limiting gain of function research, which could stop not only dangerous research but important vaccine and cancer treatment studies</a:t>
            </a:r>
          </a:p>
        </p:txBody>
      </p:sp>
    </p:spTree>
    <p:extLst>
      <p:ext uri="{BB962C8B-B14F-4D97-AF65-F5344CB8AC3E}">
        <p14:creationId xmlns:p14="http://schemas.microsoft.com/office/powerpoint/2010/main" val="3585670812"/>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AF2E6-3A62-1B0A-1121-42FDFC256433}"/>
              </a:ext>
            </a:extLst>
          </p:cNvPr>
          <p:cNvSpPr>
            <a:spLocks noGrp="1"/>
          </p:cNvSpPr>
          <p:nvPr>
            <p:ph type="title"/>
          </p:nvPr>
        </p:nvSpPr>
        <p:spPr/>
        <p:txBody>
          <a:bodyPr/>
          <a:lstStyle/>
          <a:p>
            <a:pPr>
              <a:defRPr/>
            </a:pPr>
            <a:r>
              <a:rPr lang="en-US" dirty="0" err="1"/>
              <a:t>Synbio</a:t>
            </a:r>
            <a:r>
              <a:rPr lang="en-US" dirty="0"/>
              <a:t> and Beyond</a:t>
            </a:r>
          </a:p>
        </p:txBody>
      </p:sp>
      <p:sp>
        <p:nvSpPr>
          <p:cNvPr id="3" name="Content Placeholder 2">
            <a:extLst>
              <a:ext uri="{FF2B5EF4-FFF2-40B4-BE49-F238E27FC236}">
                <a16:creationId xmlns:a16="http://schemas.microsoft.com/office/drawing/2014/main" id="{8B4CE6B0-C03F-BE07-A9B1-6C2C10EA56BC}"/>
              </a:ext>
            </a:extLst>
          </p:cNvPr>
          <p:cNvSpPr>
            <a:spLocks noGrp="1"/>
          </p:cNvSpPr>
          <p:nvPr>
            <p:ph idx="1"/>
          </p:nvPr>
        </p:nvSpPr>
        <p:spPr/>
        <p:txBody>
          <a:bodyPr/>
          <a:lstStyle/>
          <a:p>
            <a:pPr eaLnBrk="1" hangingPunct="1">
              <a:defRPr/>
            </a:pPr>
            <a:r>
              <a:rPr lang="en-US" sz="2800" dirty="0" err="1"/>
              <a:t>Biohackers</a:t>
            </a:r>
            <a:r>
              <a:rPr lang="en-US" sz="2800" dirty="0"/>
              <a:t> (home and community laboratory creation of GM organisms)</a:t>
            </a:r>
          </a:p>
          <a:p>
            <a:pPr eaLnBrk="1" hangingPunct="1">
              <a:defRPr/>
            </a:pPr>
            <a:r>
              <a:rPr lang="en-US" sz="2800" dirty="0"/>
              <a:t>DARPA </a:t>
            </a:r>
            <a:r>
              <a:rPr lang="en-US" sz="2800" dirty="0" err="1"/>
              <a:t>Biodesign</a:t>
            </a:r>
            <a:r>
              <a:rPr lang="en-US" sz="2800" dirty="0"/>
              <a:t> Project to create living, breathing creatures with possible military applications</a:t>
            </a:r>
          </a:p>
          <a:p>
            <a:pPr eaLnBrk="1" hangingPunct="1">
              <a:defRPr/>
            </a:pPr>
            <a:r>
              <a:rPr lang="en-US" sz="2800" dirty="0"/>
              <a:t>Creating human brain organoids in the lab, including gene variants lost during evolution</a:t>
            </a:r>
          </a:p>
        </p:txBody>
      </p:sp>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14800-4EA8-0242-4C75-C4BB510BFAC0}"/>
              </a:ext>
            </a:extLst>
          </p:cNvPr>
          <p:cNvSpPr>
            <a:spLocks noGrp="1"/>
          </p:cNvSpPr>
          <p:nvPr>
            <p:ph type="title"/>
          </p:nvPr>
        </p:nvSpPr>
        <p:spPr/>
        <p:txBody>
          <a:bodyPr/>
          <a:lstStyle/>
          <a:p>
            <a:pPr>
              <a:defRPr/>
            </a:pPr>
            <a:r>
              <a:rPr lang="en-US" dirty="0" err="1"/>
              <a:t>Synbio</a:t>
            </a:r>
            <a:r>
              <a:rPr lang="en-US" dirty="0"/>
              <a:t> and Beyond</a:t>
            </a:r>
          </a:p>
        </p:txBody>
      </p:sp>
      <p:sp>
        <p:nvSpPr>
          <p:cNvPr id="3" name="Content Placeholder 2">
            <a:extLst>
              <a:ext uri="{FF2B5EF4-FFF2-40B4-BE49-F238E27FC236}">
                <a16:creationId xmlns:a16="http://schemas.microsoft.com/office/drawing/2014/main" id="{55DD6C6A-B894-DD01-8EE1-F346648E20A9}"/>
              </a:ext>
            </a:extLst>
          </p:cNvPr>
          <p:cNvSpPr>
            <a:spLocks noGrp="1"/>
          </p:cNvSpPr>
          <p:nvPr>
            <p:ph idx="1"/>
          </p:nvPr>
        </p:nvSpPr>
        <p:spPr/>
        <p:txBody>
          <a:bodyPr/>
          <a:lstStyle/>
          <a:p>
            <a:pPr eaLnBrk="1" hangingPunct="1">
              <a:defRPr/>
            </a:pPr>
            <a:r>
              <a:rPr lang="en-US" dirty="0"/>
              <a:t>Next up: cloning of extinct species, “Pleistocene rewilding” </a:t>
            </a:r>
            <a:r>
              <a:rPr lang="en-US" sz="3200" dirty="0"/>
              <a:t>Plant “rewilding” (GM using genes from ancient, extinct plants) proposed</a:t>
            </a:r>
          </a:p>
          <a:p>
            <a:pPr lvl="1" eaLnBrk="1" hangingPunct="1">
              <a:defRPr/>
            </a:pPr>
            <a:r>
              <a:rPr lang="en-US" sz="3200" dirty="0"/>
              <a:t>Wooly mammoths, dire wolf, moa, chickens reverse-engineered to be more like dinosaurs</a:t>
            </a:r>
          </a:p>
          <a:p>
            <a:pPr lvl="2" eaLnBrk="1" hangingPunct="1">
              <a:defRPr/>
            </a:pPr>
            <a:r>
              <a:rPr lang="en-US" sz="3200" dirty="0"/>
              <a:t>Colossal Biosciences (started by (e.g., George Church, Harvard)</a:t>
            </a:r>
          </a:p>
          <a:p>
            <a:pPr lvl="1">
              <a:defRPr/>
            </a:pPr>
            <a:r>
              <a:rPr lang="en-US" sz="3200" dirty="0"/>
              <a:t>Actual unicorns proposed</a:t>
            </a:r>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DFB80-AE0F-BB99-DE70-600233D6D3AC}"/>
              </a:ext>
            </a:extLst>
          </p:cNvPr>
          <p:cNvSpPr>
            <a:spLocks noGrp="1"/>
          </p:cNvSpPr>
          <p:nvPr>
            <p:ph type="title"/>
          </p:nvPr>
        </p:nvSpPr>
        <p:spPr/>
        <p:txBody>
          <a:bodyPr/>
          <a:lstStyle/>
          <a:p>
            <a:pPr>
              <a:defRPr/>
            </a:pPr>
            <a:r>
              <a:rPr lang="en-US" dirty="0"/>
              <a:t>CRISPR</a:t>
            </a:r>
            <a:br>
              <a:rPr lang="en-US" dirty="0"/>
            </a:br>
            <a:r>
              <a:rPr lang="en-US" sz="2400" dirty="0"/>
              <a:t>(Clustered Regularly Interspaced Short Palindromic Repeats)</a:t>
            </a:r>
          </a:p>
        </p:txBody>
      </p:sp>
      <p:sp>
        <p:nvSpPr>
          <p:cNvPr id="3" name="Content Placeholder 2">
            <a:extLst>
              <a:ext uri="{FF2B5EF4-FFF2-40B4-BE49-F238E27FC236}">
                <a16:creationId xmlns:a16="http://schemas.microsoft.com/office/drawing/2014/main" id="{3E76712D-B9F1-EB0C-4EA3-94CD2E94E31B}"/>
              </a:ext>
            </a:extLst>
          </p:cNvPr>
          <p:cNvSpPr>
            <a:spLocks noGrp="1"/>
          </p:cNvSpPr>
          <p:nvPr>
            <p:ph idx="1"/>
          </p:nvPr>
        </p:nvSpPr>
        <p:spPr/>
        <p:txBody>
          <a:bodyPr/>
          <a:lstStyle/>
          <a:p>
            <a:pPr eaLnBrk="1" hangingPunct="1">
              <a:lnSpc>
                <a:spcPct val="90000"/>
              </a:lnSpc>
              <a:buClr>
                <a:srgbClr val="FFCC00"/>
              </a:buClr>
              <a:defRPr/>
            </a:pPr>
            <a:r>
              <a:rPr lang="en-US" dirty="0">
                <a:solidFill>
                  <a:srgbClr val="FFFFFF"/>
                </a:solidFill>
              </a:rPr>
              <a:t>Aka Marker-Assisted Selection/Genome editing </a:t>
            </a:r>
          </a:p>
          <a:p>
            <a:pPr eaLnBrk="1" hangingPunct="1">
              <a:lnSpc>
                <a:spcPct val="90000"/>
              </a:lnSpc>
              <a:buClr>
                <a:srgbClr val="FFCC00"/>
              </a:buClr>
              <a:defRPr/>
            </a:pPr>
            <a:r>
              <a:rPr lang="en-US" dirty="0">
                <a:solidFill>
                  <a:srgbClr val="FFFFFF"/>
                </a:solidFill>
              </a:rPr>
              <a:t>Complex of Endonuclease + guide RNA + gene for desired protein created in lab</a:t>
            </a:r>
          </a:p>
          <a:p>
            <a:pPr eaLnBrk="1" hangingPunct="1">
              <a:lnSpc>
                <a:spcPct val="90000"/>
              </a:lnSpc>
              <a:buClr>
                <a:srgbClr val="FFCC00"/>
              </a:buClr>
              <a:defRPr/>
            </a:pPr>
            <a:r>
              <a:rPr lang="en-US" dirty="0">
                <a:solidFill>
                  <a:srgbClr val="FFFFFF"/>
                </a:solidFill>
              </a:rPr>
              <a:t>In cell’s nucleus, RNA guides endonuclease to appropriate section of DNA, where endonuclease splits DNA</a:t>
            </a:r>
          </a:p>
          <a:p>
            <a:pPr eaLnBrk="1" hangingPunct="1">
              <a:lnSpc>
                <a:spcPct val="90000"/>
              </a:lnSpc>
              <a:buClr>
                <a:srgbClr val="FFCC00"/>
              </a:buClr>
              <a:defRPr/>
            </a:pPr>
            <a:r>
              <a:rPr lang="en-US" dirty="0">
                <a:solidFill>
                  <a:srgbClr val="FFFFFF"/>
                </a:solidFill>
              </a:rPr>
              <a:t>Gene for desired trait inserted into DNA</a:t>
            </a:r>
          </a:p>
        </p:txBody>
      </p:sp>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969AF-AE46-1CA4-AAF0-6C5D92F44071}"/>
              </a:ext>
            </a:extLst>
          </p:cNvPr>
          <p:cNvSpPr>
            <a:spLocks noGrp="1"/>
          </p:cNvSpPr>
          <p:nvPr>
            <p:ph type="title"/>
          </p:nvPr>
        </p:nvSpPr>
        <p:spPr/>
        <p:txBody>
          <a:bodyPr/>
          <a:lstStyle/>
          <a:p>
            <a:pPr>
              <a:defRPr/>
            </a:pPr>
            <a:r>
              <a:rPr lang="en-US" dirty="0">
                <a:solidFill>
                  <a:srgbClr val="E5E5FF"/>
                </a:solidFill>
              </a:rPr>
              <a:t>CRISPR</a:t>
            </a:r>
            <a:br>
              <a:rPr lang="en-US" dirty="0">
                <a:solidFill>
                  <a:srgbClr val="E5E5FF"/>
                </a:solidFill>
              </a:rPr>
            </a:br>
            <a:r>
              <a:rPr lang="en-US" sz="2400" dirty="0">
                <a:solidFill>
                  <a:srgbClr val="E5E5FF"/>
                </a:solidFill>
              </a:rPr>
              <a:t>(Clustered Regularly Interspaced Short Palindromic Repeats)</a:t>
            </a:r>
            <a:endParaRPr lang="en-US" dirty="0"/>
          </a:p>
        </p:txBody>
      </p:sp>
      <p:sp>
        <p:nvSpPr>
          <p:cNvPr id="3" name="Content Placeholder 2">
            <a:extLst>
              <a:ext uri="{FF2B5EF4-FFF2-40B4-BE49-F238E27FC236}">
                <a16:creationId xmlns:a16="http://schemas.microsoft.com/office/drawing/2014/main" id="{6E3B2D8C-E24B-FA9F-6EDC-A6F42F9A0809}"/>
              </a:ext>
            </a:extLst>
          </p:cNvPr>
          <p:cNvSpPr>
            <a:spLocks noGrp="1"/>
          </p:cNvSpPr>
          <p:nvPr>
            <p:ph idx="1"/>
          </p:nvPr>
        </p:nvSpPr>
        <p:spPr/>
        <p:txBody>
          <a:bodyPr/>
          <a:lstStyle/>
          <a:p>
            <a:pPr eaLnBrk="1" hangingPunct="1">
              <a:lnSpc>
                <a:spcPct val="90000"/>
              </a:lnSpc>
              <a:buClr>
                <a:srgbClr val="FFCC00"/>
              </a:buClr>
              <a:defRPr/>
            </a:pPr>
            <a:r>
              <a:rPr lang="en-US" sz="2800" dirty="0">
                <a:solidFill>
                  <a:srgbClr val="FFFFFF"/>
                </a:solidFill>
              </a:rPr>
              <a:t>Both cis- and transgenic applications</a:t>
            </a:r>
          </a:p>
          <a:p>
            <a:pPr eaLnBrk="1" hangingPunct="1">
              <a:lnSpc>
                <a:spcPct val="90000"/>
              </a:lnSpc>
              <a:buClr>
                <a:srgbClr val="FFCC00"/>
              </a:buClr>
              <a:defRPr/>
            </a:pPr>
            <a:r>
              <a:rPr lang="en-US" sz="2800" dirty="0">
                <a:solidFill>
                  <a:srgbClr val="FFFFFF"/>
                </a:solidFill>
              </a:rPr>
              <a:t>Potential for decreased agricultural antibiotic use, more efficient land use, reducing or eliminating diseases, increasing availability of transplantable organs</a:t>
            </a:r>
          </a:p>
          <a:p>
            <a:pPr eaLnBrk="1" hangingPunct="1">
              <a:lnSpc>
                <a:spcPct val="90000"/>
              </a:lnSpc>
              <a:buClr>
                <a:srgbClr val="FFCC00"/>
              </a:buClr>
              <a:defRPr/>
            </a:pPr>
            <a:r>
              <a:rPr lang="en-US" sz="2800" dirty="0">
                <a:solidFill>
                  <a:srgbClr val="FFFFFF"/>
                </a:solidFill>
              </a:rPr>
              <a:t>DARPA largest funder</a:t>
            </a:r>
          </a:p>
          <a:p>
            <a:pPr eaLnBrk="1" hangingPunct="1">
              <a:lnSpc>
                <a:spcPct val="90000"/>
              </a:lnSpc>
              <a:buClr>
                <a:srgbClr val="FFCC00"/>
              </a:buClr>
              <a:defRPr/>
            </a:pPr>
            <a:r>
              <a:rPr lang="en-US" sz="2800" dirty="0">
                <a:solidFill>
                  <a:srgbClr val="FFFFFF"/>
                </a:solidFill>
              </a:rPr>
              <a:t>USDA will not regulate, EPA may, FDA may; American Society of Human Genetics say OK with appropriate safeguards</a:t>
            </a:r>
          </a:p>
          <a:p>
            <a:pPr eaLnBrk="1" hangingPunct="1">
              <a:lnSpc>
                <a:spcPct val="90000"/>
              </a:lnSpc>
              <a:buClr>
                <a:srgbClr val="FFCC00"/>
              </a:buClr>
              <a:defRPr/>
            </a:pPr>
            <a:r>
              <a:rPr lang="en-US" sz="2800" dirty="0">
                <a:solidFill>
                  <a:srgbClr val="FFFFFF"/>
                </a:solidFill>
              </a:rPr>
              <a:t>EU considers GMOs, labeling and regulations apply</a:t>
            </a:r>
            <a:endParaRPr lang="en-US" sz="2800" dirty="0"/>
          </a:p>
        </p:txBody>
      </p:sp>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A2B5C-B03D-AC61-A92B-8EDC2426F53F}"/>
              </a:ext>
            </a:extLst>
          </p:cNvPr>
          <p:cNvSpPr>
            <a:spLocks noGrp="1"/>
          </p:cNvSpPr>
          <p:nvPr>
            <p:ph type="title"/>
          </p:nvPr>
        </p:nvSpPr>
        <p:spPr/>
        <p:txBody>
          <a:bodyPr/>
          <a:lstStyle/>
          <a:p>
            <a:pPr>
              <a:defRPr/>
            </a:pPr>
            <a:r>
              <a:rPr lang="en-US" dirty="0">
                <a:solidFill>
                  <a:srgbClr val="FFFFFF"/>
                </a:solidFill>
              </a:rPr>
              <a:t>CRISPR - Examples</a:t>
            </a:r>
            <a:endParaRPr lang="en-US" dirty="0"/>
          </a:p>
        </p:txBody>
      </p:sp>
      <p:sp>
        <p:nvSpPr>
          <p:cNvPr id="3" name="Content Placeholder 2">
            <a:extLst>
              <a:ext uri="{FF2B5EF4-FFF2-40B4-BE49-F238E27FC236}">
                <a16:creationId xmlns:a16="http://schemas.microsoft.com/office/drawing/2014/main" id="{BF115544-C8D6-B6BE-8552-BF09AB5B7C4E}"/>
              </a:ext>
            </a:extLst>
          </p:cNvPr>
          <p:cNvSpPr>
            <a:spLocks noGrp="1"/>
          </p:cNvSpPr>
          <p:nvPr>
            <p:ph idx="1"/>
          </p:nvPr>
        </p:nvSpPr>
        <p:spPr/>
        <p:txBody>
          <a:bodyPr/>
          <a:lstStyle/>
          <a:p>
            <a:pPr eaLnBrk="1" hangingPunct="1">
              <a:lnSpc>
                <a:spcPct val="90000"/>
              </a:lnSpc>
              <a:buClr>
                <a:srgbClr val="FFCC00"/>
              </a:buClr>
              <a:defRPr/>
            </a:pPr>
            <a:r>
              <a:rPr lang="en-US" dirty="0">
                <a:solidFill>
                  <a:srgbClr val="FFFFFF"/>
                </a:solidFill>
              </a:rPr>
              <a:t>Herbicide- resistant oilseed rape (first commercially available product)</a:t>
            </a:r>
          </a:p>
          <a:p>
            <a:pPr eaLnBrk="1" hangingPunct="1">
              <a:lnSpc>
                <a:spcPct val="90000"/>
              </a:lnSpc>
              <a:buClr>
                <a:srgbClr val="FFCC00"/>
              </a:buClr>
              <a:defRPr/>
            </a:pPr>
            <a:r>
              <a:rPr lang="en-US" dirty="0">
                <a:solidFill>
                  <a:srgbClr val="FFFFFF"/>
                </a:solidFill>
              </a:rPr>
              <a:t>Wheat resistant to powdery mildew fungus</a:t>
            </a:r>
          </a:p>
          <a:p>
            <a:pPr eaLnBrk="1" hangingPunct="1">
              <a:lnSpc>
                <a:spcPct val="90000"/>
              </a:lnSpc>
              <a:buClr>
                <a:srgbClr val="FFCC00"/>
              </a:buClr>
              <a:defRPr/>
            </a:pPr>
            <a:r>
              <a:rPr lang="en-US" dirty="0">
                <a:solidFill>
                  <a:srgbClr val="FFFFFF"/>
                </a:solidFill>
              </a:rPr>
              <a:t>Non-browning mushroom</a:t>
            </a:r>
          </a:p>
          <a:p>
            <a:pPr eaLnBrk="1" hangingPunct="1">
              <a:lnSpc>
                <a:spcPct val="90000"/>
              </a:lnSpc>
              <a:buClr>
                <a:srgbClr val="FFCC00"/>
              </a:buClr>
              <a:defRPr/>
            </a:pPr>
            <a:r>
              <a:rPr lang="en-US" dirty="0">
                <a:solidFill>
                  <a:srgbClr val="FFFFFF"/>
                </a:solidFill>
              </a:rPr>
              <a:t>Red-fleshed apples</a:t>
            </a:r>
          </a:p>
          <a:p>
            <a:pPr eaLnBrk="1" hangingPunct="1">
              <a:lnSpc>
                <a:spcPct val="90000"/>
              </a:lnSpc>
              <a:buClr>
                <a:srgbClr val="FFCC00"/>
              </a:buClr>
              <a:defRPr/>
            </a:pPr>
            <a:r>
              <a:rPr lang="en-US" dirty="0">
                <a:solidFill>
                  <a:srgbClr val="FFFFFF"/>
                </a:solidFill>
              </a:rPr>
              <a:t>Tropical Race-4 virus-resistant Cavendish bananas</a:t>
            </a:r>
          </a:p>
          <a:p>
            <a:pPr eaLnBrk="1" hangingPunct="1">
              <a:lnSpc>
                <a:spcPct val="90000"/>
              </a:lnSpc>
              <a:buClr>
                <a:srgbClr val="FFCC00"/>
              </a:buClr>
              <a:defRPr/>
            </a:pPr>
            <a:r>
              <a:rPr lang="en-US" dirty="0">
                <a:solidFill>
                  <a:srgbClr val="FFFFFF"/>
                </a:solidFill>
              </a:rPr>
              <a:t>“Moneymaker” brand extra-sweet tomatoes</a:t>
            </a:r>
          </a:p>
          <a:p>
            <a:pPr>
              <a:defRPr/>
            </a:pPr>
            <a:endParaRPr lang="en-US" dirty="0"/>
          </a:p>
        </p:txBody>
      </p:sp>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F6551-17C0-721C-7464-15B0BBD3B08D}"/>
              </a:ext>
            </a:extLst>
          </p:cNvPr>
          <p:cNvSpPr>
            <a:spLocks noGrp="1"/>
          </p:cNvSpPr>
          <p:nvPr>
            <p:ph type="title"/>
          </p:nvPr>
        </p:nvSpPr>
        <p:spPr/>
        <p:txBody>
          <a:bodyPr/>
          <a:lstStyle/>
          <a:p>
            <a:pPr>
              <a:defRPr/>
            </a:pPr>
            <a:r>
              <a:rPr lang="en-US" dirty="0">
                <a:solidFill>
                  <a:srgbClr val="FFFFFF"/>
                </a:solidFill>
              </a:rPr>
              <a:t>CRISPR - Examples</a:t>
            </a:r>
            <a:endParaRPr lang="en-US" dirty="0"/>
          </a:p>
        </p:txBody>
      </p:sp>
      <p:sp>
        <p:nvSpPr>
          <p:cNvPr id="3" name="Content Placeholder 2">
            <a:extLst>
              <a:ext uri="{FF2B5EF4-FFF2-40B4-BE49-F238E27FC236}">
                <a16:creationId xmlns:a16="http://schemas.microsoft.com/office/drawing/2014/main" id="{FAA256AD-396E-812B-BE01-BBE714E29EAD}"/>
              </a:ext>
            </a:extLst>
          </p:cNvPr>
          <p:cNvSpPr>
            <a:spLocks noGrp="1"/>
          </p:cNvSpPr>
          <p:nvPr>
            <p:ph idx="1"/>
          </p:nvPr>
        </p:nvSpPr>
        <p:spPr/>
        <p:txBody>
          <a:bodyPr/>
          <a:lstStyle/>
          <a:p>
            <a:pPr eaLnBrk="1" hangingPunct="1">
              <a:lnSpc>
                <a:spcPct val="90000"/>
              </a:lnSpc>
              <a:buClr>
                <a:srgbClr val="FFCC00"/>
              </a:buClr>
              <a:defRPr/>
            </a:pPr>
            <a:r>
              <a:rPr lang="en-US" dirty="0">
                <a:solidFill>
                  <a:srgbClr val="FFFFFF"/>
                </a:solidFill>
              </a:rPr>
              <a:t>Beef cattle with larger muscles</a:t>
            </a:r>
          </a:p>
          <a:p>
            <a:pPr eaLnBrk="1" hangingPunct="1">
              <a:lnSpc>
                <a:spcPct val="90000"/>
              </a:lnSpc>
              <a:buClr>
                <a:srgbClr val="FFCC00"/>
              </a:buClr>
              <a:defRPr/>
            </a:pPr>
            <a:r>
              <a:rPr lang="en-US" dirty="0">
                <a:solidFill>
                  <a:srgbClr val="FFFFFF"/>
                </a:solidFill>
              </a:rPr>
              <a:t>Beef cattle that only produce males (for more efficient feed-to-meat conversion)</a:t>
            </a:r>
          </a:p>
          <a:p>
            <a:pPr eaLnBrk="1" hangingPunct="1">
              <a:lnSpc>
                <a:spcPct val="90000"/>
              </a:lnSpc>
              <a:buClr>
                <a:srgbClr val="FFCC00"/>
              </a:buClr>
              <a:defRPr/>
            </a:pPr>
            <a:r>
              <a:rPr lang="en-US" dirty="0">
                <a:solidFill>
                  <a:srgbClr val="FFFFFF"/>
                </a:solidFill>
              </a:rPr>
              <a:t>Chickens that only produce female offspring (for egg-laying)</a:t>
            </a:r>
          </a:p>
          <a:p>
            <a:pPr eaLnBrk="1" hangingPunct="1">
              <a:lnSpc>
                <a:spcPct val="90000"/>
              </a:lnSpc>
              <a:buClr>
                <a:srgbClr val="FFCC00"/>
              </a:buClr>
              <a:defRPr/>
            </a:pPr>
            <a:r>
              <a:rPr lang="en-US" dirty="0">
                <a:solidFill>
                  <a:srgbClr val="FFFFFF"/>
                </a:solidFill>
              </a:rPr>
              <a:t>Chickens resistant to bird flu</a:t>
            </a:r>
          </a:p>
          <a:p>
            <a:pPr eaLnBrk="1" hangingPunct="1">
              <a:lnSpc>
                <a:spcPct val="90000"/>
              </a:lnSpc>
              <a:buClr>
                <a:srgbClr val="FFCC00"/>
              </a:buClr>
              <a:defRPr/>
            </a:pPr>
            <a:r>
              <a:rPr lang="en-US" dirty="0">
                <a:solidFill>
                  <a:srgbClr val="FFFFFF"/>
                </a:solidFill>
              </a:rPr>
              <a:t>Beef cattle lacking horns (to avoid painful dehorning; note male and female cows grown horns)</a:t>
            </a:r>
          </a:p>
          <a:p>
            <a:pPr>
              <a:defRPr/>
            </a:pPr>
            <a:endParaRPr lang="en-US" dirty="0"/>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BE505-FE68-3621-FD54-88FB120DFBB7}"/>
              </a:ext>
            </a:extLst>
          </p:cNvPr>
          <p:cNvSpPr>
            <a:spLocks noGrp="1"/>
          </p:cNvSpPr>
          <p:nvPr>
            <p:ph type="title"/>
          </p:nvPr>
        </p:nvSpPr>
        <p:spPr/>
        <p:txBody>
          <a:bodyPr/>
          <a:lstStyle/>
          <a:p>
            <a:pPr>
              <a:defRPr/>
            </a:pPr>
            <a:r>
              <a:rPr lang="en-US" dirty="0">
                <a:solidFill>
                  <a:srgbClr val="FFFFFF"/>
                </a:solidFill>
              </a:rPr>
              <a:t>CRISPR - Examples</a:t>
            </a:r>
            <a:endParaRPr lang="en-US" dirty="0"/>
          </a:p>
        </p:txBody>
      </p:sp>
      <p:sp>
        <p:nvSpPr>
          <p:cNvPr id="3" name="Content Placeholder 2">
            <a:extLst>
              <a:ext uri="{FF2B5EF4-FFF2-40B4-BE49-F238E27FC236}">
                <a16:creationId xmlns:a16="http://schemas.microsoft.com/office/drawing/2014/main" id="{86498823-F20F-6E2D-80DC-2D567EDFF9AA}"/>
              </a:ext>
            </a:extLst>
          </p:cNvPr>
          <p:cNvSpPr>
            <a:spLocks noGrp="1"/>
          </p:cNvSpPr>
          <p:nvPr>
            <p:ph idx="1"/>
          </p:nvPr>
        </p:nvSpPr>
        <p:spPr/>
        <p:txBody>
          <a:bodyPr/>
          <a:lstStyle/>
          <a:p>
            <a:pPr eaLnBrk="1" hangingPunct="1">
              <a:lnSpc>
                <a:spcPct val="90000"/>
              </a:lnSpc>
              <a:buClr>
                <a:srgbClr val="FFCC00"/>
              </a:buClr>
              <a:defRPr/>
            </a:pPr>
            <a:r>
              <a:rPr lang="en-US" dirty="0">
                <a:solidFill>
                  <a:srgbClr val="FFFFFF"/>
                </a:solidFill>
              </a:rPr>
              <a:t>Dairy cattle resistant to tuberculosis and to sleeping sickness parasite</a:t>
            </a:r>
          </a:p>
          <a:p>
            <a:pPr eaLnBrk="1" hangingPunct="1">
              <a:lnSpc>
                <a:spcPct val="90000"/>
              </a:lnSpc>
              <a:buClr>
                <a:srgbClr val="FFCC00"/>
              </a:buClr>
              <a:defRPr/>
            </a:pPr>
            <a:r>
              <a:rPr lang="en-US" dirty="0">
                <a:solidFill>
                  <a:srgbClr val="FFFFFF"/>
                </a:solidFill>
              </a:rPr>
              <a:t>Hamsters with blocked vasopressin receptor to make them less aggressive</a:t>
            </a:r>
          </a:p>
          <a:p>
            <a:pPr eaLnBrk="1" hangingPunct="1">
              <a:lnSpc>
                <a:spcPct val="90000"/>
              </a:lnSpc>
              <a:buClr>
                <a:srgbClr val="FFCC00"/>
              </a:buClr>
              <a:defRPr/>
            </a:pPr>
            <a:r>
              <a:rPr lang="en-US" dirty="0">
                <a:solidFill>
                  <a:srgbClr val="FFFFFF"/>
                </a:solidFill>
              </a:rPr>
              <a:t>Cashmere goats with longer hair</a:t>
            </a:r>
          </a:p>
          <a:p>
            <a:pPr eaLnBrk="1" hangingPunct="1">
              <a:lnSpc>
                <a:spcPct val="90000"/>
              </a:lnSpc>
              <a:buClr>
                <a:srgbClr val="FFCC00"/>
              </a:buClr>
              <a:defRPr/>
            </a:pPr>
            <a:r>
              <a:rPr lang="en-US" dirty="0">
                <a:solidFill>
                  <a:srgbClr val="FFFFFF"/>
                </a:solidFill>
              </a:rPr>
              <a:t>Pigs resistant to influenza, porcine reproductive and respiratory syndrome</a:t>
            </a:r>
          </a:p>
          <a:p>
            <a:pPr eaLnBrk="1" hangingPunct="1">
              <a:lnSpc>
                <a:spcPct val="90000"/>
              </a:lnSpc>
              <a:buClr>
                <a:srgbClr val="FFCC00"/>
              </a:buClr>
              <a:defRPr/>
            </a:pPr>
            <a:r>
              <a:rPr lang="en-US" dirty="0">
                <a:solidFill>
                  <a:srgbClr val="FFFFFF"/>
                </a:solidFill>
              </a:rPr>
              <a:t>Pigs to grow human organs</a:t>
            </a:r>
          </a:p>
          <a:p>
            <a:pPr>
              <a:defRPr/>
            </a:pPr>
            <a:endParaRPr lang="en-US" dirty="0"/>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2962C-D52B-1C51-9365-D7DFFD4F087E}"/>
              </a:ext>
            </a:extLst>
          </p:cNvPr>
          <p:cNvSpPr>
            <a:spLocks noGrp="1"/>
          </p:cNvSpPr>
          <p:nvPr>
            <p:ph type="title"/>
          </p:nvPr>
        </p:nvSpPr>
        <p:spPr/>
        <p:txBody>
          <a:bodyPr/>
          <a:lstStyle/>
          <a:p>
            <a:pPr>
              <a:defRPr/>
            </a:pPr>
            <a:r>
              <a:rPr lang="en-US" dirty="0">
                <a:solidFill>
                  <a:srgbClr val="FFFFFF"/>
                </a:solidFill>
              </a:rPr>
              <a:t>CRISPR - Examples</a:t>
            </a:r>
            <a:endParaRPr lang="en-US" dirty="0"/>
          </a:p>
        </p:txBody>
      </p:sp>
      <p:sp>
        <p:nvSpPr>
          <p:cNvPr id="3" name="Content Placeholder 2">
            <a:extLst>
              <a:ext uri="{FF2B5EF4-FFF2-40B4-BE49-F238E27FC236}">
                <a16:creationId xmlns:a16="http://schemas.microsoft.com/office/drawing/2014/main" id="{71DBB1FD-C5E5-BBE8-F97C-4B3A22DBAF99}"/>
              </a:ext>
            </a:extLst>
          </p:cNvPr>
          <p:cNvSpPr>
            <a:spLocks noGrp="1"/>
          </p:cNvSpPr>
          <p:nvPr>
            <p:ph idx="1"/>
          </p:nvPr>
        </p:nvSpPr>
        <p:spPr/>
        <p:txBody>
          <a:bodyPr/>
          <a:lstStyle/>
          <a:p>
            <a:pPr eaLnBrk="1" hangingPunct="1">
              <a:lnSpc>
                <a:spcPct val="90000"/>
              </a:lnSpc>
              <a:buClr>
                <a:srgbClr val="FFCC00"/>
              </a:buClr>
              <a:defRPr/>
            </a:pPr>
            <a:r>
              <a:rPr lang="en-US" dirty="0">
                <a:solidFill>
                  <a:srgbClr val="FFFFFF"/>
                </a:solidFill>
              </a:rPr>
              <a:t>Micropigs (growth hormone gene deleted) – for pets, less expensive lab animals</a:t>
            </a:r>
          </a:p>
          <a:p>
            <a:pPr eaLnBrk="1" hangingPunct="1">
              <a:lnSpc>
                <a:spcPct val="90000"/>
              </a:lnSpc>
              <a:buClr>
                <a:srgbClr val="FFCC00"/>
              </a:buClr>
              <a:defRPr/>
            </a:pPr>
            <a:r>
              <a:rPr lang="en-US" dirty="0">
                <a:solidFill>
                  <a:srgbClr val="FFFFFF"/>
                </a:solidFill>
              </a:rPr>
              <a:t>Disease-resistant mosquitoes</a:t>
            </a:r>
          </a:p>
          <a:p>
            <a:pPr eaLnBrk="1" hangingPunct="1">
              <a:lnSpc>
                <a:spcPct val="90000"/>
              </a:lnSpc>
              <a:buClr>
                <a:srgbClr val="FFCC00"/>
              </a:buClr>
              <a:defRPr/>
            </a:pPr>
            <a:r>
              <a:rPr lang="en-US" dirty="0">
                <a:solidFill>
                  <a:srgbClr val="FFFFFF"/>
                </a:solidFill>
              </a:rPr>
              <a:t>Rats less able to breed</a:t>
            </a:r>
          </a:p>
          <a:p>
            <a:pPr eaLnBrk="1" hangingPunct="1">
              <a:lnSpc>
                <a:spcPct val="90000"/>
              </a:lnSpc>
              <a:buClr>
                <a:srgbClr val="FFCC00"/>
              </a:buClr>
              <a:defRPr/>
            </a:pPr>
            <a:r>
              <a:rPr lang="en-US" dirty="0">
                <a:solidFill>
                  <a:srgbClr val="FFFFFF"/>
                </a:solidFill>
              </a:rPr>
              <a:t>Albino lizard</a:t>
            </a:r>
          </a:p>
          <a:p>
            <a:pPr>
              <a:defRPr/>
            </a:pPr>
            <a:r>
              <a:rPr lang="en-US" dirty="0"/>
              <a:t>Ants that cannot smell</a:t>
            </a:r>
          </a:p>
          <a:p>
            <a:pPr>
              <a:defRPr/>
            </a:pPr>
            <a:endParaRPr lang="en-US" dirty="0"/>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8B591-7B67-F14A-A2F3-7B0128D4761E}"/>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j-ea"/>
                <a:cs typeface="+mj-cs"/>
              </a:rPr>
              <a:t>CRISPR - Examples</a:t>
            </a:r>
            <a:endParaRPr lang="en-AU" dirty="0"/>
          </a:p>
        </p:txBody>
      </p:sp>
      <p:sp>
        <p:nvSpPr>
          <p:cNvPr id="3" name="Content Placeholder 2">
            <a:extLst>
              <a:ext uri="{FF2B5EF4-FFF2-40B4-BE49-F238E27FC236}">
                <a16:creationId xmlns:a16="http://schemas.microsoft.com/office/drawing/2014/main" id="{955B7575-D082-10F6-5723-6D7644E38F16}"/>
              </a:ext>
            </a:extLst>
          </p:cNvPr>
          <p:cNvSpPr>
            <a:spLocks noGrp="1"/>
          </p:cNvSpPr>
          <p:nvPr>
            <p:ph idx="1"/>
          </p:nvPr>
        </p:nvSpPr>
        <p:spPr/>
        <p:txBody>
          <a:bodyPr/>
          <a:lstStyle/>
          <a:p>
            <a:pPr>
              <a:defRPr/>
            </a:pPr>
            <a:r>
              <a:rPr lang="en-US" sz="3600" dirty="0"/>
              <a:t>Brawny beagle dogs</a:t>
            </a:r>
          </a:p>
          <a:p>
            <a:pPr>
              <a:defRPr/>
            </a:pPr>
            <a:r>
              <a:rPr lang="en-US" sz="3600" dirty="0"/>
              <a:t>Hypoallergenic dogs and cats</a:t>
            </a:r>
          </a:p>
          <a:p>
            <a:pPr>
              <a:defRPr/>
            </a:pPr>
            <a:r>
              <a:rPr lang="en-US" sz="3600" dirty="0"/>
              <a:t>Pigs resistant to swine flu</a:t>
            </a:r>
          </a:p>
          <a:p>
            <a:pPr>
              <a:defRPr/>
            </a:pPr>
            <a:r>
              <a:rPr lang="en-US" sz="3600" dirty="0"/>
              <a:t>Macaques with sleep disorders</a:t>
            </a:r>
          </a:p>
        </p:txBody>
      </p:sp>
    </p:spTree>
    <p:extLst>
      <p:ext uri="{BB962C8B-B14F-4D97-AF65-F5344CB8AC3E}">
        <p14:creationId xmlns:p14="http://schemas.microsoft.com/office/powerpoint/2010/main" val="2877224219"/>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6FA79-D34F-DEED-9A5F-3C3C60FFE67E}"/>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j-ea"/>
                <a:cs typeface="+mj-cs"/>
              </a:rPr>
              <a:t>CRISPR - Examples</a:t>
            </a:r>
            <a:endParaRPr lang="en-AU" dirty="0"/>
          </a:p>
        </p:txBody>
      </p:sp>
      <p:sp>
        <p:nvSpPr>
          <p:cNvPr id="3" name="Content Placeholder 2">
            <a:extLst>
              <a:ext uri="{FF2B5EF4-FFF2-40B4-BE49-F238E27FC236}">
                <a16:creationId xmlns:a16="http://schemas.microsoft.com/office/drawing/2014/main" id="{CF9686FF-357E-3D67-9E18-600064ACCCEC}"/>
              </a:ext>
            </a:extLst>
          </p:cNvPr>
          <p:cNvSpPr>
            <a:spLocks noGrp="1"/>
          </p:cNvSpPr>
          <p:nvPr>
            <p:ph idx="1"/>
          </p:nvPr>
        </p:nvSpPr>
        <p:spPr/>
        <p:txBody>
          <a:bodyPr/>
          <a:lstStyle/>
          <a:p>
            <a:pPr>
              <a:defRPr/>
            </a:pPr>
            <a:r>
              <a:rPr lang="en-US" sz="3600" dirty="0"/>
              <a:t>Coffee beans without caffeine</a:t>
            </a:r>
          </a:p>
          <a:p>
            <a:pPr>
              <a:defRPr/>
            </a:pPr>
            <a:r>
              <a:rPr lang="en-US" sz="3600" dirty="0"/>
              <a:t>Mice that don’t get fat</a:t>
            </a:r>
          </a:p>
          <a:p>
            <a:pPr>
              <a:defRPr/>
            </a:pPr>
            <a:r>
              <a:rPr lang="en-US" sz="3600" dirty="0"/>
              <a:t>Salmon that don’t lay eggs</a:t>
            </a:r>
          </a:p>
          <a:p>
            <a:pPr>
              <a:defRPr/>
            </a:pPr>
            <a:r>
              <a:rPr lang="en-US" sz="3600" dirty="0"/>
              <a:t>Tinkering with photosynthesis genes to improve </a:t>
            </a:r>
            <a:r>
              <a:rPr lang="en-US" sz="3600" dirty="0" err="1"/>
              <a:t>effiency</a:t>
            </a:r>
            <a:r>
              <a:rPr lang="en-US" sz="3600" dirty="0"/>
              <a:t>/yields</a:t>
            </a:r>
            <a:endParaRPr lang="en-AU" sz="3600" dirty="0"/>
          </a:p>
          <a:p>
            <a:endParaRPr lang="en-AU" dirty="0"/>
          </a:p>
        </p:txBody>
      </p:sp>
    </p:spTree>
    <p:extLst>
      <p:ext uri="{BB962C8B-B14F-4D97-AF65-F5344CB8AC3E}">
        <p14:creationId xmlns:p14="http://schemas.microsoft.com/office/powerpoint/2010/main" val="3808416738"/>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1E44E-A8B5-E85A-4834-0754A4048027}"/>
              </a:ext>
            </a:extLst>
          </p:cNvPr>
          <p:cNvSpPr>
            <a:spLocks noGrp="1"/>
          </p:cNvSpPr>
          <p:nvPr>
            <p:ph type="title"/>
          </p:nvPr>
        </p:nvSpPr>
        <p:spPr/>
        <p:txBody>
          <a:bodyPr/>
          <a:lstStyle/>
          <a:p>
            <a:pPr>
              <a:defRPr/>
            </a:pPr>
            <a:r>
              <a:rPr lang="en-US" dirty="0">
                <a:solidFill>
                  <a:srgbClr val="FFFFFF"/>
                </a:solidFill>
              </a:rPr>
              <a:t>CRISPR - Examples</a:t>
            </a:r>
            <a:endParaRPr lang="en-US" dirty="0"/>
          </a:p>
        </p:txBody>
      </p:sp>
      <p:sp>
        <p:nvSpPr>
          <p:cNvPr id="3" name="Content Placeholder 2">
            <a:extLst>
              <a:ext uri="{FF2B5EF4-FFF2-40B4-BE49-F238E27FC236}">
                <a16:creationId xmlns:a16="http://schemas.microsoft.com/office/drawing/2014/main" id="{403177DC-8FD8-B998-0227-304AEF940E9F}"/>
              </a:ext>
            </a:extLst>
          </p:cNvPr>
          <p:cNvSpPr>
            <a:spLocks noGrp="1"/>
          </p:cNvSpPr>
          <p:nvPr>
            <p:ph idx="1"/>
          </p:nvPr>
        </p:nvSpPr>
        <p:spPr/>
        <p:txBody>
          <a:bodyPr/>
          <a:lstStyle/>
          <a:p>
            <a:pPr eaLnBrk="1" hangingPunct="1">
              <a:lnSpc>
                <a:spcPct val="90000"/>
              </a:lnSpc>
              <a:buClr>
                <a:srgbClr val="FFCC00"/>
              </a:buClr>
              <a:defRPr/>
            </a:pPr>
            <a:r>
              <a:rPr lang="en-US" dirty="0">
                <a:solidFill>
                  <a:srgbClr val="FFFFFF"/>
                </a:solidFill>
              </a:rPr>
              <a:t>2017: Use in human embryos (which were destroyed)</a:t>
            </a:r>
          </a:p>
          <a:p>
            <a:pPr eaLnBrk="1" hangingPunct="1">
              <a:lnSpc>
                <a:spcPct val="90000"/>
              </a:lnSpc>
              <a:buClr>
                <a:srgbClr val="FFCC00"/>
              </a:buClr>
              <a:defRPr/>
            </a:pPr>
            <a:r>
              <a:rPr lang="en-US" dirty="0">
                <a:solidFill>
                  <a:srgbClr val="FFFFFF"/>
                </a:solidFill>
              </a:rPr>
              <a:t>2018: Thalassemia, sickle cell disease begin in humans – by mid 2020s </a:t>
            </a:r>
            <a:r>
              <a:rPr lang="en-US" dirty="0" err="1">
                <a:solidFill>
                  <a:srgbClr val="FFFFFF"/>
                </a:solidFill>
              </a:rPr>
              <a:t>Casgevy</a:t>
            </a:r>
            <a:r>
              <a:rPr lang="en-US" dirty="0">
                <a:solidFill>
                  <a:srgbClr val="FFFFFF"/>
                </a:solidFill>
              </a:rPr>
              <a:t> (increases production of normal hemoglobin) approved by FDA</a:t>
            </a:r>
          </a:p>
          <a:p>
            <a:pPr eaLnBrk="1" hangingPunct="1">
              <a:lnSpc>
                <a:spcPct val="90000"/>
              </a:lnSpc>
              <a:buClr>
                <a:srgbClr val="FFCC00"/>
              </a:buClr>
              <a:defRPr/>
            </a:pPr>
            <a:r>
              <a:rPr lang="en-US" dirty="0">
                <a:solidFill>
                  <a:srgbClr val="FFFFFF"/>
                </a:solidFill>
              </a:rPr>
              <a:t>2018: Chinese produce gene-edited twins to be immune to HIV, studies show they may not be</a:t>
            </a:r>
          </a:p>
          <a:p>
            <a:pPr lvl="1" eaLnBrk="1" hangingPunct="1">
              <a:lnSpc>
                <a:spcPct val="90000"/>
              </a:lnSpc>
              <a:buClr>
                <a:srgbClr val="FFCC00"/>
              </a:buClr>
              <a:defRPr/>
            </a:pPr>
            <a:r>
              <a:rPr lang="en-US" sz="3200" dirty="0">
                <a:solidFill>
                  <a:srgbClr val="FFFFFF"/>
                </a:solidFill>
              </a:rPr>
              <a:t>2019: Lead scientist sentenced to 3 y in prison on charges of illegally practicing medicine</a:t>
            </a:r>
          </a:p>
        </p:txBody>
      </p:sp>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DE161-EC4F-574E-54A5-A2F333E7B417}"/>
              </a:ext>
            </a:extLst>
          </p:cNvPr>
          <p:cNvSpPr>
            <a:spLocks noGrp="1"/>
          </p:cNvSpPr>
          <p:nvPr>
            <p:ph type="title"/>
          </p:nvPr>
        </p:nvSpPr>
        <p:spPr/>
        <p:txBody>
          <a:bodyPr/>
          <a:lstStyle/>
          <a:p>
            <a:pPr>
              <a:defRPr/>
            </a:pPr>
            <a:r>
              <a:rPr lang="en-US">
                <a:solidFill>
                  <a:srgbClr val="FFFFFF"/>
                </a:solidFill>
              </a:rPr>
              <a:t>CRISPR - Examples</a:t>
            </a:r>
            <a:endParaRPr lang="en-US"/>
          </a:p>
        </p:txBody>
      </p:sp>
      <p:sp>
        <p:nvSpPr>
          <p:cNvPr id="3" name="Content Placeholder 2">
            <a:extLst>
              <a:ext uri="{FF2B5EF4-FFF2-40B4-BE49-F238E27FC236}">
                <a16:creationId xmlns:a16="http://schemas.microsoft.com/office/drawing/2014/main" id="{4DFD2E7B-2D1D-7435-6636-392A4A0530C8}"/>
              </a:ext>
            </a:extLst>
          </p:cNvPr>
          <p:cNvSpPr>
            <a:spLocks noGrp="1"/>
          </p:cNvSpPr>
          <p:nvPr>
            <p:ph idx="1"/>
          </p:nvPr>
        </p:nvSpPr>
        <p:spPr/>
        <p:txBody>
          <a:bodyPr/>
          <a:lstStyle/>
          <a:p>
            <a:pPr>
              <a:defRPr/>
            </a:pPr>
            <a:r>
              <a:rPr lang="en-US" sz="2800" dirty="0"/>
              <a:t>2020: Safety assessment trials of CRISPR-edited immune cells in cancer patients</a:t>
            </a:r>
          </a:p>
          <a:p>
            <a:pPr>
              <a:defRPr/>
            </a:pPr>
            <a:r>
              <a:rPr lang="en-US" sz="2800" dirty="0"/>
              <a:t>2020: about ½ of CRISPR-edited human embryos contain major unintended edits (deletions or additions of DNA directly adjacent to edited gene)</a:t>
            </a:r>
          </a:p>
          <a:p>
            <a:pPr>
              <a:defRPr/>
            </a:pPr>
            <a:r>
              <a:rPr lang="en-US" sz="2800" dirty="0"/>
              <a:t>2021: Proof of principle treatment of beta-thalassemia using CRISPR to disrupt a portion of gene involved in hemoglobin production published</a:t>
            </a:r>
          </a:p>
          <a:p>
            <a:pPr>
              <a:defRPr/>
            </a:pPr>
            <a:endParaRPr lang="en-US" dirty="0"/>
          </a:p>
        </p:txBody>
      </p:sp>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B0C4-48D9-D375-CC25-F0315D0B4FEE}"/>
              </a:ext>
            </a:extLst>
          </p:cNvPr>
          <p:cNvSpPr>
            <a:spLocks noGrp="1"/>
          </p:cNvSpPr>
          <p:nvPr>
            <p:ph type="title"/>
          </p:nvPr>
        </p:nvSpPr>
        <p:spPr/>
        <p:txBody>
          <a:bodyPr/>
          <a:lstStyle/>
          <a:p>
            <a:pPr>
              <a:defRPr/>
            </a:pPr>
            <a:r>
              <a:rPr lang="en-US" dirty="0"/>
              <a:t>CRISPR – Risks </a:t>
            </a:r>
          </a:p>
        </p:txBody>
      </p:sp>
      <p:sp>
        <p:nvSpPr>
          <p:cNvPr id="3" name="Content Placeholder 2">
            <a:extLst>
              <a:ext uri="{FF2B5EF4-FFF2-40B4-BE49-F238E27FC236}">
                <a16:creationId xmlns:a16="http://schemas.microsoft.com/office/drawing/2014/main" id="{98810A9B-575B-0EE1-3DAE-1CF3B8811C5E}"/>
              </a:ext>
            </a:extLst>
          </p:cNvPr>
          <p:cNvSpPr>
            <a:spLocks noGrp="1"/>
          </p:cNvSpPr>
          <p:nvPr>
            <p:ph idx="1"/>
          </p:nvPr>
        </p:nvSpPr>
        <p:spPr/>
        <p:txBody>
          <a:bodyPr/>
          <a:lstStyle/>
          <a:p>
            <a:pPr eaLnBrk="1" hangingPunct="1">
              <a:lnSpc>
                <a:spcPct val="90000"/>
              </a:lnSpc>
              <a:buClr>
                <a:srgbClr val="FFCC00"/>
              </a:buClr>
              <a:defRPr/>
            </a:pPr>
            <a:r>
              <a:rPr lang="en-US" dirty="0">
                <a:solidFill>
                  <a:srgbClr val="FFFFFF"/>
                </a:solidFill>
              </a:rPr>
              <a:t>Inserted genes only work well in certain genetic backgrounds and environments</a:t>
            </a:r>
          </a:p>
          <a:p>
            <a:pPr eaLnBrk="1" hangingPunct="1">
              <a:lnSpc>
                <a:spcPct val="90000"/>
              </a:lnSpc>
              <a:buClr>
                <a:srgbClr val="FFCC00"/>
              </a:buClr>
              <a:defRPr/>
            </a:pPr>
            <a:r>
              <a:rPr lang="en-US" dirty="0">
                <a:solidFill>
                  <a:srgbClr val="FFFFFF"/>
                </a:solidFill>
              </a:rPr>
              <a:t>Risk of insertion of carrier-bacteria DNA, with unintended consequences</a:t>
            </a:r>
          </a:p>
          <a:p>
            <a:pPr>
              <a:defRPr/>
            </a:pPr>
            <a:endParaRPr lang="en-US" dirty="0"/>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B5393-6B89-2344-D0F9-21D7C9D1987E}"/>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CRISPR – Risks </a:t>
            </a:r>
            <a:endParaRPr lang="en-AU" dirty="0"/>
          </a:p>
        </p:txBody>
      </p:sp>
      <p:sp>
        <p:nvSpPr>
          <p:cNvPr id="3" name="Content Placeholder 2">
            <a:extLst>
              <a:ext uri="{FF2B5EF4-FFF2-40B4-BE49-F238E27FC236}">
                <a16:creationId xmlns:a16="http://schemas.microsoft.com/office/drawing/2014/main" id="{DA236912-8E9F-9CA6-4CA4-400269EF2146}"/>
              </a:ext>
            </a:extLst>
          </p:cNvPr>
          <p:cNvSpPr>
            <a:spLocks noGrp="1"/>
          </p:cNvSpPr>
          <p:nvPr>
            <p:ph idx="1"/>
          </p:nvPr>
        </p:nvSpPr>
        <p:spPr/>
        <p:txBody>
          <a:bodyPr/>
          <a:lstStyle/>
          <a:p>
            <a:pPr eaLnBrk="1" hangingPunct="1">
              <a:lnSpc>
                <a:spcPct val="90000"/>
              </a:lnSpc>
              <a:buClr>
                <a:srgbClr val="FFCC00"/>
              </a:buClr>
              <a:defRPr/>
            </a:pPr>
            <a:r>
              <a:rPr lang="en-US" sz="2800" dirty="0">
                <a:solidFill>
                  <a:srgbClr val="FFFFFF"/>
                </a:solidFill>
              </a:rPr>
              <a:t>Risks include off-target cuts/insertions and unintended mutations (both very common, seen up to 50% of the time)</a:t>
            </a:r>
          </a:p>
          <a:p>
            <a:pPr lvl="1" eaLnBrk="1" hangingPunct="1">
              <a:lnSpc>
                <a:spcPct val="90000"/>
              </a:lnSpc>
              <a:buClr>
                <a:srgbClr val="FFCC00"/>
              </a:buClr>
              <a:defRPr/>
            </a:pPr>
            <a:r>
              <a:rPr lang="en-US" dirty="0">
                <a:solidFill>
                  <a:srgbClr val="FFFFFF"/>
                </a:solidFill>
              </a:rPr>
              <a:t>E.g., unwanted mutations in rice plants and mice, oversized tongues in “lean” rabbits, additional vertebrae in pigs; resistance to ampicillin and neomycin in dehorned cattle</a:t>
            </a:r>
          </a:p>
          <a:p>
            <a:pPr lvl="1" eaLnBrk="1" hangingPunct="1">
              <a:lnSpc>
                <a:spcPct val="90000"/>
              </a:lnSpc>
              <a:buClr>
                <a:srgbClr val="FFCC00"/>
              </a:buClr>
              <a:defRPr/>
            </a:pPr>
            <a:r>
              <a:rPr lang="en-US" dirty="0">
                <a:solidFill>
                  <a:srgbClr val="FFFFFF"/>
                </a:solidFill>
              </a:rPr>
              <a:t>Risks also include destabilization of ecological food webs, facilitation of invasive species</a:t>
            </a:r>
          </a:p>
          <a:p>
            <a:pPr>
              <a:defRPr/>
            </a:pPr>
            <a:r>
              <a:rPr lang="en-US" sz="2800" dirty="0"/>
              <a:t>Prime editing (cuts one instead of both DNA strands) p</a:t>
            </a:r>
            <a:r>
              <a:rPr lang="en-US" sz="2800" dirty="0">
                <a:solidFill>
                  <a:srgbClr val="FFFFFF"/>
                </a:solidFill>
              </a:rPr>
              <a:t>romises to reduce errors, since less off-target editing</a:t>
            </a:r>
          </a:p>
          <a:p>
            <a:endParaRPr lang="en-AU" dirty="0"/>
          </a:p>
        </p:txBody>
      </p:sp>
    </p:spTree>
    <p:extLst>
      <p:ext uri="{BB962C8B-B14F-4D97-AF65-F5344CB8AC3E}">
        <p14:creationId xmlns:p14="http://schemas.microsoft.com/office/powerpoint/2010/main" val="115434843"/>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D521F-6D1A-1150-B251-04F178E15822}"/>
              </a:ext>
            </a:extLst>
          </p:cNvPr>
          <p:cNvSpPr>
            <a:spLocks noGrp="1"/>
          </p:cNvSpPr>
          <p:nvPr>
            <p:ph type="title"/>
          </p:nvPr>
        </p:nvSpPr>
        <p:spPr/>
        <p:txBody>
          <a:bodyPr/>
          <a:lstStyle/>
          <a:p>
            <a:pPr>
              <a:defRPr/>
            </a:pPr>
            <a:r>
              <a:rPr lang="en-US" dirty="0"/>
              <a:t>CRISPR – Risks </a:t>
            </a:r>
          </a:p>
        </p:txBody>
      </p:sp>
      <p:sp>
        <p:nvSpPr>
          <p:cNvPr id="3" name="Content Placeholder 2">
            <a:extLst>
              <a:ext uri="{FF2B5EF4-FFF2-40B4-BE49-F238E27FC236}">
                <a16:creationId xmlns:a16="http://schemas.microsoft.com/office/drawing/2014/main" id="{6A217FE6-C926-E0D4-D7C0-B5FB86A868A1}"/>
              </a:ext>
            </a:extLst>
          </p:cNvPr>
          <p:cNvSpPr>
            <a:spLocks noGrp="1"/>
          </p:cNvSpPr>
          <p:nvPr>
            <p:ph idx="1"/>
          </p:nvPr>
        </p:nvSpPr>
        <p:spPr/>
        <p:txBody>
          <a:bodyPr/>
          <a:lstStyle/>
          <a:p>
            <a:pPr eaLnBrk="1" hangingPunct="1">
              <a:lnSpc>
                <a:spcPct val="90000"/>
              </a:lnSpc>
              <a:buClr>
                <a:srgbClr val="FFCC00"/>
              </a:buClr>
              <a:defRPr/>
            </a:pPr>
            <a:r>
              <a:rPr lang="en-US" dirty="0">
                <a:solidFill>
                  <a:srgbClr val="FFFFFF"/>
                </a:solidFill>
              </a:rPr>
              <a:t>Most research geared at generating higher profits, rather than helping poor farmers</a:t>
            </a:r>
          </a:p>
          <a:p>
            <a:pPr eaLnBrk="1" hangingPunct="1">
              <a:lnSpc>
                <a:spcPct val="90000"/>
              </a:lnSpc>
              <a:buClr>
                <a:srgbClr val="FFCC00"/>
              </a:buClr>
              <a:defRPr/>
            </a:pPr>
            <a:r>
              <a:rPr lang="en-US" dirty="0">
                <a:solidFill>
                  <a:srgbClr val="FFFFFF"/>
                </a:solidFill>
              </a:rPr>
              <a:t>DIY gene-editing kits available</a:t>
            </a:r>
          </a:p>
          <a:p>
            <a:pPr eaLnBrk="1" hangingPunct="1">
              <a:lnSpc>
                <a:spcPct val="90000"/>
              </a:lnSpc>
              <a:buClr>
                <a:srgbClr val="FFCC00"/>
              </a:buClr>
              <a:defRPr/>
            </a:pPr>
            <a:r>
              <a:rPr lang="en-US" dirty="0"/>
              <a:t>Raise similar concerns </a:t>
            </a:r>
            <a:r>
              <a:rPr lang="en-US" dirty="0" err="1"/>
              <a:t>viz</a:t>
            </a:r>
            <a:r>
              <a:rPr lang="en-US" dirty="0"/>
              <a:t> a </a:t>
            </a:r>
            <a:r>
              <a:rPr lang="en-US" dirty="0" err="1"/>
              <a:t>viz</a:t>
            </a:r>
            <a:r>
              <a:rPr lang="en-US" dirty="0"/>
              <a:t> intellectual property rights and effects on traditional and organic agriculture</a:t>
            </a:r>
          </a:p>
          <a:p>
            <a:pPr>
              <a:defRPr/>
            </a:pPr>
            <a:endParaRPr lang="en-US" dirty="0"/>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46D70026-999A-0D00-C469-9849D0027DA5}"/>
              </a:ext>
            </a:extLst>
          </p:cNvPr>
          <p:cNvSpPr>
            <a:spLocks noGrp="1" noRot="1" noChangeArrowheads="1"/>
          </p:cNvSpPr>
          <p:nvPr>
            <p:ph type="title"/>
          </p:nvPr>
        </p:nvSpPr>
        <p:spPr/>
        <p:txBody>
          <a:bodyPr/>
          <a:lstStyle/>
          <a:p>
            <a:pPr eaLnBrk="1" hangingPunct="1">
              <a:defRPr/>
            </a:pPr>
            <a:r>
              <a:rPr lang="en-US" dirty="0"/>
              <a:t>Harassment of Scientists</a:t>
            </a:r>
          </a:p>
        </p:txBody>
      </p:sp>
      <p:sp>
        <p:nvSpPr>
          <p:cNvPr id="270339" name="Rectangle 3">
            <a:extLst>
              <a:ext uri="{FF2B5EF4-FFF2-40B4-BE49-F238E27FC236}">
                <a16:creationId xmlns:a16="http://schemas.microsoft.com/office/drawing/2014/main" id="{805B27D3-39AE-5A51-55AE-24C9E76CD88C}"/>
              </a:ext>
            </a:extLst>
          </p:cNvPr>
          <p:cNvSpPr>
            <a:spLocks noGrp="1" noChangeArrowheads="1"/>
          </p:cNvSpPr>
          <p:nvPr>
            <p:ph type="body" idx="1"/>
          </p:nvPr>
        </p:nvSpPr>
        <p:spPr/>
        <p:txBody>
          <a:bodyPr/>
          <a:lstStyle/>
          <a:p>
            <a:pPr eaLnBrk="1" hangingPunct="1">
              <a:defRPr/>
            </a:pPr>
            <a:r>
              <a:rPr lang="en-US" dirty="0"/>
              <a:t>Ignacio </a:t>
            </a:r>
            <a:r>
              <a:rPr lang="en-US" dirty="0" err="1"/>
              <a:t>Chapela</a:t>
            </a:r>
            <a:r>
              <a:rPr lang="en-US" dirty="0"/>
              <a:t> – Mexican Corn contamination</a:t>
            </a:r>
          </a:p>
          <a:p>
            <a:pPr lvl="1" eaLnBrk="1" hangingPunct="1">
              <a:defRPr/>
            </a:pPr>
            <a:r>
              <a:rPr lang="en-US" dirty="0"/>
              <a:t>U.C. Berkeley, Novartis</a:t>
            </a:r>
          </a:p>
          <a:p>
            <a:pPr eaLnBrk="1" hangingPunct="1">
              <a:defRPr/>
            </a:pPr>
            <a:endParaRPr lang="en-US" dirty="0"/>
          </a:p>
          <a:p>
            <a:pPr eaLnBrk="1" hangingPunct="1">
              <a:defRPr/>
            </a:pPr>
            <a:r>
              <a:rPr lang="en-US" dirty="0"/>
              <a:t>Arpad </a:t>
            </a:r>
            <a:r>
              <a:rPr lang="en-US" dirty="0" err="1"/>
              <a:t>Pusztai</a:t>
            </a:r>
            <a:r>
              <a:rPr lang="en-US" dirty="0"/>
              <a:t> – adverse renal, immunological, and growth effects of GM potatoes in rats</a:t>
            </a:r>
          </a:p>
          <a:p>
            <a:pPr lvl="1" eaLnBrk="1" hangingPunct="1">
              <a:defRPr/>
            </a:pPr>
            <a:r>
              <a:rPr lang="en-US" dirty="0"/>
              <a:t>British Government, </a:t>
            </a:r>
            <a:r>
              <a:rPr lang="en-US" dirty="0" err="1"/>
              <a:t>Rowett</a:t>
            </a:r>
            <a:r>
              <a:rPr lang="en-US" dirty="0"/>
              <a:t> Research Institute</a:t>
            </a:r>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a:extLst>
              <a:ext uri="{FF2B5EF4-FFF2-40B4-BE49-F238E27FC236}">
                <a16:creationId xmlns:a16="http://schemas.microsoft.com/office/drawing/2014/main" id="{C1052C91-199D-F0D7-016B-FBDFAA651A8D}"/>
              </a:ext>
            </a:extLst>
          </p:cNvPr>
          <p:cNvSpPr>
            <a:spLocks noGrp="1" noRot="1" noChangeArrowheads="1"/>
          </p:cNvSpPr>
          <p:nvPr>
            <p:ph type="title"/>
          </p:nvPr>
        </p:nvSpPr>
        <p:spPr/>
        <p:txBody>
          <a:bodyPr/>
          <a:lstStyle/>
          <a:p>
            <a:pPr eaLnBrk="1" hangingPunct="1">
              <a:defRPr/>
            </a:pPr>
            <a:r>
              <a:rPr lang="en-US" dirty="0"/>
              <a:t>Harassment of Scientists</a:t>
            </a:r>
          </a:p>
        </p:txBody>
      </p:sp>
      <p:sp>
        <p:nvSpPr>
          <p:cNvPr id="271363" name="Rectangle 3">
            <a:extLst>
              <a:ext uri="{FF2B5EF4-FFF2-40B4-BE49-F238E27FC236}">
                <a16:creationId xmlns:a16="http://schemas.microsoft.com/office/drawing/2014/main" id="{22F87705-01FE-F414-AF55-8AD8F8C70EF8}"/>
              </a:ext>
            </a:extLst>
          </p:cNvPr>
          <p:cNvSpPr>
            <a:spLocks noGrp="1" noChangeArrowheads="1"/>
          </p:cNvSpPr>
          <p:nvPr>
            <p:ph type="body" idx="1"/>
          </p:nvPr>
        </p:nvSpPr>
        <p:spPr/>
        <p:txBody>
          <a:bodyPr/>
          <a:lstStyle/>
          <a:p>
            <a:pPr eaLnBrk="1" hangingPunct="1">
              <a:lnSpc>
                <a:spcPct val="90000"/>
              </a:lnSpc>
              <a:defRPr/>
            </a:pPr>
            <a:r>
              <a:rPr lang="en-US" dirty="0"/>
              <a:t>Similar to previous harassment of</a:t>
            </a:r>
          </a:p>
          <a:p>
            <a:pPr lvl="1" eaLnBrk="1" hangingPunct="1">
              <a:lnSpc>
                <a:spcPct val="90000"/>
              </a:lnSpc>
              <a:defRPr/>
            </a:pPr>
            <a:r>
              <a:rPr lang="en-US" sz="3200" dirty="0"/>
              <a:t>Derek-Bryce Smith and Herbert Needleman (lead poisoning)</a:t>
            </a:r>
          </a:p>
          <a:p>
            <a:pPr lvl="1" eaLnBrk="1" hangingPunct="1">
              <a:lnSpc>
                <a:spcPct val="90000"/>
              </a:lnSpc>
              <a:defRPr/>
            </a:pPr>
            <a:r>
              <a:rPr lang="en-US" sz="3200" dirty="0"/>
              <a:t>Betty Dong, UCSF (</a:t>
            </a:r>
            <a:r>
              <a:rPr lang="en-US" sz="3200" dirty="0" err="1"/>
              <a:t>Synthroid</a:t>
            </a:r>
            <a:r>
              <a:rPr lang="en-US" sz="3200" dirty="0"/>
              <a:t>, Boots-Knoll Pharmaceuticals)</a:t>
            </a:r>
          </a:p>
          <a:p>
            <a:pPr lvl="1" eaLnBrk="1" hangingPunct="1">
              <a:lnSpc>
                <a:spcPct val="90000"/>
              </a:lnSpc>
              <a:defRPr/>
            </a:pPr>
            <a:r>
              <a:rPr lang="en-US" sz="3200" dirty="0"/>
              <a:t>Nancy </a:t>
            </a:r>
            <a:r>
              <a:rPr lang="en-US" sz="3200" dirty="0" err="1"/>
              <a:t>Oliveri</a:t>
            </a:r>
            <a:r>
              <a:rPr lang="en-US" sz="3200" dirty="0"/>
              <a:t>, University of Toronto (</a:t>
            </a:r>
            <a:r>
              <a:rPr lang="en-US" sz="3200" dirty="0" err="1"/>
              <a:t>desferoxamine</a:t>
            </a:r>
            <a:r>
              <a:rPr lang="en-US" sz="3200" dirty="0"/>
              <a:t>, </a:t>
            </a:r>
            <a:r>
              <a:rPr lang="en-US" sz="3200" dirty="0" err="1"/>
              <a:t>Apotex</a:t>
            </a:r>
            <a:r>
              <a:rPr lang="en-US" sz="3200" dirty="0"/>
              <a:t>)</a:t>
            </a:r>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F9DFB-36AC-2BB9-C6EC-E21DC87BA97E}"/>
              </a:ext>
            </a:extLst>
          </p:cNvPr>
          <p:cNvSpPr>
            <a:spLocks noGrp="1"/>
          </p:cNvSpPr>
          <p:nvPr>
            <p:ph type="title"/>
          </p:nvPr>
        </p:nvSpPr>
        <p:spPr/>
        <p:txBody>
          <a:bodyPr/>
          <a:lstStyle/>
          <a:p>
            <a:pPr>
              <a:defRPr/>
            </a:pPr>
            <a:r>
              <a:rPr lang="en-US" dirty="0"/>
              <a:t>Harassment of Scientists</a:t>
            </a:r>
          </a:p>
        </p:txBody>
      </p:sp>
      <p:sp>
        <p:nvSpPr>
          <p:cNvPr id="3" name="Content Placeholder 2">
            <a:extLst>
              <a:ext uri="{FF2B5EF4-FFF2-40B4-BE49-F238E27FC236}">
                <a16:creationId xmlns:a16="http://schemas.microsoft.com/office/drawing/2014/main" id="{AF9B495D-9F84-98C0-3C1D-1C02A532735E}"/>
              </a:ext>
            </a:extLst>
          </p:cNvPr>
          <p:cNvSpPr>
            <a:spLocks noGrp="1"/>
          </p:cNvSpPr>
          <p:nvPr>
            <p:ph idx="1"/>
          </p:nvPr>
        </p:nvSpPr>
        <p:spPr>
          <a:xfrm>
            <a:off x="533400" y="1600200"/>
            <a:ext cx="8229600" cy="4525963"/>
          </a:xfrm>
        </p:spPr>
        <p:txBody>
          <a:bodyPr/>
          <a:lstStyle/>
          <a:p>
            <a:pPr eaLnBrk="1" hangingPunct="1">
              <a:lnSpc>
                <a:spcPct val="90000"/>
              </a:lnSpc>
              <a:defRPr/>
            </a:pPr>
            <a:r>
              <a:rPr lang="en-US" dirty="0"/>
              <a:t>Similar to previous harassment of</a:t>
            </a:r>
          </a:p>
          <a:p>
            <a:pPr lvl="1" eaLnBrk="1" hangingPunct="1">
              <a:lnSpc>
                <a:spcPct val="90000"/>
              </a:lnSpc>
              <a:defRPr/>
            </a:pPr>
            <a:r>
              <a:rPr lang="en-US" sz="3200" dirty="0"/>
              <a:t>Tyrone B Hayes, U.C. Berkeley (atrazine toxicity – turns male frogs female, Syngenta)</a:t>
            </a:r>
          </a:p>
          <a:p>
            <a:pPr lvl="2" eaLnBrk="1" hangingPunct="1">
              <a:lnSpc>
                <a:spcPct val="90000"/>
              </a:lnSpc>
              <a:defRPr/>
            </a:pPr>
            <a:r>
              <a:rPr lang="en-US" sz="3200" dirty="0"/>
              <a:t>Massive PR campaign</a:t>
            </a:r>
          </a:p>
          <a:p>
            <a:pPr lvl="2" eaLnBrk="1" hangingPunct="1">
              <a:lnSpc>
                <a:spcPct val="90000"/>
              </a:lnSpc>
              <a:defRPr/>
            </a:pPr>
            <a:r>
              <a:rPr lang="en-US" sz="3200" dirty="0"/>
              <a:t>2012: Syngenta agrees to pay $105 million to nearly 2,000 communities to pay for filtering atrazine out of water supply</a:t>
            </a:r>
          </a:p>
          <a:p>
            <a:pPr eaLnBrk="1" hangingPunct="1">
              <a:lnSpc>
                <a:spcPct val="90000"/>
              </a:lnSpc>
              <a:defRPr/>
            </a:pPr>
            <a:r>
              <a:rPr lang="en-US" dirty="0"/>
              <a:t>US government has paid PR firm to track and vilify critics of GMOs and pesticides</a:t>
            </a:r>
          </a:p>
          <a:p>
            <a:pPr eaLnBrk="1" hangingPunct="1">
              <a:lnSpc>
                <a:spcPct val="90000"/>
              </a:lnSpc>
              <a:defRPr/>
            </a:pPr>
            <a:endParaRPr lang="en-US" dirty="0"/>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87797-97A1-1513-BF77-94672E401CEB}"/>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Harassment of Scientists</a:t>
            </a:r>
            <a:endParaRPr lang="en-AU" dirty="0"/>
          </a:p>
        </p:txBody>
      </p:sp>
      <p:sp>
        <p:nvSpPr>
          <p:cNvPr id="3" name="Content Placeholder 2">
            <a:extLst>
              <a:ext uri="{FF2B5EF4-FFF2-40B4-BE49-F238E27FC236}">
                <a16:creationId xmlns:a16="http://schemas.microsoft.com/office/drawing/2014/main" id="{4EE6D0FC-7EDE-1B41-30BF-9F6744206E2B}"/>
              </a:ext>
            </a:extLst>
          </p:cNvPr>
          <p:cNvSpPr>
            <a:spLocks noGrp="1"/>
          </p:cNvSpPr>
          <p:nvPr>
            <p:ph idx="1"/>
          </p:nvPr>
        </p:nvSpPr>
        <p:spPr/>
        <p:txBody>
          <a:bodyPr/>
          <a:lstStyle/>
          <a:p>
            <a:pPr eaLnBrk="1" hangingPunct="1">
              <a:lnSpc>
                <a:spcPct val="90000"/>
              </a:lnSpc>
              <a:defRPr/>
            </a:pPr>
            <a:r>
              <a:rPr lang="en-US" dirty="0"/>
              <a:t>Monsanto (later bought by Bayer): created “intelligence fusion center” to “monitor and discredit” journalists and activists; withholding data, publication delays</a:t>
            </a:r>
          </a:p>
          <a:p>
            <a:pPr eaLnBrk="1" hangingPunct="1">
              <a:lnSpc>
                <a:spcPct val="90000"/>
              </a:lnSpc>
              <a:defRPr/>
            </a:pPr>
            <a:r>
              <a:rPr lang="en-US" dirty="0"/>
              <a:t>By 2025, Bayer had coughed up more than $10 billion in legal costs</a:t>
            </a:r>
          </a:p>
          <a:p>
            <a:pPr>
              <a:defRPr/>
            </a:pPr>
            <a:r>
              <a:rPr lang="en-US" dirty="0"/>
              <a:t>2026: Trump’s Fish and Wildlife Service deems atrazine safe (in opposition to 2021 EPA decision)</a:t>
            </a:r>
          </a:p>
        </p:txBody>
      </p:sp>
    </p:spTree>
    <p:extLst>
      <p:ext uri="{BB962C8B-B14F-4D97-AF65-F5344CB8AC3E}">
        <p14:creationId xmlns:p14="http://schemas.microsoft.com/office/powerpoint/2010/main" val="148772018"/>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a:extLst>
              <a:ext uri="{FF2B5EF4-FFF2-40B4-BE49-F238E27FC236}">
                <a16:creationId xmlns:a16="http://schemas.microsoft.com/office/drawing/2014/main" id="{162F5699-CC86-2C33-886C-F81ED307AB27}"/>
              </a:ext>
            </a:extLst>
          </p:cNvPr>
          <p:cNvSpPr>
            <a:spLocks noGrp="1" noRot="1" noChangeArrowheads="1"/>
          </p:cNvSpPr>
          <p:nvPr>
            <p:ph type="title"/>
          </p:nvPr>
        </p:nvSpPr>
        <p:spPr/>
        <p:txBody>
          <a:bodyPr/>
          <a:lstStyle/>
          <a:p>
            <a:pPr eaLnBrk="1" hangingPunct="1">
              <a:defRPr/>
            </a:pPr>
            <a:r>
              <a:rPr lang="en-US" dirty="0"/>
              <a:t>The (Biotech) War on Iraq</a:t>
            </a:r>
          </a:p>
        </p:txBody>
      </p:sp>
      <p:sp>
        <p:nvSpPr>
          <p:cNvPr id="268291" name="Rectangle 3">
            <a:extLst>
              <a:ext uri="{FF2B5EF4-FFF2-40B4-BE49-F238E27FC236}">
                <a16:creationId xmlns:a16="http://schemas.microsoft.com/office/drawing/2014/main" id="{45AD5F93-077A-037B-5968-B8D03B026D5B}"/>
              </a:ext>
            </a:extLst>
          </p:cNvPr>
          <p:cNvSpPr>
            <a:spLocks noGrp="1" noChangeArrowheads="1"/>
          </p:cNvSpPr>
          <p:nvPr>
            <p:ph type="body" idx="1"/>
          </p:nvPr>
        </p:nvSpPr>
        <p:spPr/>
        <p:txBody>
          <a:bodyPr/>
          <a:lstStyle/>
          <a:p>
            <a:pPr eaLnBrk="1" hangingPunct="1">
              <a:defRPr/>
            </a:pPr>
            <a:r>
              <a:rPr lang="en-US" dirty="0"/>
              <a:t>Mesopotamia’s fertile crescent (Iraq) where agriculture began</a:t>
            </a:r>
          </a:p>
          <a:p>
            <a:pPr eaLnBrk="1" hangingPunct="1">
              <a:defRPr/>
            </a:pPr>
            <a:r>
              <a:rPr lang="en-US" dirty="0"/>
              <a:t>Order 81 of Coalition Provisional Authority sets regulations favoring the patented seeds of large multinationals</a:t>
            </a:r>
          </a:p>
          <a:p>
            <a:pPr eaLnBrk="1" hangingPunct="1">
              <a:defRPr/>
            </a:pPr>
            <a:r>
              <a:rPr lang="en-US" dirty="0"/>
              <a:t>Texas A and M has begun a $107 million program to “re-educate” Iraqi farmers to grow industrial-sized harvests for export</a:t>
            </a:r>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C4628F3-2E38-3D07-7513-7D8701A4E17B}"/>
              </a:ext>
            </a:extLst>
          </p:cNvPr>
          <p:cNvSpPr>
            <a:spLocks noGrp="1" noRot="1" noChangeArrowheads="1"/>
          </p:cNvSpPr>
          <p:nvPr>
            <p:ph type="title"/>
          </p:nvPr>
        </p:nvSpPr>
        <p:spPr/>
        <p:txBody>
          <a:bodyPr/>
          <a:lstStyle/>
          <a:p>
            <a:pPr eaLnBrk="1" hangingPunct="1">
              <a:defRPr/>
            </a:pPr>
            <a:r>
              <a:rPr lang="en-US" dirty="0"/>
              <a:t>Famine and GE Foods</a:t>
            </a:r>
          </a:p>
        </p:txBody>
      </p:sp>
      <p:sp>
        <p:nvSpPr>
          <p:cNvPr id="22531" name="Rectangle 3">
            <a:extLst>
              <a:ext uri="{FF2B5EF4-FFF2-40B4-BE49-F238E27FC236}">
                <a16:creationId xmlns:a16="http://schemas.microsoft.com/office/drawing/2014/main" id="{8500E01D-C0E4-1FF0-0832-5B3186F39746}"/>
              </a:ext>
            </a:extLst>
          </p:cNvPr>
          <p:cNvSpPr>
            <a:spLocks noGrp="1" noChangeArrowheads="1"/>
          </p:cNvSpPr>
          <p:nvPr>
            <p:ph type="body" idx="1"/>
          </p:nvPr>
        </p:nvSpPr>
        <p:spPr/>
        <p:txBody>
          <a:bodyPr/>
          <a:lstStyle/>
          <a:p>
            <a:pPr eaLnBrk="1" hangingPunct="1">
              <a:defRPr/>
            </a:pPr>
            <a:r>
              <a:rPr lang="en-US" sz="2800" dirty="0"/>
              <a:t>Countries/corporations who control GE seeds and plants attempted, through the UNFAO and the WHO, to use the famine in Zambia (early 2000s) to market GE foods through aid programs, even though…</a:t>
            </a:r>
          </a:p>
          <a:p>
            <a:pPr eaLnBrk="1" hangingPunct="1">
              <a:defRPr/>
            </a:pPr>
            <a:r>
              <a:rPr lang="en-US" sz="2800" dirty="0"/>
              <a:t>USAID contributed over $100 million to GM crop </a:t>
            </a:r>
            <a:r>
              <a:rPr lang="en-US" sz="2800" dirty="0" err="1"/>
              <a:t>profects</a:t>
            </a:r>
            <a:r>
              <a:rPr lang="en-US" sz="2800" dirty="0"/>
              <a:t> in Africa between 2001 and 2022</a:t>
            </a:r>
          </a:p>
          <a:p>
            <a:pPr eaLnBrk="1" hangingPunct="1">
              <a:defRPr/>
            </a:pPr>
            <a:r>
              <a:rPr lang="en-US" sz="2800" dirty="0"/>
              <a:t>More than 45 African and other countries expressed a willingness to supply local, non-GE relief</a:t>
            </a:r>
          </a:p>
        </p:txBody>
      </p:sp>
    </p:spTree>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8610F48B-4ED2-BD8D-A3F7-B97CF91BF042}"/>
              </a:ext>
            </a:extLst>
          </p:cNvPr>
          <p:cNvSpPr>
            <a:spLocks noGrp="1" noRot="1" noChangeArrowheads="1"/>
          </p:cNvSpPr>
          <p:nvPr>
            <p:ph type="title"/>
          </p:nvPr>
        </p:nvSpPr>
        <p:spPr/>
        <p:txBody>
          <a:bodyPr/>
          <a:lstStyle/>
          <a:p>
            <a:pPr eaLnBrk="1" hangingPunct="1">
              <a:defRPr/>
            </a:pPr>
            <a:r>
              <a:rPr lang="en-US"/>
              <a:t>Famine and GE Foods</a:t>
            </a:r>
          </a:p>
        </p:txBody>
      </p:sp>
      <p:sp>
        <p:nvSpPr>
          <p:cNvPr id="23555" name="Rectangle 3">
            <a:extLst>
              <a:ext uri="{FF2B5EF4-FFF2-40B4-BE49-F238E27FC236}">
                <a16:creationId xmlns:a16="http://schemas.microsoft.com/office/drawing/2014/main" id="{12FD51F9-0AEB-FC43-6B59-F3AD4306525C}"/>
              </a:ext>
            </a:extLst>
          </p:cNvPr>
          <p:cNvSpPr>
            <a:spLocks noGrp="1" noChangeArrowheads="1"/>
          </p:cNvSpPr>
          <p:nvPr>
            <p:ph type="body" idx="1"/>
          </p:nvPr>
        </p:nvSpPr>
        <p:spPr/>
        <p:txBody>
          <a:bodyPr/>
          <a:lstStyle/>
          <a:p>
            <a:pPr eaLnBrk="1" hangingPunct="1">
              <a:defRPr/>
            </a:pPr>
            <a:r>
              <a:rPr lang="en-US" sz="3600" dirty="0"/>
              <a:t>Zambia did not wish to pollute its crops with GE foods, which would have prevented it from exporting home-grown crops to many other countries which do not accept GE imports (further weakening its already fragile economy)</a:t>
            </a:r>
          </a:p>
        </p:txBody>
      </p:sp>
    </p:spTree>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a:extLst>
              <a:ext uri="{FF2B5EF4-FFF2-40B4-BE49-F238E27FC236}">
                <a16:creationId xmlns:a16="http://schemas.microsoft.com/office/drawing/2014/main" id="{BFD3CF3F-F34A-2FEF-B06F-53B8E59D134D}"/>
              </a:ext>
            </a:extLst>
          </p:cNvPr>
          <p:cNvSpPr>
            <a:spLocks noGrp="1" noRot="1" noChangeArrowheads="1"/>
          </p:cNvSpPr>
          <p:nvPr>
            <p:ph type="title"/>
          </p:nvPr>
        </p:nvSpPr>
        <p:spPr/>
        <p:txBody>
          <a:bodyPr/>
          <a:lstStyle/>
          <a:p>
            <a:pPr eaLnBrk="1" hangingPunct="1">
              <a:defRPr/>
            </a:pPr>
            <a:r>
              <a:rPr lang="en-US" dirty="0"/>
              <a:t>Famine and GE Foods</a:t>
            </a:r>
          </a:p>
        </p:txBody>
      </p:sp>
      <p:sp>
        <p:nvSpPr>
          <p:cNvPr id="317443" name="Rectangle 3">
            <a:extLst>
              <a:ext uri="{FF2B5EF4-FFF2-40B4-BE49-F238E27FC236}">
                <a16:creationId xmlns:a16="http://schemas.microsoft.com/office/drawing/2014/main" id="{21A0DFDE-813C-80DD-9791-6C4A545C650B}"/>
              </a:ext>
            </a:extLst>
          </p:cNvPr>
          <p:cNvSpPr>
            <a:spLocks noGrp="1" noChangeArrowheads="1"/>
          </p:cNvSpPr>
          <p:nvPr>
            <p:ph type="body" idx="1"/>
          </p:nvPr>
        </p:nvSpPr>
        <p:spPr/>
        <p:txBody>
          <a:bodyPr/>
          <a:lstStyle/>
          <a:p>
            <a:pPr eaLnBrk="1" hangingPunct="1">
              <a:defRPr/>
            </a:pPr>
            <a:r>
              <a:rPr lang="en-US" sz="3600" dirty="0"/>
              <a:t>Zimbabwe, Malawi, and Angola have also refused GM food aid</a:t>
            </a:r>
          </a:p>
          <a:p>
            <a:pPr eaLnBrk="1" hangingPunct="1">
              <a:defRPr/>
            </a:pPr>
            <a:r>
              <a:rPr lang="en-US" sz="3600" dirty="0"/>
              <a:t>Companies donated $4 million worth of hybrid fruits and vegetables to Haiti after 2010 earthquake to open Haitian market</a:t>
            </a:r>
          </a:p>
        </p:txBody>
      </p:sp>
    </p:spTree>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F8454-0B03-18F9-2284-88F5079A31D0}"/>
              </a:ext>
            </a:extLst>
          </p:cNvPr>
          <p:cNvSpPr>
            <a:spLocks noGrp="1"/>
          </p:cNvSpPr>
          <p:nvPr>
            <p:ph type="title"/>
          </p:nvPr>
        </p:nvSpPr>
        <p:spPr/>
        <p:txBody>
          <a:bodyPr/>
          <a:lstStyle/>
          <a:p>
            <a:pPr>
              <a:defRPr/>
            </a:pPr>
            <a:r>
              <a:rPr lang="en-US" dirty="0"/>
              <a:t>Famine and GE Foods</a:t>
            </a:r>
          </a:p>
        </p:txBody>
      </p:sp>
      <p:sp>
        <p:nvSpPr>
          <p:cNvPr id="3" name="Content Placeholder 2">
            <a:extLst>
              <a:ext uri="{FF2B5EF4-FFF2-40B4-BE49-F238E27FC236}">
                <a16:creationId xmlns:a16="http://schemas.microsoft.com/office/drawing/2014/main" id="{A842993D-F6C4-4B91-5873-CBFA3AA583F8}"/>
              </a:ext>
            </a:extLst>
          </p:cNvPr>
          <p:cNvSpPr>
            <a:spLocks noGrp="1"/>
          </p:cNvSpPr>
          <p:nvPr>
            <p:ph idx="1"/>
          </p:nvPr>
        </p:nvSpPr>
        <p:spPr/>
        <p:txBody>
          <a:bodyPr/>
          <a:lstStyle/>
          <a:p>
            <a:pPr eaLnBrk="1" hangingPunct="1">
              <a:buClr>
                <a:srgbClr val="FFCC00"/>
              </a:buClr>
              <a:defRPr/>
            </a:pPr>
            <a:r>
              <a:rPr lang="en-US" sz="3600" dirty="0">
                <a:solidFill>
                  <a:srgbClr val="FFFFFF"/>
                </a:solidFill>
              </a:rPr>
              <a:t>Each year hundreds of tons of GMO food, often unlabeled, are sent by the U.S. to developing countries</a:t>
            </a:r>
          </a:p>
          <a:p>
            <a:pPr eaLnBrk="1" hangingPunct="1">
              <a:defRPr/>
            </a:pPr>
            <a:r>
              <a:rPr lang="en-US" sz="3600" dirty="0"/>
              <a:t>Diversion of food crops to biofuels contributing to rise in food prices</a:t>
            </a:r>
          </a:p>
          <a:p>
            <a:pPr lvl="1" eaLnBrk="1" hangingPunct="1">
              <a:defRPr/>
            </a:pPr>
            <a:r>
              <a:rPr lang="en-US" sz="3600" dirty="0"/>
              <a:t>1/3 of corn production in US</a:t>
            </a:r>
          </a:p>
          <a:p>
            <a:pPr>
              <a:defRPr/>
            </a:pPr>
            <a:endParaRPr lang="en-US" dirty="0"/>
          </a:p>
        </p:txBody>
      </p:sp>
    </p:spTree>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a:extLst>
              <a:ext uri="{FF2B5EF4-FFF2-40B4-BE49-F238E27FC236}">
                <a16:creationId xmlns:a16="http://schemas.microsoft.com/office/drawing/2014/main" id="{D1057DCF-283C-E2B3-342C-524919006836}"/>
              </a:ext>
            </a:extLst>
          </p:cNvPr>
          <p:cNvSpPr>
            <a:spLocks noGrp="1" noRot="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a:effectLst/>
              </a:rPr>
              <a:t>U.S. Promotion of GM Crops</a:t>
            </a:r>
          </a:p>
        </p:txBody>
      </p:sp>
      <p:sp>
        <p:nvSpPr>
          <p:cNvPr id="242691" name="Rectangle 3">
            <a:extLst>
              <a:ext uri="{FF2B5EF4-FFF2-40B4-BE49-F238E27FC236}">
                <a16:creationId xmlns:a16="http://schemas.microsoft.com/office/drawing/2014/main" id="{81F7928F-AE3C-7137-FFD0-A4CF61258D9E}"/>
              </a:ext>
            </a:extLst>
          </p:cNvPr>
          <p:cNvSpPr>
            <a:spLocks noGrp="1" noChangeArrowheads="1"/>
          </p:cNvSpPr>
          <p:nvPr>
            <p:ph type="body" idx="1"/>
          </p:nvPr>
        </p:nvSpPr>
        <p:spPr/>
        <p:txBody>
          <a:bodyPr/>
          <a:lstStyle/>
          <a:p>
            <a:pPr eaLnBrk="1" hangingPunct="1">
              <a:defRPr/>
            </a:pPr>
            <a:r>
              <a:rPr lang="en-US" dirty="0"/>
              <a:t>Current U.S. agriculture and trade policy heavily promotes GM crops in Africa</a:t>
            </a:r>
          </a:p>
          <a:p>
            <a:pPr lvl="1" eaLnBrk="1" hangingPunct="1">
              <a:defRPr/>
            </a:pPr>
            <a:r>
              <a:rPr lang="en-US" sz="3200" dirty="0"/>
              <a:t>2009 Global Food Security Act mandates use of GM food for food aid</a:t>
            </a:r>
          </a:p>
          <a:p>
            <a:pPr eaLnBrk="1" hangingPunct="1">
              <a:defRPr/>
            </a:pPr>
            <a:r>
              <a:rPr lang="en-US" dirty="0" err="1"/>
              <a:t>Wikileaks</a:t>
            </a:r>
            <a:r>
              <a:rPr lang="en-US" dirty="0"/>
              <a:t> documents show US pressuring  EU, new Zealand, and African nations to accept GM crops</a:t>
            </a:r>
          </a:p>
          <a:p>
            <a:pPr eaLnBrk="1" hangingPunct="1">
              <a:defRPr/>
            </a:pPr>
            <a:r>
              <a:rPr lang="en-US" dirty="0" err="1"/>
              <a:t>Africapitalism</a:t>
            </a:r>
            <a:r>
              <a:rPr lang="en-US" dirty="0"/>
              <a:t> (a type of </a:t>
            </a:r>
            <a:r>
              <a:rPr lang="en-US" dirty="0" err="1"/>
              <a:t>philanthrocapitalism</a:t>
            </a:r>
            <a:r>
              <a:rPr lang="en-US" dirty="0"/>
              <a:t>)</a:t>
            </a:r>
          </a:p>
          <a:p>
            <a:pPr>
              <a:defRPr/>
            </a:pPr>
            <a:endParaRPr lang="en-US" dirty="0">
              <a:effectLst/>
            </a:endParaRPr>
          </a:p>
        </p:txBody>
      </p:sp>
    </p:spTree>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a:extLst>
              <a:ext uri="{FF2B5EF4-FFF2-40B4-BE49-F238E27FC236}">
                <a16:creationId xmlns:a16="http://schemas.microsoft.com/office/drawing/2014/main" id="{AF811EB8-5689-DD55-017E-3981A969AF08}"/>
              </a:ext>
            </a:extLst>
          </p:cNvPr>
          <p:cNvSpPr>
            <a:spLocks noGrp="1" noRot="1" noChangeArrowheads="1"/>
          </p:cNvSpPr>
          <p:nvPr>
            <p:ph type="title"/>
          </p:nvPr>
        </p:nvSpPr>
        <p:spPr/>
        <p:txBody>
          <a:bodyPr/>
          <a:lstStyle/>
          <a:p>
            <a:pPr eaLnBrk="1" hangingPunct="1">
              <a:defRPr/>
            </a:pPr>
            <a:r>
              <a:rPr lang="en-US" dirty="0"/>
              <a:t>Agriculture</a:t>
            </a:r>
          </a:p>
        </p:txBody>
      </p:sp>
      <p:sp>
        <p:nvSpPr>
          <p:cNvPr id="217091" name="Rectangle 3">
            <a:extLst>
              <a:ext uri="{FF2B5EF4-FFF2-40B4-BE49-F238E27FC236}">
                <a16:creationId xmlns:a16="http://schemas.microsoft.com/office/drawing/2014/main" id="{75996208-5A04-77C3-F247-889ECCD130A0}"/>
              </a:ext>
            </a:extLst>
          </p:cNvPr>
          <p:cNvSpPr>
            <a:spLocks noGrp="1" noChangeArrowheads="1"/>
          </p:cNvSpPr>
          <p:nvPr>
            <p:ph type="body" idx="1"/>
          </p:nvPr>
        </p:nvSpPr>
        <p:spPr/>
        <p:txBody>
          <a:bodyPr/>
          <a:lstStyle/>
          <a:p>
            <a:pPr eaLnBrk="1" hangingPunct="1">
              <a:defRPr/>
            </a:pPr>
            <a:r>
              <a:rPr lang="en-US" dirty="0"/>
              <a:t>Agriculture = largest industry on earth</a:t>
            </a:r>
          </a:p>
          <a:p>
            <a:pPr lvl="1">
              <a:defRPr/>
            </a:pPr>
            <a:r>
              <a:rPr lang="en-US" sz="3200" dirty="0"/>
              <a:t>Responsible for:</a:t>
            </a:r>
          </a:p>
          <a:p>
            <a:pPr lvl="2">
              <a:defRPr/>
            </a:pPr>
            <a:r>
              <a:rPr lang="en-US" sz="3200" dirty="0"/>
              <a:t>70% of fresh water use</a:t>
            </a:r>
          </a:p>
          <a:p>
            <a:pPr lvl="2">
              <a:defRPr/>
            </a:pPr>
            <a:r>
              <a:rPr lang="en-US" sz="3200" dirty="0"/>
              <a:t>80% of world’s tropical and subtropical deforestation</a:t>
            </a:r>
          </a:p>
          <a:p>
            <a:pPr lvl="2">
              <a:defRPr/>
            </a:pPr>
            <a:r>
              <a:rPr lang="en-US" sz="3200" dirty="0"/>
              <a:t>33% of human-caused greenhouse gas emissions</a:t>
            </a:r>
          </a:p>
        </p:txBody>
      </p:sp>
    </p:spTree>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95ADE-7E34-F4D7-7102-B5D6BF32265B}"/>
              </a:ext>
            </a:extLst>
          </p:cNvPr>
          <p:cNvSpPr>
            <a:spLocks noGrp="1"/>
          </p:cNvSpPr>
          <p:nvPr>
            <p:ph type="title"/>
          </p:nvPr>
        </p:nvSpPr>
        <p:spPr/>
        <p:txBody>
          <a:bodyPr/>
          <a:lstStyle/>
          <a:p>
            <a:pPr>
              <a:defRPr/>
            </a:pPr>
            <a:r>
              <a:rPr lang="en-US" dirty="0"/>
              <a:t>Nutritional Value vs. Water Consumption</a:t>
            </a:r>
          </a:p>
        </p:txBody>
      </p:sp>
      <p:pic>
        <p:nvPicPr>
          <p:cNvPr id="361475" name="Content Placeholder 3">
            <a:extLst>
              <a:ext uri="{FF2B5EF4-FFF2-40B4-BE49-F238E27FC236}">
                <a16:creationId xmlns:a16="http://schemas.microsoft.com/office/drawing/2014/main" id="{FC901B43-4946-0401-E9C8-349774C305B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12750" y="1524000"/>
            <a:ext cx="8399463" cy="4724400"/>
          </a:xfrm>
        </p:spPr>
      </p:pic>
    </p:spTree>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FA311-7B58-FD1E-3175-EDF5BBEA0842}"/>
              </a:ext>
            </a:extLst>
          </p:cNvPr>
          <p:cNvSpPr>
            <a:spLocks noGrp="1"/>
          </p:cNvSpPr>
          <p:nvPr>
            <p:ph type="title"/>
          </p:nvPr>
        </p:nvSpPr>
        <p:spPr/>
        <p:txBody>
          <a:bodyPr/>
          <a:lstStyle/>
          <a:p>
            <a:pPr>
              <a:defRPr/>
            </a:pPr>
            <a:r>
              <a:rPr lang="en-US" dirty="0">
                <a:solidFill>
                  <a:srgbClr val="E5E5FF"/>
                </a:solidFill>
              </a:rPr>
              <a:t>Agricultural Employment</a:t>
            </a:r>
            <a:endParaRPr lang="en-US" dirty="0"/>
          </a:p>
        </p:txBody>
      </p:sp>
      <p:sp>
        <p:nvSpPr>
          <p:cNvPr id="3" name="Content Placeholder 2">
            <a:extLst>
              <a:ext uri="{FF2B5EF4-FFF2-40B4-BE49-F238E27FC236}">
                <a16:creationId xmlns:a16="http://schemas.microsoft.com/office/drawing/2014/main" id="{10E11BDF-AB66-BE6D-004A-982E7619295F}"/>
              </a:ext>
            </a:extLst>
          </p:cNvPr>
          <p:cNvSpPr>
            <a:spLocks noGrp="1"/>
          </p:cNvSpPr>
          <p:nvPr>
            <p:ph idx="1"/>
          </p:nvPr>
        </p:nvSpPr>
        <p:spPr/>
        <p:txBody>
          <a:bodyPr/>
          <a:lstStyle/>
          <a:p>
            <a:pPr eaLnBrk="1" hangingPunct="1">
              <a:defRPr/>
            </a:pPr>
            <a:r>
              <a:rPr lang="en-US" sz="3600" dirty="0"/>
              <a:t>Agriculture accounts for 70% of employment and 35% of GNP in sub-Saharan Africa</a:t>
            </a:r>
          </a:p>
          <a:p>
            <a:pPr eaLnBrk="1" hangingPunct="1">
              <a:defRPr/>
            </a:pPr>
            <a:endParaRPr lang="en-US" sz="3600" dirty="0"/>
          </a:p>
          <a:p>
            <a:pPr eaLnBrk="1" hangingPunct="1">
              <a:defRPr/>
            </a:pPr>
            <a:r>
              <a:rPr lang="en-US" sz="3600" dirty="0"/>
              <a:t>Only 1.5% of US workforce employed in agriculture (vs. 84% in 1810, 41% in 1900)</a:t>
            </a:r>
          </a:p>
          <a:p>
            <a:pPr>
              <a:defRPr/>
            </a:pPr>
            <a:endParaRPr lang="en-US" dirty="0"/>
          </a:p>
        </p:txBody>
      </p:sp>
    </p:spTree>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4D632AB9-CC6A-20A2-4261-5828CE5A5A1E}"/>
              </a:ext>
            </a:extLst>
          </p:cNvPr>
          <p:cNvSpPr>
            <a:spLocks noGrp="1" noRot="1" noChangeArrowheads="1"/>
          </p:cNvSpPr>
          <p:nvPr>
            <p:ph type="title"/>
          </p:nvPr>
        </p:nvSpPr>
        <p:spPr/>
        <p:txBody>
          <a:bodyPr/>
          <a:lstStyle/>
          <a:p>
            <a:pPr eaLnBrk="1" hangingPunct="1">
              <a:defRPr/>
            </a:pPr>
            <a:r>
              <a:rPr lang="en-US" dirty="0"/>
              <a:t>GE Foods and World Hunger</a:t>
            </a:r>
          </a:p>
        </p:txBody>
      </p:sp>
      <p:sp>
        <p:nvSpPr>
          <p:cNvPr id="24579" name="Rectangle 3">
            <a:extLst>
              <a:ext uri="{FF2B5EF4-FFF2-40B4-BE49-F238E27FC236}">
                <a16:creationId xmlns:a16="http://schemas.microsoft.com/office/drawing/2014/main" id="{DCEAD892-63F5-E405-AA38-6825580D46B6}"/>
              </a:ext>
            </a:extLst>
          </p:cNvPr>
          <p:cNvSpPr>
            <a:spLocks noGrp="1" noChangeArrowheads="1"/>
          </p:cNvSpPr>
          <p:nvPr>
            <p:ph type="body" idx="1"/>
          </p:nvPr>
        </p:nvSpPr>
        <p:spPr/>
        <p:txBody>
          <a:bodyPr/>
          <a:lstStyle/>
          <a:p>
            <a:pPr eaLnBrk="1" hangingPunct="1">
              <a:defRPr/>
            </a:pPr>
            <a:r>
              <a:rPr lang="en-US" sz="2800" dirty="0"/>
              <a:t>2.2 billion people experience moderate or severe food insecurity</a:t>
            </a:r>
          </a:p>
          <a:p>
            <a:pPr eaLnBrk="1" hangingPunct="1">
              <a:defRPr/>
            </a:pPr>
            <a:r>
              <a:rPr lang="en-US" sz="2800" dirty="0"/>
              <a:t>733 million people hungry/malnourished</a:t>
            </a:r>
          </a:p>
          <a:p>
            <a:pPr eaLnBrk="1" hangingPunct="1">
              <a:defRPr/>
            </a:pPr>
            <a:r>
              <a:rPr lang="en-US" sz="2800" dirty="0"/>
              <a:t>1</a:t>
            </a:r>
            <a:r>
              <a:rPr lang="en-US" sz="2800" dirty="0">
                <a:effectLst/>
                <a:cs typeface="Arial" charset="0"/>
              </a:rPr>
              <a:t>.5 billion adults overweight, 1 billion obese</a:t>
            </a:r>
            <a:endParaRPr lang="en-US" sz="2800" dirty="0"/>
          </a:p>
          <a:p>
            <a:pPr eaLnBrk="1" hangingPunct="1">
              <a:defRPr/>
            </a:pPr>
            <a:r>
              <a:rPr lang="en-US" sz="2800" dirty="0"/>
              <a:t>Hunger and malnutrition kill over 3 million children per year worldwide</a:t>
            </a:r>
          </a:p>
          <a:p>
            <a:pPr eaLnBrk="1" hangingPunct="1">
              <a:defRPr/>
            </a:pPr>
            <a:r>
              <a:rPr lang="en-US" sz="2800" dirty="0"/>
              <a:t>We are close to utilizing the sustainable limit of 15% of the Earth’s surface that can be exploited for crop production</a:t>
            </a:r>
          </a:p>
        </p:txBody>
      </p:sp>
    </p:spTree>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48A62202-2249-ED9B-FACC-4245C3D08F50}"/>
              </a:ext>
            </a:extLst>
          </p:cNvPr>
          <p:cNvSpPr>
            <a:spLocks noGrp="1" noRot="1" noChangeArrowheads="1"/>
          </p:cNvSpPr>
          <p:nvPr>
            <p:ph type="title"/>
          </p:nvPr>
        </p:nvSpPr>
        <p:spPr/>
        <p:txBody>
          <a:bodyPr/>
          <a:lstStyle/>
          <a:p>
            <a:pPr eaLnBrk="1" hangingPunct="1">
              <a:defRPr/>
            </a:pPr>
            <a:r>
              <a:rPr lang="en-US" sz="3600" dirty="0"/>
              <a:t>GE Foods and World Hunger:</a:t>
            </a:r>
            <a:br>
              <a:rPr lang="en-US" sz="3600" dirty="0"/>
            </a:br>
            <a:r>
              <a:rPr lang="en-US" sz="3600" dirty="0"/>
              <a:t>Terminator and Traitor Technologies</a:t>
            </a:r>
          </a:p>
        </p:txBody>
      </p:sp>
      <p:sp>
        <p:nvSpPr>
          <p:cNvPr id="200707" name="Rectangle 3">
            <a:extLst>
              <a:ext uri="{FF2B5EF4-FFF2-40B4-BE49-F238E27FC236}">
                <a16:creationId xmlns:a16="http://schemas.microsoft.com/office/drawing/2014/main" id="{C242E65F-44AA-7E8C-93B4-9FBBDAAF4C71}"/>
              </a:ext>
            </a:extLst>
          </p:cNvPr>
          <p:cNvSpPr>
            <a:spLocks noGrp="1" noChangeArrowheads="1"/>
          </p:cNvSpPr>
          <p:nvPr>
            <p:ph type="body" idx="1"/>
          </p:nvPr>
        </p:nvSpPr>
        <p:spPr/>
        <p:txBody>
          <a:bodyPr/>
          <a:lstStyle/>
          <a:p>
            <a:pPr eaLnBrk="1" hangingPunct="1">
              <a:defRPr/>
            </a:pPr>
            <a:r>
              <a:rPr lang="en-US" sz="3600" dirty="0"/>
              <a:t>Genetic Use Restriction Technology (“GURT”)</a:t>
            </a:r>
          </a:p>
          <a:p>
            <a:pPr lvl="1" eaLnBrk="1" hangingPunct="1">
              <a:defRPr/>
            </a:pPr>
            <a:r>
              <a:rPr lang="en-US" sz="3600" dirty="0"/>
              <a:t>v-GURTS (aka “terminator technology”): Makes seeds sterile, via insertion of gene that stops manufacture of protein needed for germination, so they cannot be cropped and </a:t>
            </a:r>
            <a:r>
              <a:rPr lang="en-US" sz="3600" dirty="0" err="1"/>
              <a:t>resown</a:t>
            </a:r>
            <a:endParaRPr lang="en-US" sz="3600" dirty="0"/>
          </a:p>
        </p:txBody>
      </p:sp>
    </p:spTree>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14A72-6712-3323-E78C-E2D24C01A90E}"/>
              </a:ext>
            </a:extLst>
          </p:cNvPr>
          <p:cNvSpPr>
            <a:spLocks noGrp="1"/>
          </p:cNvSpPr>
          <p:nvPr>
            <p:ph type="title"/>
          </p:nvPr>
        </p:nvSpPr>
        <p:spPr/>
        <p:txBody>
          <a:bodyPr/>
          <a:lstStyle/>
          <a:p>
            <a:pPr>
              <a:defRPr/>
            </a:pPr>
            <a:r>
              <a:rPr lang="en-US" sz="3600" dirty="0">
                <a:solidFill>
                  <a:srgbClr val="E5E5FF"/>
                </a:solidFill>
              </a:rPr>
              <a:t>GE Foods and World Hunger:</a:t>
            </a:r>
            <a:br>
              <a:rPr lang="en-US" sz="3600" dirty="0">
                <a:solidFill>
                  <a:srgbClr val="E5E5FF"/>
                </a:solidFill>
              </a:rPr>
            </a:br>
            <a:r>
              <a:rPr lang="en-US" sz="3600" dirty="0">
                <a:solidFill>
                  <a:srgbClr val="E5E5FF"/>
                </a:solidFill>
              </a:rPr>
              <a:t>Terminator and Traitor Technologies</a:t>
            </a:r>
            <a:endParaRPr lang="en-US" dirty="0"/>
          </a:p>
        </p:txBody>
      </p:sp>
      <p:sp>
        <p:nvSpPr>
          <p:cNvPr id="3" name="Content Placeholder 2">
            <a:extLst>
              <a:ext uri="{FF2B5EF4-FFF2-40B4-BE49-F238E27FC236}">
                <a16:creationId xmlns:a16="http://schemas.microsoft.com/office/drawing/2014/main" id="{04170FC4-3C48-2C3C-A3AA-8340E7C60532}"/>
              </a:ext>
            </a:extLst>
          </p:cNvPr>
          <p:cNvSpPr>
            <a:spLocks noGrp="1"/>
          </p:cNvSpPr>
          <p:nvPr>
            <p:ph idx="1"/>
          </p:nvPr>
        </p:nvSpPr>
        <p:spPr/>
        <p:txBody>
          <a:bodyPr/>
          <a:lstStyle/>
          <a:p>
            <a:pPr eaLnBrk="1" hangingPunct="1">
              <a:defRPr/>
            </a:pPr>
            <a:r>
              <a:rPr lang="en-US" dirty="0"/>
              <a:t>Genetic Use Restriction Technology (“GURT”)</a:t>
            </a:r>
          </a:p>
          <a:p>
            <a:pPr lvl="1" eaLnBrk="1" hangingPunct="1">
              <a:defRPr/>
            </a:pPr>
            <a:r>
              <a:rPr lang="en-US" sz="3200" dirty="0"/>
              <a:t>t-GURTS (aka “traitor technology”): Inserts modifying gene such that genes governing good growth, germination, and other desirable characteristics can be activated only when the plant is sprayed with a proprietary chemical, which is sold separately</a:t>
            </a:r>
          </a:p>
          <a:p>
            <a:pPr>
              <a:defRPr/>
            </a:pPr>
            <a:endParaRPr lang="en-US" dirty="0"/>
          </a:p>
        </p:txBody>
      </p:sp>
    </p:spTree>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a:extLst>
              <a:ext uri="{FF2B5EF4-FFF2-40B4-BE49-F238E27FC236}">
                <a16:creationId xmlns:a16="http://schemas.microsoft.com/office/drawing/2014/main" id="{63B9E9CA-4E58-0F6D-07D1-79F44F468F25}"/>
              </a:ext>
            </a:extLst>
          </p:cNvPr>
          <p:cNvSpPr>
            <a:spLocks noGrp="1" noRot="1" noChangeArrowheads="1"/>
          </p:cNvSpPr>
          <p:nvPr>
            <p:ph type="title"/>
          </p:nvPr>
        </p:nvSpPr>
        <p:spPr/>
        <p:txBody>
          <a:bodyPr/>
          <a:lstStyle/>
          <a:p>
            <a:pPr eaLnBrk="1" hangingPunct="1">
              <a:defRPr/>
            </a:pPr>
            <a:r>
              <a:rPr lang="en-US" sz="4000" dirty="0"/>
              <a:t>GE Foods and World Hunger:</a:t>
            </a:r>
            <a:br>
              <a:rPr lang="en-US" sz="4000" dirty="0"/>
            </a:br>
            <a:r>
              <a:rPr lang="en-US" sz="4000" dirty="0"/>
              <a:t>Terminator Technology</a:t>
            </a:r>
          </a:p>
        </p:txBody>
      </p:sp>
      <p:sp>
        <p:nvSpPr>
          <p:cNvPr id="201731" name="Rectangle 3">
            <a:extLst>
              <a:ext uri="{FF2B5EF4-FFF2-40B4-BE49-F238E27FC236}">
                <a16:creationId xmlns:a16="http://schemas.microsoft.com/office/drawing/2014/main" id="{D5029669-9AC2-5329-ED18-225EE7F895E8}"/>
              </a:ext>
            </a:extLst>
          </p:cNvPr>
          <p:cNvSpPr>
            <a:spLocks noGrp="1" noChangeArrowheads="1"/>
          </p:cNvSpPr>
          <p:nvPr>
            <p:ph type="body" idx="1"/>
          </p:nvPr>
        </p:nvSpPr>
        <p:spPr/>
        <p:txBody>
          <a:bodyPr/>
          <a:lstStyle/>
          <a:p>
            <a:pPr eaLnBrk="1" hangingPunct="1">
              <a:defRPr/>
            </a:pPr>
            <a:r>
              <a:rPr lang="en-US" dirty="0"/>
              <a:t>Overturns traditional agricultural practices of over a billion farmers</a:t>
            </a:r>
          </a:p>
          <a:p>
            <a:pPr lvl="1" eaLnBrk="1" hangingPunct="1">
              <a:defRPr/>
            </a:pPr>
            <a:r>
              <a:rPr lang="en-US" dirty="0"/>
              <a:t>Instead of saving seeds for the next year’s crop, forced to buy seeds annually from biotech companies</a:t>
            </a:r>
          </a:p>
          <a:p>
            <a:pPr eaLnBrk="1" hangingPunct="1">
              <a:defRPr/>
            </a:pPr>
            <a:r>
              <a:rPr lang="en-US" dirty="0"/>
              <a:t>Terminator plants still produce pollen, and their genes could make non-GM crops sterile as well</a:t>
            </a:r>
          </a:p>
        </p:txBody>
      </p:sp>
    </p:spTree>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a:extLst>
              <a:ext uri="{FF2B5EF4-FFF2-40B4-BE49-F238E27FC236}">
                <a16:creationId xmlns:a16="http://schemas.microsoft.com/office/drawing/2014/main" id="{A7D3D310-C556-B8C6-45FC-87623FB07E90}"/>
              </a:ext>
            </a:extLst>
          </p:cNvPr>
          <p:cNvSpPr>
            <a:spLocks noGrp="1" noRot="1" noChangeArrowheads="1"/>
          </p:cNvSpPr>
          <p:nvPr>
            <p:ph type="title"/>
          </p:nvPr>
        </p:nvSpPr>
        <p:spPr/>
        <p:txBody>
          <a:bodyPr/>
          <a:lstStyle/>
          <a:p>
            <a:pPr eaLnBrk="1" hangingPunct="1">
              <a:defRPr/>
            </a:pPr>
            <a:r>
              <a:rPr lang="en-US" sz="4000" dirty="0"/>
              <a:t>GE Foods and World Hunger:</a:t>
            </a:r>
            <a:br>
              <a:rPr lang="en-US" sz="4000" dirty="0"/>
            </a:br>
            <a:r>
              <a:rPr lang="en-US" sz="4000" dirty="0"/>
              <a:t>Terminator Technology</a:t>
            </a:r>
          </a:p>
        </p:txBody>
      </p:sp>
      <p:sp>
        <p:nvSpPr>
          <p:cNvPr id="202755" name="Rectangle 3">
            <a:extLst>
              <a:ext uri="{FF2B5EF4-FFF2-40B4-BE49-F238E27FC236}">
                <a16:creationId xmlns:a16="http://schemas.microsoft.com/office/drawing/2014/main" id="{97CFF320-9BDB-748E-AC19-F977562918D2}"/>
              </a:ext>
            </a:extLst>
          </p:cNvPr>
          <p:cNvSpPr>
            <a:spLocks noGrp="1" noChangeArrowheads="1"/>
          </p:cNvSpPr>
          <p:nvPr>
            <p:ph type="body" idx="1"/>
          </p:nvPr>
        </p:nvSpPr>
        <p:spPr/>
        <p:txBody>
          <a:bodyPr/>
          <a:lstStyle/>
          <a:p>
            <a:pPr eaLnBrk="1" hangingPunct="1">
              <a:lnSpc>
                <a:spcPct val="90000"/>
              </a:lnSpc>
              <a:defRPr/>
            </a:pPr>
            <a:r>
              <a:rPr lang="en-US" sz="2800" dirty="0"/>
              <a:t>In 2000, the world’s governments imposed a de facto moratorium on developing, or even testing, the technology under the UN Convention on Biological Diversity</a:t>
            </a:r>
          </a:p>
          <a:p>
            <a:pPr eaLnBrk="1" hangingPunct="1">
              <a:lnSpc>
                <a:spcPct val="90000"/>
              </a:lnSpc>
              <a:defRPr/>
            </a:pPr>
            <a:r>
              <a:rPr lang="en-US" sz="2800" dirty="0"/>
              <a:t>U.S., Canada, Australia, New Zealand, and UK trying to overturn</a:t>
            </a:r>
          </a:p>
          <a:p>
            <a:pPr eaLnBrk="1" hangingPunct="1">
              <a:lnSpc>
                <a:spcPct val="90000"/>
              </a:lnSpc>
              <a:defRPr/>
            </a:pPr>
            <a:r>
              <a:rPr lang="en-US" sz="2800" dirty="0"/>
              <a:t>Upheld by UN CBD in 3/06</a:t>
            </a:r>
          </a:p>
          <a:p>
            <a:pPr eaLnBrk="1" hangingPunct="1">
              <a:lnSpc>
                <a:spcPct val="90000"/>
              </a:lnSpc>
              <a:defRPr/>
            </a:pPr>
            <a:r>
              <a:rPr lang="en-US" sz="2800" dirty="0"/>
              <a:t>Terminator technology opposed by World Council of Churches</a:t>
            </a:r>
          </a:p>
          <a:p>
            <a:pPr eaLnBrk="1" hangingPunct="1">
              <a:lnSpc>
                <a:spcPct val="90000"/>
              </a:lnSpc>
              <a:defRPr/>
            </a:pPr>
            <a:r>
              <a:rPr lang="en-US" sz="2800" dirty="0"/>
              <a:t>Monsanto ultimately decided not to commercialize terminator technologies</a:t>
            </a:r>
          </a:p>
        </p:txBody>
      </p:sp>
    </p:spTree>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id="{26E266ED-B2E9-DA03-CED0-57C5ABF9DFAA}"/>
              </a:ext>
            </a:extLst>
          </p:cNvPr>
          <p:cNvSpPr>
            <a:spLocks noGrp="1" noRot="1" noChangeArrowheads="1"/>
          </p:cNvSpPr>
          <p:nvPr>
            <p:ph type="title"/>
          </p:nvPr>
        </p:nvSpPr>
        <p:spPr/>
        <p:txBody>
          <a:bodyPr/>
          <a:lstStyle/>
          <a:p>
            <a:pPr eaLnBrk="1" hangingPunct="1">
              <a:defRPr/>
            </a:pPr>
            <a:r>
              <a:rPr lang="en-US" dirty="0"/>
              <a:t>GE Foods and World Hunger</a:t>
            </a:r>
          </a:p>
        </p:txBody>
      </p:sp>
      <p:sp>
        <p:nvSpPr>
          <p:cNvPr id="197635" name="Rectangle 3">
            <a:extLst>
              <a:ext uri="{FF2B5EF4-FFF2-40B4-BE49-F238E27FC236}">
                <a16:creationId xmlns:a16="http://schemas.microsoft.com/office/drawing/2014/main" id="{4CC2F7A4-1126-FF31-8340-F4C1F3FDA5D4}"/>
              </a:ext>
            </a:extLst>
          </p:cNvPr>
          <p:cNvSpPr>
            <a:spLocks noGrp="1" noChangeArrowheads="1"/>
          </p:cNvSpPr>
          <p:nvPr>
            <p:ph type="body" idx="1"/>
          </p:nvPr>
        </p:nvSpPr>
        <p:spPr>
          <a:xfrm>
            <a:off x="439738" y="1676400"/>
            <a:ext cx="8229600" cy="4525963"/>
          </a:xfrm>
        </p:spPr>
        <p:txBody>
          <a:bodyPr/>
          <a:lstStyle/>
          <a:p>
            <a:pPr eaLnBrk="1" hangingPunct="1">
              <a:lnSpc>
                <a:spcPct val="90000"/>
              </a:lnSpc>
              <a:defRPr/>
            </a:pPr>
            <a:r>
              <a:rPr lang="en-US" dirty="0"/>
              <a:t>GE foods promoted as the solution to world hunger</a:t>
            </a:r>
          </a:p>
          <a:p>
            <a:pPr lvl="1" eaLnBrk="1" hangingPunct="1">
              <a:lnSpc>
                <a:spcPct val="90000"/>
              </a:lnSpc>
              <a:defRPr/>
            </a:pPr>
            <a:r>
              <a:rPr lang="en-US" sz="3200" dirty="0"/>
              <a:t>No commercially available GE crop that is drought-resistant, salt- or flood-tolerant, or which increases yields (USDA)</a:t>
            </a:r>
          </a:p>
          <a:p>
            <a:pPr lvl="1" eaLnBrk="1" hangingPunct="1">
              <a:lnSpc>
                <a:spcPct val="90000"/>
              </a:lnSpc>
              <a:defRPr/>
            </a:pPr>
            <a:r>
              <a:rPr lang="en-US" sz="3200" dirty="0"/>
              <a:t>Monsanto/BASF’s drought-tolerant corn(</a:t>
            </a:r>
            <a:r>
              <a:rPr lang="en-US" sz="3200" dirty="0" err="1"/>
              <a:t>DroughtGard</a:t>
            </a:r>
            <a:r>
              <a:rPr lang="en-US" sz="3200" dirty="0"/>
              <a:t>) approved (2011), but no better than regionally-adapted varieties of conventional corn</a:t>
            </a:r>
          </a:p>
        </p:txBody>
      </p:sp>
    </p:spTree>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4CA45-88B3-6738-AE33-D8C9E26A51BF}"/>
              </a:ext>
            </a:extLst>
          </p:cNvPr>
          <p:cNvSpPr>
            <a:spLocks noGrp="1"/>
          </p:cNvSpPr>
          <p:nvPr>
            <p:ph type="title"/>
          </p:nvPr>
        </p:nvSpPr>
        <p:spPr/>
        <p:txBody>
          <a:bodyPr/>
          <a:lstStyle/>
          <a:p>
            <a:pPr>
              <a:defRPr/>
            </a:pPr>
            <a:r>
              <a:rPr lang="en-US" dirty="0">
                <a:solidFill>
                  <a:srgbClr val="E5E5FF"/>
                </a:solidFill>
              </a:rPr>
              <a:t>GE Foods and World Hunger</a:t>
            </a:r>
            <a:endParaRPr lang="en-US" dirty="0"/>
          </a:p>
        </p:txBody>
      </p:sp>
      <p:sp>
        <p:nvSpPr>
          <p:cNvPr id="3" name="Content Placeholder 2">
            <a:extLst>
              <a:ext uri="{FF2B5EF4-FFF2-40B4-BE49-F238E27FC236}">
                <a16:creationId xmlns:a16="http://schemas.microsoft.com/office/drawing/2014/main" id="{B2C1DC32-5939-0F6C-DBA2-64461F850729}"/>
              </a:ext>
            </a:extLst>
          </p:cNvPr>
          <p:cNvSpPr>
            <a:spLocks noGrp="1"/>
          </p:cNvSpPr>
          <p:nvPr>
            <p:ph idx="1"/>
          </p:nvPr>
        </p:nvSpPr>
        <p:spPr/>
        <p:txBody>
          <a:bodyPr/>
          <a:lstStyle/>
          <a:p>
            <a:pPr eaLnBrk="1" hangingPunct="1">
              <a:lnSpc>
                <a:spcPct val="90000"/>
              </a:lnSpc>
              <a:defRPr/>
            </a:pPr>
            <a:r>
              <a:rPr lang="en-US" dirty="0"/>
              <a:t>GE foods promoted as the solution to world hunger</a:t>
            </a:r>
          </a:p>
          <a:p>
            <a:pPr lvl="1" eaLnBrk="1" hangingPunct="1">
              <a:lnSpc>
                <a:spcPct val="90000"/>
              </a:lnSpc>
              <a:defRPr/>
            </a:pPr>
            <a:r>
              <a:rPr lang="en-US" sz="3200" dirty="0"/>
              <a:t>Argentina has approved drought-resistant GM soybean (with gene from a naturally drought-resistant sunflower)</a:t>
            </a:r>
          </a:p>
          <a:p>
            <a:pPr lvl="1" eaLnBrk="1" hangingPunct="1">
              <a:lnSpc>
                <a:spcPct val="90000"/>
              </a:lnSpc>
              <a:defRPr/>
            </a:pPr>
            <a:r>
              <a:rPr lang="en-US" sz="3200" dirty="0"/>
              <a:t>Over 150 drought-resistant corn hybrids produced by conventional crossbreeding increase crop yields by up to 30%</a:t>
            </a:r>
          </a:p>
          <a:p>
            <a:pPr>
              <a:defRPr/>
            </a:pPr>
            <a:endParaRPr lang="en-US" dirty="0"/>
          </a:p>
        </p:txBody>
      </p:sp>
    </p:spTree>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8D08A-534D-6450-FBFB-FF11C7B2AECD}"/>
              </a:ext>
            </a:extLst>
          </p:cNvPr>
          <p:cNvSpPr>
            <a:spLocks noGrp="1"/>
          </p:cNvSpPr>
          <p:nvPr>
            <p:ph type="title"/>
          </p:nvPr>
        </p:nvSpPr>
        <p:spPr/>
        <p:txBody>
          <a:bodyPr/>
          <a:lstStyle/>
          <a:p>
            <a:pPr>
              <a:defRPr/>
            </a:pPr>
            <a:r>
              <a:rPr lang="en-US" dirty="0">
                <a:solidFill>
                  <a:srgbClr val="E5E5FF"/>
                </a:solidFill>
              </a:rPr>
              <a:t>GE Foods and World Hunger</a:t>
            </a:r>
            <a:endParaRPr lang="en-US" dirty="0"/>
          </a:p>
        </p:txBody>
      </p:sp>
      <p:sp>
        <p:nvSpPr>
          <p:cNvPr id="3" name="Content Placeholder 2">
            <a:extLst>
              <a:ext uri="{FF2B5EF4-FFF2-40B4-BE49-F238E27FC236}">
                <a16:creationId xmlns:a16="http://schemas.microsoft.com/office/drawing/2014/main" id="{549DDECE-E970-7357-E053-44F83371D55A}"/>
              </a:ext>
            </a:extLst>
          </p:cNvPr>
          <p:cNvSpPr>
            <a:spLocks noGrp="1"/>
          </p:cNvSpPr>
          <p:nvPr>
            <p:ph idx="1"/>
          </p:nvPr>
        </p:nvSpPr>
        <p:spPr/>
        <p:txBody>
          <a:bodyPr/>
          <a:lstStyle/>
          <a:p>
            <a:pPr>
              <a:defRPr/>
            </a:pPr>
            <a:r>
              <a:rPr lang="en-US" dirty="0"/>
              <a:t>If GE crops were designed to eliminate world hunger, they would be:</a:t>
            </a:r>
          </a:p>
          <a:p>
            <a:pPr lvl="1">
              <a:defRPr/>
            </a:pPr>
            <a:r>
              <a:rPr lang="en-US" sz="3200" dirty="0"/>
              <a:t>Able to grow on substandard or marginal soils</a:t>
            </a:r>
          </a:p>
          <a:p>
            <a:pPr lvl="1">
              <a:defRPr/>
            </a:pPr>
            <a:r>
              <a:rPr lang="en-US" sz="3200" dirty="0"/>
              <a:t>Able to produce more high-quality protein with increased per-acre yield, without the need for expensive machinery, chemicals, fertilizers or water</a:t>
            </a:r>
          </a:p>
        </p:txBody>
      </p:sp>
    </p:spTree>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FEE15-2986-C884-9A92-E5D744B92115}"/>
              </a:ext>
            </a:extLst>
          </p:cNvPr>
          <p:cNvSpPr>
            <a:spLocks noGrp="1"/>
          </p:cNvSpPr>
          <p:nvPr>
            <p:ph type="title"/>
          </p:nvPr>
        </p:nvSpPr>
        <p:spPr/>
        <p:txBody>
          <a:bodyPr/>
          <a:lstStyle/>
          <a:p>
            <a:pPr>
              <a:defRPr/>
            </a:pPr>
            <a:r>
              <a:rPr lang="en-US" dirty="0">
                <a:solidFill>
                  <a:srgbClr val="E5E5FF"/>
                </a:solidFill>
              </a:rPr>
              <a:t>GE Foods and World Hunger</a:t>
            </a:r>
            <a:endParaRPr lang="en-US" dirty="0"/>
          </a:p>
        </p:txBody>
      </p:sp>
      <p:sp>
        <p:nvSpPr>
          <p:cNvPr id="3" name="Content Placeholder 2">
            <a:extLst>
              <a:ext uri="{FF2B5EF4-FFF2-40B4-BE49-F238E27FC236}">
                <a16:creationId xmlns:a16="http://schemas.microsoft.com/office/drawing/2014/main" id="{13B0846C-0BCD-E84D-93DD-00BC8B3CBED0}"/>
              </a:ext>
            </a:extLst>
          </p:cNvPr>
          <p:cNvSpPr>
            <a:spLocks noGrp="1"/>
          </p:cNvSpPr>
          <p:nvPr>
            <p:ph idx="1"/>
          </p:nvPr>
        </p:nvSpPr>
        <p:spPr/>
        <p:txBody>
          <a:bodyPr/>
          <a:lstStyle/>
          <a:p>
            <a:pPr>
              <a:defRPr/>
            </a:pPr>
            <a:r>
              <a:rPr lang="en-US" sz="2800" dirty="0"/>
              <a:t>If GE crops were designed to eliminate world hunger, they would be:</a:t>
            </a:r>
          </a:p>
          <a:p>
            <a:pPr lvl="1">
              <a:defRPr/>
            </a:pPr>
            <a:r>
              <a:rPr lang="en-US" dirty="0"/>
              <a:t>Engineered to favor small farms over larger farms</a:t>
            </a:r>
          </a:p>
          <a:p>
            <a:pPr lvl="2">
              <a:defRPr/>
            </a:pPr>
            <a:r>
              <a:rPr lang="en-US" sz="2800" dirty="0"/>
              <a:t>Small scale producers grow 70% of the world’s food</a:t>
            </a:r>
          </a:p>
          <a:p>
            <a:pPr lvl="1">
              <a:defRPr/>
            </a:pPr>
            <a:r>
              <a:rPr lang="en-US" dirty="0"/>
              <a:t>Cheap and freely available without restrictive licensing</a:t>
            </a:r>
          </a:p>
          <a:p>
            <a:pPr lvl="1">
              <a:defRPr/>
            </a:pPr>
            <a:r>
              <a:rPr lang="en-US" dirty="0"/>
              <a:t>Designed for crops that feed people, not livestock</a:t>
            </a:r>
          </a:p>
          <a:p>
            <a:pPr>
              <a:defRPr/>
            </a:pPr>
            <a:endParaRPr lang="en-US" dirty="0"/>
          </a:p>
        </p:txBody>
      </p:sp>
    </p:spTree>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03ACA-4B22-7900-57BE-2C5C4A0336D1}"/>
              </a:ext>
            </a:extLst>
          </p:cNvPr>
          <p:cNvSpPr>
            <a:spLocks noGrp="1"/>
          </p:cNvSpPr>
          <p:nvPr>
            <p:ph type="title"/>
          </p:nvPr>
        </p:nvSpPr>
        <p:spPr/>
        <p:txBody>
          <a:bodyPr/>
          <a:lstStyle/>
          <a:p>
            <a:pPr>
              <a:defRPr/>
            </a:pPr>
            <a:r>
              <a:rPr lang="en-US" dirty="0"/>
              <a:t>GE Foods and World Hunger</a:t>
            </a:r>
          </a:p>
        </p:txBody>
      </p:sp>
      <p:sp>
        <p:nvSpPr>
          <p:cNvPr id="3" name="Content Placeholder 2">
            <a:extLst>
              <a:ext uri="{FF2B5EF4-FFF2-40B4-BE49-F238E27FC236}">
                <a16:creationId xmlns:a16="http://schemas.microsoft.com/office/drawing/2014/main" id="{648801B5-2FAA-5EEB-1C7C-070E3D82FBAC}"/>
              </a:ext>
            </a:extLst>
          </p:cNvPr>
          <p:cNvSpPr>
            <a:spLocks noGrp="1"/>
          </p:cNvSpPr>
          <p:nvPr>
            <p:ph idx="1"/>
          </p:nvPr>
        </p:nvSpPr>
        <p:spPr/>
        <p:txBody>
          <a:bodyPr/>
          <a:lstStyle/>
          <a:p>
            <a:pPr eaLnBrk="1" hangingPunct="1">
              <a:lnSpc>
                <a:spcPct val="90000"/>
              </a:lnSpc>
              <a:defRPr/>
            </a:pPr>
            <a:r>
              <a:rPr lang="en-US" sz="3600" dirty="0"/>
              <a:t>Undermine food and nutritional security, food sovereignty and food democracy</a:t>
            </a:r>
          </a:p>
          <a:p>
            <a:pPr eaLnBrk="1" hangingPunct="1">
              <a:lnSpc>
                <a:spcPct val="90000"/>
              </a:lnSpc>
              <a:defRPr/>
            </a:pPr>
            <a:endParaRPr lang="en-US" sz="3600" dirty="0"/>
          </a:p>
          <a:p>
            <a:pPr eaLnBrk="1" hangingPunct="1">
              <a:lnSpc>
                <a:spcPct val="90000"/>
              </a:lnSpc>
              <a:defRPr/>
            </a:pPr>
            <a:r>
              <a:rPr lang="en-US" sz="3600" dirty="0"/>
              <a:t>One week of developed world farm subsidies = Annual cost of food aid to eliminate world hunger</a:t>
            </a:r>
          </a:p>
          <a:p>
            <a:pPr>
              <a:defRPr/>
            </a:pPr>
            <a:endParaRPr lang="en-US" sz="3600" dirty="0"/>
          </a:p>
        </p:txBody>
      </p:sp>
    </p:spTree>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B9EDDF04-7C8B-1B7E-F11D-7181EEBAA9DA}"/>
              </a:ext>
            </a:extLst>
          </p:cNvPr>
          <p:cNvSpPr>
            <a:spLocks noGrp="1" noRot="1" noChangeArrowheads="1"/>
          </p:cNvSpPr>
          <p:nvPr>
            <p:ph type="title"/>
          </p:nvPr>
        </p:nvSpPr>
        <p:spPr/>
        <p:txBody>
          <a:bodyPr/>
          <a:lstStyle/>
          <a:p>
            <a:pPr eaLnBrk="1" hangingPunct="1">
              <a:defRPr/>
            </a:pPr>
            <a:r>
              <a:rPr lang="en-US" dirty="0"/>
              <a:t>GE Foods and World Hunger</a:t>
            </a:r>
          </a:p>
        </p:txBody>
      </p:sp>
      <p:sp>
        <p:nvSpPr>
          <p:cNvPr id="79875" name="Rectangle 3">
            <a:extLst>
              <a:ext uri="{FF2B5EF4-FFF2-40B4-BE49-F238E27FC236}">
                <a16:creationId xmlns:a16="http://schemas.microsoft.com/office/drawing/2014/main" id="{D5E1EE18-C7B4-1957-B2BB-9B72900D2391}"/>
              </a:ext>
            </a:extLst>
          </p:cNvPr>
          <p:cNvSpPr>
            <a:spLocks noGrp="1" noChangeArrowheads="1"/>
          </p:cNvSpPr>
          <p:nvPr>
            <p:ph type="body" idx="1"/>
          </p:nvPr>
        </p:nvSpPr>
        <p:spPr/>
        <p:txBody>
          <a:bodyPr/>
          <a:lstStyle/>
          <a:p>
            <a:pPr eaLnBrk="1" hangingPunct="1">
              <a:defRPr/>
            </a:pPr>
            <a:r>
              <a:rPr lang="en-US" sz="3600" dirty="0"/>
              <a:t>Increasing reliance on GE food</a:t>
            </a:r>
          </a:p>
          <a:p>
            <a:pPr lvl="1" eaLnBrk="1" hangingPunct="1">
              <a:defRPr/>
            </a:pPr>
            <a:r>
              <a:rPr lang="en-US" sz="3600" dirty="0"/>
              <a:t>Consolidates corporate control of agriculture</a:t>
            </a:r>
          </a:p>
          <a:p>
            <a:pPr lvl="2" eaLnBrk="1" hangingPunct="1">
              <a:defRPr/>
            </a:pPr>
            <a:r>
              <a:rPr lang="en-US" sz="3600" dirty="0"/>
              <a:t>Crops supplied mainly by a handful of multinational corporations</a:t>
            </a:r>
          </a:p>
          <a:p>
            <a:pPr lvl="1" eaLnBrk="1" hangingPunct="1">
              <a:defRPr/>
            </a:pPr>
            <a:r>
              <a:rPr lang="en-US" sz="3600" dirty="0"/>
              <a:t>Transmogrifies farmers into </a:t>
            </a:r>
            <a:r>
              <a:rPr lang="en-US" sz="3600" dirty="0" err="1"/>
              <a:t>bioserfs</a:t>
            </a:r>
            <a:endParaRPr lang="en-US" sz="3600" dirty="0"/>
          </a:p>
        </p:txBody>
      </p:sp>
    </p:spTree>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C9B696B0-1BBE-8D25-0770-94291B17690B}"/>
              </a:ext>
            </a:extLst>
          </p:cNvPr>
          <p:cNvSpPr>
            <a:spLocks noGrp="1" noRot="1" noChangeArrowheads="1"/>
          </p:cNvSpPr>
          <p:nvPr>
            <p:ph type="title"/>
          </p:nvPr>
        </p:nvSpPr>
        <p:spPr/>
        <p:txBody>
          <a:bodyPr/>
          <a:lstStyle/>
          <a:p>
            <a:pPr eaLnBrk="1" hangingPunct="1">
              <a:defRPr/>
            </a:pPr>
            <a:r>
              <a:rPr lang="en-US" dirty="0"/>
              <a:t>GE Foods and World Hunger</a:t>
            </a:r>
          </a:p>
        </p:txBody>
      </p:sp>
      <p:sp>
        <p:nvSpPr>
          <p:cNvPr id="25603" name="Rectangle 3">
            <a:extLst>
              <a:ext uri="{FF2B5EF4-FFF2-40B4-BE49-F238E27FC236}">
                <a16:creationId xmlns:a16="http://schemas.microsoft.com/office/drawing/2014/main" id="{3C087C0B-2DB0-5F84-CD20-0E6DDA988405}"/>
              </a:ext>
            </a:extLst>
          </p:cNvPr>
          <p:cNvSpPr>
            <a:spLocks noGrp="1" noChangeArrowheads="1"/>
          </p:cNvSpPr>
          <p:nvPr>
            <p:ph type="body" idx="1"/>
          </p:nvPr>
        </p:nvSpPr>
        <p:spPr/>
        <p:txBody>
          <a:bodyPr/>
          <a:lstStyle/>
          <a:p>
            <a:pPr eaLnBrk="1" hangingPunct="1">
              <a:lnSpc>
                <a:spcPct val="90000"/>
              </a:lnSpc>
              <a:defRPr/>
            </a:pPr>
            <a:r>
              <a:rPr lang="en-US" sz="3600" dirty="0"/>
              <a:t>There is already enough food to feed the planet</a:t>
            </a:r>
          </a:p>
          <a:p>
            <a:pPr lvl="1" eaLnBrk="1" hangingPunct="1">
              <a:lnSpc>
                <a:spcPct val="90000"/>
              </a:lnSpc>
              <a:defRPr/>
            </a:pPr>
            <a:r>
              <a:rPr lang="en-US" sz="3600" dirty="0"/>
              <a:t>UN FAO: Enough food to provide over 2700 calories/day to every person</a:t>
            </a:r>
          </a:p>
          <a:p>
            <a:pPr lvl="1" eaLnBrk="1" hangingPunct="1">
              <a:lnSpc>
                <a:spcPct val="90000"/>
              </a:lnSpc>
              <a:defRPr/>
            </a:pPr>
            <a:r>
              <a:rPr lang="en-US" sz="3600" dirty="0"/>
              <a:t>Almost ½ of American food goes to waste</a:t>
            </a:r>
          </a:p>
        </p:txBody>
      </p:sp>
    </p:spTree>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FAC36-78CB-A3ED-088D-CDCA911C4418}"/>
              </a:ext>
            </a:extLst>
          </p:cNvPr>
          <p:cNvSpPr>
            <a:spLocks noGrp="1"/>
          </p:cNvSpPr>
          <p:nvPr>
            <p:ph type="title"/>
          </p:nvPr>
        </p:nvSpPr>
        <p:spPr/>
        <p:txBody>
          <a:bodyPr/>
          <a:lstStyle/>
          <a:p>
            <a:pPr>
              <a:defRPr/>
            </a:pPr>
            <a:r>
              <a:rPr lang="en-US" dirty="0"/>
              <a:t>Food Waste</a:t>
            </a:r>
          </a:p>
        </p:txBody>
      </p:sp>
      <p:sp>
        <p:nvSpPr>
          <p:cNvPr id="3" name="Content Placeholder 2">
            <a:extLst>
              <a:ext uri="{FF2B5EF4-FFF2-40B4-BE49-F238E27FC236}">
                <a16:creationId xmlns:a16="http://schemas.microsoft.com/office/drawing/2014/main" id="{71954B51-7D09-7B6C-6ABA-9B5A95968F3F}"/>
              </a:ext>
            </a:extLst>
          </p:cNvPr>
          <p:cNvSpPr>
            <a:spLocks noGrp="1"/>
          </p:cNvSpPr>
          <p:nvPr>
            <p:ph idx="1"/>
          </p:nvPr>
        </p:nvSpPr>
        <p:spPr/>
        <p:txBody>
          <a:bodyPr/>
          <a:lstStyle/>
          <a:p>
            <a:pPr>
              <a:defRPr/>
            </a:pPr>
            <a:r>
              <a:rPr lang="en-US" altLang="en-US" dirty="0"/>
              <a:t>Each year, 2.9 trillion </a:t>
            </a:r>
            <a:r>
              <a:rPr lang="en-US" altLang="en-US" dirty="0" err="1"/>
              <a:t>lbs</a:t>
            </a:r>
            <a:r>
              <a:rPr lang="en-US" altLang="en-US" dirty="0"/>
              <a:t> of food (1/3 of world production) is not consumed</a:t>
            </a:r>
          </a:p>
          <a:p>
            <a:pPr lvl="1">
              <a:defRPr/>
            </a:pPr>
            <a:r>
              <a:rPr lang="en-US" altLang="en-US" sz="3200" dirty="0"/>
              <a:t>$750 billion loss</a:t>
            </a:r>
          </a:p>
          <a:p>
            <a:pPr>
              <a:defRPr/>
            </a:pPr>
            <a:r>
              <a:rPr lang="en-US" altLang="en-US" dirty="0"/>
              <a:t>21% of US water and 18% of US cropland goes to food that will never be consumed</a:t>
            </a:r>
          </a:p>
          <a:p>
            <a:pPr>
              <a:defRPr/>
            </a:pPr>
            <a:r>
              <a:rPr lang="en-US" altLang="en-US" dirty="0"/>
              <a:t>33% of food grown in US either unharvested or left behind in fields because growers suspect it will not meet buyers’ specifications</a:t>
            </a:r>
          </a:p>
          <a:p>
            <a:pPr lvl="1">
              <a:defRPr/>
            </a:pPr>
            <a:endParaRPr lang="en-US" dirty="0"/>
          </a:p>
        </p:txBody>
      </p:sp>
    </p:spTree>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DE5EE-1151-CD31-AD1A-5A6BEA412949}"/>
              </a:ext>
            </a:extLst>
          </p:cNvPr>
          <p:cNvSpPr>
            <a:spLocks noGrp="1"/>
          </p:cNvSpPr>
          <p:nvPr>
            <p:ph type="title"/>
          </p:nvPr>
        </p:nvSpPr>
        <p:spPr/>
        <p:txBody>
          <a:bodyPr/>
          <a:lstStyle/>
          <a:p>
            <a:pPr>
              <a:defRPr/>
            </a:pPr>
            <a:r>
              <a:rPr lang="en-US" dirty="0">
                <a:solidFill>
                  <a:srgbClr val="E5E5FF"/>
                </a:solidFill>
              </a:rPr>
              <a:t>Food Waste</a:t>
            </a:r>
            <a:endParaRPr lang="en-US" dirty="0"/>
          </a:p>
        </p:txBody>
      </p:sp>
      <p:sp>
        <p:nvSpPr>
          <p:cNvPr id="3" name="Content Placeholder 2">
            <a:extLst>
              <a:ext uri="{FF2B5EF4-FFF2-40B4-BE49-F238E27FC236}">
                <a16:creationId xmlns:a16="http://schemas.microsoft.com/office/drawing/2014/main" id="{21A0B9B5-68E6-6751-A0AF-6207DE644E37}"/>
              </a:ext>
            </a:extLst>
          </p:cNvPr>
          <p:cNvSpPr>
            <a:spLocks noGrp="1"/>
          </p:cNvSpPr>
          <p:nvPr>
            <p:ph idx="1"/>
          </p:nvPr>
        </p:nvSpPr>
        <p:spPr/>
        <p:txBody>
          <a:bodyPr/>
          <a:lstStyle/>
          <a:p>
            <a:pPr>
              <a:defRPr/>
            </a:pPr>
            <a:r>
              <a:rPr lang="en-US" dirty="0"/>
              <a:t>In the U.S., 53% is not consumed:</a:t>
            </a:r>
          </a:p>
          <a:p>
            <a:pPr lvl="1">
              <a:defRPr/>
            </a:pPr>
            <a:r>
              <a:rPr lang="en-US" sz="3200" dirty="0"/>
              <a:t>20% lost during picking and sorting</a:t>
            </a:r>
          </a:p>
          <a:p>
            <a:pPr lvl="1">
              <a:defRPr/>
            </a:pPr>
            <a:r>
              <a:rPr lang="en-US" sz="3200" dirty="0"/>
              <a:t>3% lost during storage and shipping</a:t>
            </a:r>
          </a:p>
          <a:p>
            <a:pPr lvl="1">
              <a:defRPr/>
            </a:pPr>
            <a:r>
              <a:rPr lang="en-US" sz="3200" dirty="0"/>
              <a:t>2% lost during juice production, canning, or baking</a:t>
            </a:r>
          </a:p>
          <a:p>
            <a:pPr lvl="1">
              <a:defRPr/>
            </a:pPr>
            <a:r>
              <a:rPr lang="en-US" sz="3200" dirty="0"/>
              <a:t>9% discarded at wholesalers and supermarkets</a:t>
            </a:r>
          </a:p>
          <a:p>
            <a:pPr lvl="1">
              <a:defRPr/>
            </a:pPr>
            <a:r>
              <a:rPr lang="en-US" sz="3200" dirty="0"/>
              <a:t>19% uneaten and discarded in homes</a:t>
            </a:r>
          </a:p>
          <a:p>
            <a:pPr lvl="2">
              <a:defRPr/>
            </a:pPr>
            <a:r>
              <a:rPr lang="en-US" sz="2800" dirty="0"/>
              <a:t>Rich waste more than poor</a:t>
            </a:r>
          </a:p>
          <a:p>
            <a:pPr>
              <a:defRPr/>
            </a:pPr>
            <a:endParaRPr lang="en-US" dirty="0"/>
          </a:p>
        </p:txBody>
      </p:sp>
    </p:spTree>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DA3F1-C3AE-3FB1-80D1-6FB3E7F80A64}"/>
              </a:ext>
            </a:extLst>
          </p:cNvPr>
          <p:cNvSpPr>
            <a:spLocks noGrp="1"/>
          </p:cNvSpPr>
          <p:nvPr>
            <p:ph type="title"/>
          </p:nvPr>
        </p:nvSpPr>
        <p:spPr/>
        <p:txBody>
          <a:bodyPr/>
          <a:lstStyle/>
          <a:p>
            <a:pPr>
              <a:defRPr/>
            </a:pPr>
            <a:r>
              <a:rPr lang="en-US" dirty="0"/>
              <a:t>GE Foods and World Hunger</a:t>
            </a:r>
          </a:p>
        </p:txBody>
      </p:sp>
      <p:sp>
        <p:nvSpPr>
          <p:cNvPr id="3" name="Content Placeholder 2">
            <a:extLst>
              <a:ext uri="{FF2B5EF4-FFF2-40B4-BE49-F238E27FC236}">
                <a16:creationId xmlns:a16="http://schemas.microsoft.com/office/drawing/2014/main" id="{5DFD4628-422B-114B-9F53-DF00856EEAF6}"/>
              </a:ext>
            </a:extLst>
          </p:cNvPr>
          <p:cNvSpPr>
            <a:spLocks noGrp="1"/>
          </p:cNvSpPr>
          <p:nvPr>
            <p:ph idx="1"/>
          </p:nvPr>
        </p:nvSpPr>
        <p:spPr/>
        <p:txBody>
          <a:bodyPr/>
          <a:lstStyle/>
          <a:p>
            <a:pPr>
              <a:defRPr/>
            </a:pPr>
            <a:r>
              <a:rPr lang="en-US" sz="3600" dirty="0"/>
              <a:t>Feeding everyone requires political and social will</a:t>
            </a:r>
          </a:p>
          <a:p>
            <a:pPr>
              <a:defRPr/>
            </a:pPr>
            <a:endParaRPr lang="en-US" sz="3600" dirty="0"/>
          </a:p>
          <a:p>
            <a:pPr>
              <a:defRPr/>
            </a:pPr>
            <a:r>
              <a:rPr lang="en-US" sz="3600" dirty="0"/>
              <a:t>Ironic that the U.S., home to many GE firms, has rates of child poverty and hunger among the highest in the industrialized world</a:t>
            </a:r>
          </a:p>
          <a:p>
            <a:pPr>
              <a:defRPr/>
            </a:pPr>
            <a:endParaRPr lang="en-US" dirty="0"/>
          </a:p>
        </p:txBody>
      </p:sp>
    </p:spTree>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a:extLst>
              <a:ext uri="{FF2B5EF4-FFF2-40B4-BE49-F238E27FC236}">
                <a16:creationId xmlns:a16="http://schemas.microsoft.com/office/drawing/2014/main" id="{FD1F5B14-5605-45D3-D3C4-7F0C096A72A9}"/>
              </a:ext>
            </a:extLst>
          </p:cNvPr>
          <p:cNvSpPr>
            <a:spLocks noGrp="1" noRot="1" noChangeArrowheads="1"/>
          </p:cNvSpPr>
          <p:nvPr>
            <p:ph type="title"/>
          </p:nvPr>
        </p:nvSpPr>
        <p:spPr/>
        <p:txBody>
          <a:bodyPr/>
          <a:lstStyle/>
          <a:p>
            <a:pPr eaLnBrk="1" hangingPunct="1">
              <a:defRPr/>
            </a:pPr>
            <a:r>
              <a:rPr lang="en-US" dirty="0"/>
              <a:t>GE Foods and World Hunger</a:t>
            </a:r>
          </a:p>
        </p:txBody>
      </p:sp>
      <p:sp>
        <p:nvSpPr>
          <p:cNvPr id="312323" name="Rectangle 3">
            <a:extLst>
              <a:ext uri="{FF2B5EF4-FFF2-40B4-BE49-F238E27FC236}">
                <a16:creationId xmlns:a16="http://schemas.microsoft.com/office/drawing/2014/main" id="{0345A868-29CD-198C-514F-9708D3C48DE0}"/>
              </a:ext>
            </a:extLst>
          </p:cNvPr>
          <p:cNvSpPr>
            <a:spLocks noGrp="1" noChangeArrowheads="1"/>
          </p:cNvSpPr>
          <p:nvPr>
            <p:ph type="body" idx="1"/>
          </p:nvPr>
        </p:nvSpPr>
        <p:spPr/>
        <p:txBody>
          <a:bodyPr/>
          <a:lstStyle/>
          <a:p>
            <a:pPr eaLnBrk="1" hangingPunct="1">
              <a:lnSpc>
                <a:spcPct val="90000"/>
              </a:lnSpc>
              <a:defRPr/>
            </a:pPr>
            <a:r>
              <a:rPr lang="en-US" sz="3600" dirty="0"/>
              <a:t>UN Committee on Economic, Social, and Cultural Rights (2008): Poverty exacerbated by GM seeds</a:t>
            </a:r>
          </a:p>
          <a:p>
            <a:pPr eaLnBrk="1" hangingPunct="1">
              <a:lnSpc>
                <a:spcPct val="90000"/>
              </a:lnSpc>
              <a:defRPr/>
            </a:pPr>
            <a:r>
              <a:rPr lang="en-US" sz="3600" dirty="0"/>
              <a:t>UN International Assessment of Agricultural Knowledge, Science, and Technology for Development (2008): “GE crops are unlikely to achieve the goal of feeding a hungry world”</a:t>
            </a:r>
          </a:p>
        </p:txBody>
      </p:sp>
    </p:spTree>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a:extLst>
              <a:ext uri="{FF2B5EF4-FFF2-40B4-BE49-F238E27FC236}">
                <a16:creationId xmlns:a16="http://schemas.microsoft.com/office/drawing/2014/main" id="{D6264059-BE9F-10A5-B644-789EF0BF28B9}"/>
              </a:ext>
            </a:extLst>
          </p:cNvPr>
          <p:cNvSpPr>
            <a:spLocks noGrp="1" noRot="1" noChangeArrowheads="1"/>
          </p:cNvSpPr>
          <p:nvPr>
            <p:ph type="title"/>
          </p:nvPr>
        </p:nvSpPr>
        <p:spPr/>
        <p:txBody>
          <a:bodyPr/>
          <a:lstStyle/>
          <a:p>
            <a:pPr eaLnBrk="1" hangingPunct="1">
              <a:defRPr/>
            </a:pPr>
            <a:r>
              <a:rPr lang="en-US" dirty="0"/>
              <a:t>GE Foods and World Hunger</a:t>
            </a:r>
          </a:p>
        </p:txBody>
      </p:sp>
      <p:sp>
        <p:nvSpPr>
          <p:cNvPr id="314371" name="Rectangle 3">
            <a:extLst>
              <a:ext uri="{FF2B5EF4-FFF2-40B4-BE49-F238E27FC236}">
                <a16:creationId xmlns:a16="http://schemas.microsoft.com/office/drawing/2014/main" id="{3392C2FA-D372-B06C-BDD0-E6782CFC47FF}"/>
              </a:ext>
            </a:extLst>
          </p:cNvPr>
          <p:cNvSpPr>
            <a:spLocks noGrp="1" noChangeArrowheads="1"/>
          </p:cNvSpPr>
          <p:nvPr>
            <p:ph type="body" idx="1"/>
          </p:nvPr>
        </p:nvSpPr>
        <p:spPr/>
        <p:txBody>
          <a:bodyPr/>
          <a:lstStyle/>
          <a:p>
            <a:pPr eaLnBrk="1" hangingPunct="1">
              <a:defRPr/>
            </a:pPr>
            <a:r>
              <a:rPr lang="en-US" sz="2800" dirty="0"/>
              <a:t>World food prices rising dramatically</a:t>
            </a:r>
          </a:p>
          <a:p>
            <a:pPr lvl="1" eaLnBrk="1" hangingPunct="1">
              <a:defRPr/>
            </a:pPr>
            <a:r>
              <a:rPr lang="en-US" dirty="0"/>
              <a:t>GM seed prices have increased dramatically (463% between 1990 and 2020, largely due to market concentration)</a:t>
            </a:r>
          </a:p>
          <a:p>
            <a:pPr lvl="1" eaLnBrk="1" hangingPunct="1">
              <a:defRPr/>
            </a:pPr>
            <a:r>
              <a:rPr lang="en-US" dirty="0"/>
              <a:t>US food bank demand up, supplies down</a:t>
            </a:r>
          </a:p>
          <a:p>
            <a:pPr lvl="1" eaLnBrk="1" hangingPunct="1">
              <a:defRPr/>
            </a:pPr>
            <a:r>
              <a:rPr lang="en-US" dirty="0"/>
              <a:t>Future wars</a:t>
            </a:r>
          </a:p>
          <a:p>
            <a:pPr eaLnBrk="1" hangingPunct="1">
              <a:defRPr/>
            </a:pPr>
            <a:r>
              <a:rPr lang="en-US" sz="2800" dirty="0"/>
              <a:t>World hunger will not be solved through large-scale molecular manipulation of food crops whose cultivation has been carefully perfected over 10,000 years</a:t>
            </a:r>
          </a:p>
        </p:txBody>
      </p:sp>
    </p:spTree>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300C64C7-178E-A1E2-B56C-7A877AF4EC90}"/>
              </a:ext>
            </a:extLst>
          </p:cNvPr>
          <p:cNvSpPr>
            <a:spLocks noGrp="1" noRot="1" noChangeArrowheads="1"/>
          </p:cNvSpPr>
          <p:nvPr>
            <p:ph type="title"/>
          </p:nvPr>
        </p:nvSpPr>
        <p:spPr/>
        <p:txBody>
          <a:bodyPr/>
          <a:lstStyle/>
          <a:p>
            <a:pPr eaLnBrk="1" hangingPunct="1">
              <a:defRPr/>
            </a:pPr>
            <a:r>
              <a:rPr lang="en-US" dirty="0"/>
              <a:t>US Farm Bills</a:t>
            </a:r>
          </a:p>
        </p:txBody>
      </p:sp>
      <p:sp>
        <p:nvSpPr>
          <p:cNvPr id="299011" name="Rectangle 3">
            <a:extLst>
              <a:ext uri="{FF2B5EF4-FFF2-40B4-BE49-F238E27FC236}">
                <a16:creationId xmlns:a16="http://schemas.microsoft.com/office/drawing/2014/main" id="{757BA463-8EDC-3CF1-316B-03537845D241}"/>
              </a:ext>
            </a:extLst>
          </p:cNvPr>
          <p:cNvSpPr>
            <a:spLocks noGrp="1" noChangeArrowheads="1"/>
          </p:cNvSpPr>
          <p:nvPr>
            <p:ph type="body" idx="1"/>
          </p:nvPr>
        </p:nvSpPr>
        <p:spPr/>
        <p:txBody>
          <a:bodyPr/>
          <a:lstStyle/>
          <a:p>
            <a:pPr eaLnBrk="1" hangingPunct="1">
              <a:defRPr/>
            </a:pPr>
            <a:r>
              <a:rPr lang="en-US" sz="3600" dirty="0"/>
              <a:t>Most money goes to large agribusiness</a:t>
            </a:r>
          </a:p>
          <a:p>
            <a:pPr eaLnBrk="1" hangingPunct="1">
              <a:defRPr/>
            </a:pPr>
            <a:endParaRPr lang="en-US" sz="3600" dirty="0"/>
          </a:p>
          <a:p>
            <a:pPr eaLnBrk="1" hangingPunct="1">
              <a:defRPr/>
            </a:pPr>
            <a:r>
              <a:rPr lang="en-US" sz="3600" dirty="0"/>
              <a:t>Crop subsidies allow land to lie fallow, artificially inflate prices</a:t>
            </a:r>
          </a:p>
        </p:txBody>
      </p:sp>
    </p:spTree>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14A6-941C-F76D-C71D-0A8E6E2F4446}"/>
              </a:ext>
            </a:extLst>
          </p:cNvPr>
          <p:cNvSpPr>
            <a:spLocks noGrp="1"/>
          </p:cNvSpPr>
          <p:nvPr>
            <p:ph type="title"/>
          </p:nvPr>
        </p:nvSpPr>
        <p:spPr/>
        <p:txBody>
          <a:bodyPr/>
          <a:lstStyle/>
          <a:p>
            <a:pPr>
              <a:defRPr/>
            </a:pPr>
            <a:r>
              <a:rPr lang="en-US" dirty="0"/>
              <a:t>Monetization and Food Aid</a:t>
            </a:r>
          </a:p>
        </p:txBody>
      </p:sp>
      <p:sp>
        <p:nvSpPr>
          <p:cNvPr id="3" name="Content Placeholder 2">
            <a:extLst>
              <a:ext uri="{FF2B5EF4-FFF2-40B4-BE49-F238E27FC236}">
                <a16:creationId xmlns:a16="http://schemas.microsoft.com/office/drawing/2014/main" id="{2590A6B9-2CA3-38FA-F73E-AFBEBDD0278F}"/>
              </a:ext>
            </a:extLst>
          </p:cNvPr>
          <p:cNvSpPr>
            <a:spLocks noGrp="1"/>
          </p:cNvSpPr>
          <p:nvPr>
            <p:ph idx="1"/>
          </p:nvPr>
        </p:nvSpPr>
        <p:spPr/>
        <p:txBody>
          <a:bodyPr/>
          <a:lstStyle/>
          <a:p>
            <a:pPr marL="342900" lvl="1" indent="-342900">
              <a:buClr>
                <a:schemeClr val="hlink"/>
              </a:buClr>
              <a:defRPr/>
            </a:pPr>
            <a:r>
              <a:rPr lang="en-US" sz="3600" dirty="0"/>
              <a:t>US food aid purchased from already-subsidized US agribusiness</a:t>
            </a:r>
          </a:p>
          <a:p>
            <a:pPr marL="342900" lvl="1" indent="-342900">
              <a:buClr>
                <a:schemeClr val="hlink"/>
              </a:buClr>
              <a:defRPr/>
            </a:pPr>
            <a:r>
              <a:rPr lang="en-US" sz="3600" dirty="0"/>
              <a:t>US shipping lines transport food to aid organizations in developing countries</a:t>
            </a:r>
          </a:p>
          <a:p>
            <a:pPr marL="342900" lvl="1" indent="-342900">
              <a:buClr>
                <a:schemeClr val="hlink"/>
              </a:buClr>
              <a:defRPr/>
            </a:pPr>
            <a:r>
              <a:rPr lang="en-US" sz="3600" dirty="0"/>
              <a:t>Undermines local farmers and destabilizes local agriculture</a:t>
            </a:r>
          </a:p>
        </p:txBody>
      </p:sp>
    </p:spTree>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65295-DCFB-FB08-23FD-92A32DEE82D9}"/>
              </a:ext>
            </a:extLst>
          </p:cNvPr>
          <p:cNvSpPr>
            <a:spLocks noGrp="1"/>
          </p:cNvSpPr>
          <p:nvPr>
            <p:ph type="title"/>
          </p:nvPr>
        </p:nvSpPr>
        <p:spPr/>
        <p:txBody>
          <a:bodyPr/>
          <a:lstStyle/>
          <a:p>
            <a:pPr>
              <a:defRPr/>
            </a:pPr>
            <a:r>
              <a:rPr lang="en-US" dirty="0"/>
              <a:t>Monetization and Food Aid</a:t>
            </a:r>
          </a:p>
        </p:txBody>
      </p:sp>
      <p:sp>
        <p:nvSpPr>
          <p:cNvPr id="3" name="Content Placeholder 2">
            <a:extLst>
              <a:ext uri="{FF2B5EF4-FFF2-40B4-BE49-F238E27FC236}">
                <a16:creationId xmlns:a16="http://schemas.microsoft.com/office/drawing/2014/main" id="{BE67EB85-C849-B1CB-5DC8-8129D9B23941}"/>
              </a:ext>
            </a:extLst>
          </p:cNvPr>
          <p:cNvSpPr>
            <a:spLocks noGrp="1"/>
          </p:cNvSpPr>
          <p:nvPr>
            <p:ph idx="1"/>
          </p:nvPr>
        </p:nvSpPr>
        <p:spPr/>
        <p:txBody>
          <a:bodyPr/>
          <a:lstStyle/>
          <a:p>
            <a:pPr marL="342900" lvl="1" indent="-342900">
              <a:buClr>
                <a:schemeClr val="hlink"/>
              </a:buClr>
              <a:defRPr/>
            </a:pPr>
            <a:r>
              <a:rPr lang="en-US" sz="3600" dirty="0"/>
              <a:t>US spends $3-$5 billion/yr to prop up prices of GM crops on world market</a:t>
            </a:r>
          </a:p>
          <a:p>
            <a:pPr marL="342900" lvl="1" indent="-342900">
              <a:buClr>
                <a:schemeClr val="hlink"/>
              </a:buClr>
              <a:defRPr/>
            </a:pPr>
            <a:r>
              <a:rPr lang="en-US" sz="3600" dirty="0"/>
              <a:t>EU has almost entirely phased out monetization</a:t>
            </a:r>
          </a:p>
          <a:p>
            <a:pPr marL="342900" lvl="1" indent="-342900">
              <a:buClr>
                <a:schemeClr val="hlink"/>
              </a:buClr>
              <a:defRPr/>
            </a:pPr>
            <a:r>
              <a:rPr lang="en-US" sz="3600" dirty="0"/>
              <a:t>UN World Food </a:t>
            </a:r>
            <a:r>
              <a:rPr lang="en-US" sz="3600" dirty="0" err="1"/>
              <a:t>Programme</a:t>
            </a:r>
            <a:r>
              <a:rPr lang="en-US" sz="3600" dirty="0"/>
              <a:t> (the world’s largest distributor of food aid) has rejected monetization and refuses monetized food aid</a:t>
            </a:r>
          </a:p>
        </p:txBody>
      </p:sp>
    </p:spTree>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9E106-40D3-BAF0-51AE-6C2CEDB5AAA9}"/>
              </a:ext>
            </a:extLst>
          </p:cNvPr>
          <p:cNvSpPr>
            <a:spLocks noGrp="1"/>
          </p:cNvSpPr>
          <p:nvPr>
            <p:ph type="title"/>
          </p:nvPr>
        </p:nvSpPr>
        <p:spPr/>
        <p:txBody>
          <a:bodyPr/>
          <a:lstStyle/>
          <a:p>
            <a:pPr>
              <a:defRPr/>
            </a:pPr>
            <a:r>
              <a:rPr lang="en-US" sz="3600" dirty="0"/>
              <a:t>Consolidation and Industrialization of US Agriculture</a:t>
            </a:r>
          </a:p>
        </p:txBody>
      </p:sp>
      <p:sp>
        <p:nvSpPr>
          <p:cNvPr id="3" name="Content Placeholder 2">
            <a:extLst>
              <a:ext uri="{FF2B5EF4-FFF2-40B4-BE49-F238E27FC236}">
                <a16:creationId xmlns:a16="http://schemas.microsoft.com/office/drawing/2014/main" id="{C7B2FF59-CD98-A4A7-8644-07BEAF96DEE9}"/>
              </a:ext>
            </a:extLst>
          </p:cNvPr>
          <p:cNvSpPr>
            <a:spLocks noGrp="1"/>
          </p:cNvSpPr>
          <p:nvPr>
            <p:ph idx="1"/>
          </p:nvPr>
        </p:nvSpPr>
        <p:spPr/>
        <p:txBody>
          <a:bodyPr/>
          <a:lstStyle/>
          <a:p>
            <a:pPr>
              <a:defRPr/>
            </a:pPr>
            <a:r>
              <a:rPr lang="en-US" sz="2800" dirty="0"/>
              <a:t>6.8 million farms in 1935 (1.9 million in 2025)</a:t>
            </a:r>
          </a:p>
          <a:p>
            <a:pPr>
              <a:defRPr/>
            </a:pPr>
            <a:r>
              <a:rPr lang="en-US" sz="2800" dirty="0"/>
              <a:t>The average farmer now feeds 129 Americans (vs. 19 in 1940)</a:t>
            </a:r>
          </a:p>
          <a:p>
            <a:pPr>
              <a:defRPr/>
            </a:pPr>
            <a:r>
              <a:rPr lang="en-US" sz="2800" dirty="0"/>
              <a:t>Americans spend less than 10% of their incomes on food, down from 18% in 1966</a:t>
            </a:r>
          </a:p>
          <a:p>
            <a:pPr>
              <a:defRPr/>
            </a:pPr>
            <a:r>
              <a:rPr lang="en-US" sz="2800" dirty="0"/>
              <a:t>Subsidies mean one dollar can buy 1,200 calories of potato chips or 875 calories of soda or 250 calories of vegetables or 170 calories of fresh fruit</a:t>
            </a:r>
          </a:p>
        </p:txBody>
      </p:sp>
    </p:spTree>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3E23F709-ACB4-11C7-9033-ED30B63D1A6A}"/>
              </a:ext>
            </a:extLst>
          </p:cNvPr>
          <p:cNvSpPr>
            <a:spLocks noGrp="1" noRot="1" noChangeArrowheads="1"/>
          </p:cNvSpPr>
          <p:nvPr>
            <p:ph type="title"/>
          </p:nvPr>
        </p:nvSpPr>
        <p:spPr/>
        <p:txBody>
          <a:bodyPr/>
          <a:lstStyle/>
          <a:p>
            <a:pPr eaLnBrk="1" hangingPunct="1">
              <a:defRPr/>
            </a:pPr>
            <a:r>
              <a:rPr lang="en-US" dirty="0"/>
              <a:t>Global Warming, Agriculture, Nutritional Changes, and Obesity</a:t>
            </a:r>
          </a:p>
        </p:txBody>
      </p:sp>
      <p:sp>
        <p:nvSpPr>
          <p:cNvPr id="64515" name="Rectangle 3">
            <a:extLst>
              <a:ext uri="{FF2B5EF4-FFF2-40B4-BE49-F238E27FC236}">
                <a16:creationId xmlns:a16="http://schemas.microsoft.com/office/drawing/2014/main" id="{45DB19F3-325E-B2DA-6135-E14547D04842}"/>
              </a:ext>
            </a:extLst>
          </p:cNvPr>
          <p:cNvSpPr>
            <a:spLocks noGrp="1" noChangeArrowheads="1"/>
          </p:cNvSpPr>
          <p:nvPr>
            <p:ph type="body" idx="1"/>
          </p:nvPr>
        </p:nvSpPr>
        <p:spPr/>
        <p:txBody>
          <a:bodyPr/>
          <a:lstStyle/>
          <a:p>
            <a:pPr eaLnBrk="1" hangingPunct="1">
              <a:defRPr/>
            </a:pPr>
            <a:r>
              <a:rPr lang="en-US" sz="3600" dirty="0"/>
              <a:t>Rising atmospheric CO2 levels increases photosynthesis, causing fruits and vegetables to produce more sugars</a:t>
            </a:r>
          </a:p>
          <a:p>
            <a:pPr eaLnBrk="1" hangingPunct="1">
              <a:defRPr/>
            </a:pPr>
            <a:r>
              <a:rPr lang="en-US" sz="3600" dirty="0"/>
              <a:t>Under industrial agriculture, crops bred for higher yields (i.e., more sugars, less vitamins/minerals/proteins)</a:t>
            </a:r>
          </a:p>
        </p:txBody>
      </p:sp>
    </p:spTree>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49A67-0043-6B56-55A9-B1733256ED6F}"/>
              </a:ext>
            </a:extLst>
          </p:cNvPr>
          <p:cNvSpPr>
            <a:spLocks noGrp="1"/>
          </p:cNvSpPr>
          <p:nvPr>
            <p:ph type="title"/>
          </p:nvPr>
        </p:nvSpPr>
        <p:spPr/>
        <p:txBody>
          <a:bodyPr/>
          <a:lstStyle/>
          <a:p>
            <a:pPr>
              <a:defRPr/>
            </a:pPr>
            <a:r>
              <a:rPr lang="en-US" dirty="0"/>
              <a:t>Industrial Food Production vs. Peasant Food Web</a:t>
            </a:r>
          </a:p>
        </p:txBody>
      </p:sp>
      <p:sp>
        <p:nvSpPr>
          <p:cNvPr id="3" name="Content Placeholder 2">
            <a:extLst>
              <a:ext uri="{FF2B5EF4-FFF2-40B4-BE49-F238E27FC236}">
                <a16:creationId xmlns:a16="http://schemas.microsoft.com/office/drawing/2014/main" id="{9A1B2A99-F521-EF6A-AE7D-3F0D2E850F85}"/>
              </a:ext>
            </a:extLst>
          </p:cNvPr>
          <p:cNvSpPr>
            <a:spLocks noGrp="1"/>
          </p:cNvSpPr>
          <p:nvPr>
            <p:ph idx="1"/>
          </p:nvPr>
        </p:nvSpPr>
        <p:spPr/>
        <p:txBody>
          <a:bodyPr/>
          <a:lstStyle/>
          <a:p>
            <a:pPr>
              <a:defRPr/>
            </a:pPr>
            <a:r>
              <a:rPr lang="en-US" dirty="0"/>
              <a:t>Peasant food web feeds 70% of world, using only 25% of food-production resources</a:t>
            </a:r>
          </a:p>
          <a:p>
            <a:pPr>
              <a:defRPr/>
            </a:pPr>
            <a:r>
              <a:rPr lang="en-US" dirty="0"/>
              <a:t>Industrial food production: </a:t>
            </a:r>
          </a:p>
          <a:p>
            <a:pPr lvl="1">
              <a:defRPr/>
            </a:pPr>
            <a:r>
              <a:rPr lang="en-US" dirty="0"/>
              <a:t>Only 24% of food produced actually reaches people (the rest is wasted in meat production inefficiencies; lost in transport, storage, and in the household; and diverted to non-food products)</a:t>
            </a:r>
          </a:p>
          <a:p>
            <a:pPr lvl="1">
              <a:defRPr/>
            </a:pPr>
            <a:r>
              <a:rPr lang="en-US" dirty="0"/>
              <a:t>Every $1 spent on industrial food results in $2 in cleanup costs</a:t>
            </a:r>
          </a:p>
        </p:txBody>
      </p:sp>
    </p:spTree>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E35E6-376D-3C4D-F595-CD09B9309B05}"/>
              </a:ext>
            </a:extLst>
          </p:cNvPr>
          <p:cNvSpPr>
            <a:spLocks noGrp="1"/>
          </p:cNvSpPr>
          <p:nvPr>
            <p:ph type="title"/>
          </p:nvPr>
        </p:nvSpPr>
        <p:spPr/>
        <p:txBody>
          <a:bodyPr/>
          <a:lstStyle/>
          <a:p>
            <a:pPr>
              <a:defRPr/>
            </a:pPr>
            <a:r>
              <a:rPr lang="en-US" dirty="0">
                <a:solidFill>
                  <a:srgbClr val="E5E5FF"/>
                </a:solidFill>
              </a:rPr>
              <a:t>Industrial Food Production vs. Peasant Food Web</a:t>
            </a:r>
            <a:endParaRPr lang="en-US" dirty="0"/>
          </a:p>
        </p:txBody>
      </p:sp>
      <p:sp>
        <p:nvSpPr>
          <p:cNvPr id="3" name="Content Placeholder 2">
            <a:extLst>
              <a:ext uri="{FF2B5EF4-FFF2-40B4-BE49-F238E27FC236}">
                <a16:creationId xmlns:a16="http://schemas.microsoft.com/office/drawing/2014/main" id="{E2E1C318-FD35-8FD6-7B97-83F7852DE33B}"/>
              </a:ext>
            </a:extLst>
          </p:cNvPr>
          <p:cNvSpPr>
            <a:spLocks noGrp="1"/>
          </p:cNvSpPr>
          <p:nvPr>
            <p:ph idx="1"/>
          </p:nvPr>
        </p:nvSpPr>
        <p:spPr/>
        <p:txBody>
          <a:bodyPr/>
          <a:lstStyle/>
          <a:p>
            <a:pPr>
              <a:defRPr/>
            </a:pPr>
            <a:r>
              <a:rPr lang="en-US" dirty="0"/>
              <a:t>Industrial food production: </a:t>
            </a:r>
          </a:p>
          <a:p>
            <a:pPr lvl="1">
              <a:defRPr/>
            </a:pPr>
            <a:r>
              <a:rPr lang="en-US" sz="3200" dirty="0"/>
              <a:t>Uses 2-3 times more fossil fuel energy</a:t>
            </a:r>
          </a:p>
          <a:p>
            <a:pPr lvl="1">
              <a:defRPr/>
            </a:pPr>
            <a:r>
              <a:rPr lang="en-US" sz="3200" dirty="0"/>
              <a:t>Responsible for 85-90% of all agricultural greenhouse gas emissions</a:t>
            </a:r>
          </a:p>
          <a:p>
            <a:pPr lvl="1">
              <a:defRPr/>
            </a:pPr>
            <a:r>
              <a:rPr lang="en-US" sz="3200" dirty="0"/>
              <a:t>Damages 75 billion tons of soil annually</a:t>
            </a:r>
          </a:p>
          <a:p>
            <a:pPr lvl="2">
              <a:defRPr/>
            </a:pPr>
            <a:r>
              <a:rPr lang="en-US" sz="2800" dirty="0"/>
              <a:t>24 billion tons lost</a:t>
            </a:r>
          </a:p>
          <a:p>
            <a:pPr lvl="1">
              <a:defRPr/>
            </a:pPr>
            <a:r>
              <a:rPr lang="en-US" sz="3200" dirty="0"/>
              <a:t>Narrows crop genetic diversity by 75%</a:t>
            </a:r>
          </a:p>
          <a:p>
            <a:pPr lvl="1">
              <a:defRPr/>
            </a:pPr>
            <a:r>
              <a:rPr lang="en-US" sz="3200" dirty="0"/>
              <a:t>Accelerates nutritional decline</a:t>
            </a:r>
          </a:p>
          <a:p>
            <a:pPr>
              <a:defRPr/>
            </a:pPr>
            <a:endParaRPr lang="en-US" dirty="0"/>
          </a:p>
        </p:txBody>
      </p:sp>
    </p:spTree>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7BB3B73C-59A3-4E77-836B-2BE8DDCA56B3}"/>
              </a:ext>
            </a:extLst>
          </p:cNvPr>
          <p:cNvSpPr>
            <a:spLocks noGrp="1" noRot="1" noChangeArrowheads="1"/>
          </p:cNvSpPr>
          <p:nvPr>
            <p:ph type="title"/>
          </p:nvPr>
        </p:nvSpPr>
        <p:spPr/>
        <p:txBody>
          <a:bodyPr/>
          <a:lstStyle/>
          <a:p>
            <a:pPr eaLnBrk="1" hangingPunct="1">
              <a:defRPr/>
            </a:pPr>
            <a:r>
              <a:rPr lang="en-US"/>
              <a:t>Solutions</a:t>
            </a:r>
          </a:p>
        </p:txBody>
      </p:sp>
      <p:sp>
        <p:nvSpPr>
          <p:cNvPr id="27651" name="Rectangle 3">
            <a:extLst>
              <a:ext uri="{FF2B5EF4-FFF2-40B4-BE49-F238E27FC236}">
                <a16:creationId xmlns:a16="http://schemas.microsoft.com/office/drawing/2014/main" id="{8433FF40-992A-A408-4FE4-D317F15BBC71}"/>
              </a:ext>
            </a:extLst>
          </p:cNvPr>
          <p:cNvSpPr>
            <a:spLocks noGrp="1" noChangeArrowheads="1"/>
          </p:cNvSpPr>
          <p:nvPr>
            <p:ph type="body" idx="1"/>
          </p:nvPr>
        </p:nvSpPr>
        <p:spPr/>
        <p:txBody>
          <a:bodyPr/>
          <a:lstStyle/>
          <a:p>
            <a:pPr eaLnBrk="1" hangingPunct="1">
              <a:defRPr/>
            </a:pPr>
            <a:r>
              <a:rPr lang="en-US" sz="3600" dirty="0"/>
              <a:t>Outlaw GM crops</a:t>
            </a:r>
          </a:p>
          <a:p>
            <a:pPr eaLnBrk="1" hangingPunct="1">
              <a:defRPr/>
            </a:pPr>
            <a:r>
              <a:rPr lang="en-US" sz="3600" dirty="0"/>
              <a:t>Labeling Laws</a:t>
            </a:r>
          </a:p>
          <a:p>
            <a:pPr lvl="1" eaLnBrk="1" hangingPunct="1">
              <a:buClr>
                <a:srgbClr val="A886E0"/>
              </a:buClr>
              <a:defRPr/>
            </a:pPr>
            <a:r>
              <a:rPr lang="en-US" dirty="0">
                <a:solidFill>
                  <a:srgbClr val="FFFFFF"/>
                </a:solidFill>
              </a:rPr>
              <a:t>Found in 64 countries</a:t>
            </a:r>
          </a:p>
          <a:p>
            <a:pPr lvl="1" eaLnBrk="1" hangingPunct="1">
              <a:defRPr/>
            </a:pPr>
            <a:r>
              <a:rPr lang="en-US" dirty="0"/>
              <a:t>China, Brazil, and India are the only major producers of GM crops that also require labeling</a:t>
            </a:r>
          </a:p>
          <a:p>
            <a:pPr lvl="1" eaLnBrk="1" hangingPunct="1">
              <a:defRPr/>
            </a:pPr>
            <a:r>
              <a:rPr lang="en-US" dirty="0"/>
              <a:t>Favored by UN Food Safety Arm</a:t>
            </a:r>
          </a:p>
          <a:p>
            <a:pPr lvl="1" eaLnBrk="1" hangingPunct="1">
              <a:defRPr/>
            </a:pPr>
            <a:r>
              <a:rPr lang="en-US" dirty="0"/>
              <a:t>AMA opposes labeling, but favors premarket safety testing and encourages further study</a:t>
            </a:r>
          </a:p>
        </p:txBody>
      </p:sp>
    </p:spTree>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D7924-8460-D42A-671E-BC5B5C5FDD4C}"/>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C0E28FC6-3FE4-E97C-0C1F-F5D35892EEBB}"/>
              </a:ext>
            </a:extLst>
          </p:cNvPr>
          <p:cNvSpPr>
            <a:spLocks noGrp="1"/>
          </p:cNvSpPr>
          <p:nvPr>
            <p:ph idx="1"/>
          </p:nvPr>
        </p:nvSpPr>
        <p:spPr/>
        <p:txBody>
          <a:bodyPr/>
          <a:lstStyle/>
          <a:p>
            <a:pPr eaLnBrk="1" hangingPunct="1">
              <a:defRPr/>
            </a:pPr>
            <a:r>
              <a:rPr lang="en-US" sz="2800" dirty="0"/>
              <a:t>Labeling laws</a:t>
            </a:r>
          </a:p>
          <a:p>
            <a:pPr lvl="1" eaLnBrk="1" hangingPunct="1">
              <a:defRPr/>
            </a:pPr>
            <a:r>
              <a:rPr lang="en-US" dirty="0"/>
              <a:t>Allow informed consumer choice</a:t>
            </a:r>
          </a:p>
          <a:p>
            <a:pPr lvl="1" eaLnBrk="1" hangingPunct="1">
              <a:defRPr/>
            </a:pPr>
            <a:r>
              <a:rPr lang="en-US" dirty="0"/>
              <a:t>Rep. Dennis Kucinich’s House bills to require labeling, prohibit sterile seeds, allow farmers to save seeds, expand FDA oversight, increase regulations re biopharming, prohibit open-air biopharming, and expand research to help developing nations feed themselves</a:t>
            </a:r>
          </a:p>
        </p:txBody>
      </p:sp>
    </p:spTree>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E943E-A137-1102-DAC0-D16DD9B6179B}"/>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DCCB4443-BED7-C978-1F0B-F386EBA5AD83}"/>
              </a:ext>
            </a:extLst>
          </p:cNvPr>
          <p:cNvSpPr>
            <a:spLocks noGrp="1"/>
          </p:cNvSpPr>
          <p:nvPr>
            <p:ph idx="1"/>
          </p:nvPr>
        </p:nvSpPr>
        <p:spPr/>
        <p:txBody>
          <a:bodyPr/>
          <a:lstStyle/>
          <a:p>
            <a:pPr eaLnBrk="1" hangingPunct="1">
              <a:defRPr/>
            </a:pPr>
            <a:r>
              <a:rPr lang="en-US" sz="3600" dirty="0"/>
              <a:t>Labeling laws</a:t>
            </a:r>
          </a:p>
          <a:p>
            <a:pPr lvl="1" eaLnBrk="1" hangingPunct="1">
              <a:defRPr/>
            </a:pPr>
            <a:r>
              <a:rPr lang="en-US" sz="3600" dirty="0"/>
              <a:t>GE Food Right to Know Act voted down by Senate (2013)</a:t>
            </a:r>
          </a:p>
          <a:p>
            <a:pPr lvl="1" eaLnBrk="1" hangingPunct="1">
              <a:defRPr/>
            </a:pPr>
            <a:r>
              <a:rPr lang="en-US" sz="3600" dirty="0"/>
              <a:t>Overturn Dark Act (2016)/ oppose in courts</a:t>
            </a:r>
          </a:p>
          <a:p>
            <a:pPr eaLnBrk="1" hangingPunct="1">
              <a:defRPr/>
            </a:pPr>
            <a:r>
              <a:rPr lang="en-US" sz="3600" dirty="0"/>
              <a:t>Expose and oppose industry attempts to pre-empt labeling initiatives/laws</a:t>
            </a:r>
          </a:p>
          <a:p>
            <a:pPr eaLnBrk="1" hangingPunct="1">
              <a:defRPr/>
            </a:pPr>
            <a:endParaRPr lang="en-US" sz="3600" dirty="0"/>
          </a:p>
        </p:txBody>
      </p:sp>
    </p:spTree>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310FE697-CD44-6FF9-EBF2-471AD9FF8209}"/>
              </a:ext>
            </a:extLst>
          </p:cNvPr>
          <p:cNvSpPr>
            <a:spLocks noGrp="1" noRot="1" noChangeArrowheads="1"/>
          </p:cNvSpPr>
          <p:nvPr>
            <p:ph type="title"/>
          </p:nvPr>
        </p:nvSpPr>
        <p:spPr/>
        <p:txBody>
          <a:bodyPr/>
          <a:lstStyle/>
          <a:p>
            <a:pPr eaLnBrk="1" hangingPunct="1">
              <a:defRPr/>
            </a:pPr>
            <a:r>
              <a:rPr lang="en-US"/>
              <a:t>Solutions</a:t>
            </a:r>
          </a:p>
        </p:txBody>
      </p:sp>
      <p:sp>
        <p:nvSpPr>
          <p:cNvPr id="33795" name="Rectangle 3">
            <a:extLst>
              <a:ext uri="{FF2B5EF4-FFF2-40B4-BE49-F238E27FC236}">
                <a16:creationId xmlns:a16="http://schemas.microsoft.com/office/drawing/2014/main" id="{D6E772EA-3E0F-41B9-A9BE-C098FD112DB1}"/>
              </a:ext>
            </a:extLst>
          </p:cNvPr>
          <p:cNvSpPr>
            <a:spLocks noGrp="1" noChangeArrowheads="1"/>
          </p:cNvSpPr>
          <p:nvPr>
            <p:ph type="body" idx="1"/>
          </p:nvPr>
        </p:nvSpPr>
        <p:spPr/>
        <p:txBody>
          <a:bodyPr/>
          <a:lstStyle/>
          <a:p>
            <a:pPr eaLnBrk="1" hangingPunct="1">
              <a:lnSpc>
                <a:spcPct val="90000"/>
              </a:lnSpc>
              <a:defRPr/>
            </a:pPr>
            <a:r>
              <a:rPr lang="en-US" sz="3600" dirty="0"/>
              <a:t>GM-free zones</a:t>
            </a:r>
          </a:p>
          <a:p>
            <a:pPr lvl="1" eaLnBrk="1" hangingPunct="1">
              <a:lnSpc>
                <a:spcPct val="90000"/>
              </a:lnSpc>
              <a:defRPr/>
            </a:pPr>
            <a:r>
              <a:rPr lang="en-US" sz="3600" dirty="0"/>
              <a:t>&gt;4500 in Europe (but EU allows GM crops to be used without labeling in animal feed)</a:t>
            </a:r>
          </a:p>
          <a:p>
            <a:pPr lvl="1" eaLnBrk="1" hangingPunct="1">
              <a:lnSpc>
                <a:spcPct val="90000"/>
              </a:lnSpc>
              <a:defRPr/>
            </a:pPr>
            <a:r>
              <a:rPr lang="en-US" sz="3600" dirty="0"/>
              <a:t>Others in Canada, Australia, and the Philippines</a:t>
            </a:r>
          </a:p>
        </p:txBody>
      </p:sp>
    </p:spTree>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2ACE5-3546-5FED-EBCC-167217ED006E}"/>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CA9D950C-AB24-A84E-4436-86690E1DAA86}"/>
              </a:ext>
            </a:extLst>
          </p:cNvPr>
          <p:cNvSpPr>
            <a:spLocks noGrp="1"/>
          </p:cNvSpPr>
          <p:nvPr>
            <p:ph idx="1"/>
          </p:nvPr>
        </p:nvSpPr>
        <p:spPr/>
        <p:txBody>
          <a:bodyPr/>
          <a:lstStyle/>
          <a:p>
            <a:pPr>
              <a:defRPr/>
            </a:pPr>
            <a:r>
              <a:rPr lang="en-US" sz="2800" dirty="0"/>
              <a:t>GM-free countries</a:t>
            </a:r>
          </a:p>
          <a:p>
            <a:pPr lvl="1">
              <a:defRPr/>
            </a:pPr>
            <a:r>
              <a:rPr lang="en-US" dirty="0"/>
              <a:t>France (ban rejected by EFSA)</a:t>
            </a:r>
          </a:p>
          <a:p>
            <a:pPr lvl="1">
              <a:defRPr/>
            </a:pPr>
            <a:r>
              <a:rPr lang="en-US" dirty="0"/>
              <a:t>Switzerland</a:t>
            </a:r>
          </a:p>
          <a:p>
            <a:pPr lvl="1">
              <a:defRPr/>
            </a:pPr>
            <a:r>
              <a:rPr lang="en-US" dirty="0"/>
              <a:t>Greece</a:t>
            </a:r>
          </a:p>
          <a:p>
            <a:pPr lvl="1">
              <a:defRPr/>
            </a:pPr>
            <a:r>
              <a:rPr lang="en-US" dirty="0"/>
              <a:t>Germany</a:t>
            </a:r>
          </a:p>
          <a:p>
            <a:pPr lvl="1">
              <a:defRPr/>
            </a:pPr>
            <a:r>
              <a:rPr lang="en-US" dirty="0"/>
              <a:t>Austria</a:t>
            </a:r>
          </a:p>
          <a:p>
            <a:pPr lvl="1">
              <a:defRPr/>
            </a:pPr>
            <a:r>
              <a:rPr lang="en-US" dirty="0"/>
              <a:t>Italy</a:t>
            </a:r>
          </a:p>
          <a:p>
            <a:pPr lvl="1">
              <a:defRPr/>
            </a:pPr>
            <a:r>
              <a:rPr lang="en-US" dirty="0"/>
              <a:t>Cuba</a:t>
            </a:r>
          </a:p>
          <a:p>
            <a:pPr lvl="1">
              <a:defRPr/>
            </a:pPr>
            <a:r>
              <a:rPr lang="en-US" dirty="0"/>
              <a:t>Venezuela</a:t>
            </a:r>
          </a:p>
        </p:txBody>
      </p:sp>
    </p:spTree>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75D11-B6A2-51F8-C439-C57E88AE3087}"/>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05472F27-55A4-45BD-E640-B0C483E2D1AC}"/>
              </a:ext>
            </a:extLst>
          </p:cNvPr>
          <p:cNvSpPr>
            <a:spLocks noGrp="1"/>
          </p:cNvSpPr>
          <p:nvPr>
            <p:ph idx="1"/>
          </p:nvPr>
        </p:nvSpPr>
        <p:spPr/>
        <p:txBody>
          <a:bodyPr/>
          <a:lstStyle/>
          <a:p>
            <a:pPr>
              <a:defRPr/>
            </a:pPr>
            <a:r>
              <a:rPr lang="en-US" sz="2800" dirty="0"/>
              <a:t>GM-free countries</a:t>
            </a:r>
          </a:p>
          <a:p>
            <a:pPr lvl="1">
              <a:buClr>
                <a:srgbClr val="A886E0"/>
              </a:buClr>
              <a:defRPr/>
            </a:pPr>
            <a:r>
              <a:rPr lang="en-US" dirty="0"/>
              <a:t>Thailand</a:t>
            </a:r>
          </a:p>
          <a:p>
            <a:pPr lvl="1">
              <a:buClr>
                <a:srgbClr val="A886E0"/>
              </a:buClr>
              <a:defRPr/>
            </a:pPr>
            <a:r>
              <a:rPr lang="en-US" dirty="0">
                <a:solidFill>
                  <a:srgbClr val="FFFFFF"/>
                </a:solidFill>
              </a:rPr>
              <a:t>Peru</a:t>
            </a:r>
          </a:p>
          <a:p>
            <a:pPr lvl="1">
              <a:buClr>
                <a:srgbClr val="A886E0"/>
              </a:buClr>
              <a:defRPr/>
            </a:pPr>
            <a:r>
              <a:rPr lang="en-US" dirty="0">
                <a:solidFill>
                  <a:srgbClr val="FFFFFF"/>
                </a:solidFill>
              </a:rPr>
              <a:t>Ireland</a:t>
            </a:r>
          </a:p>
          <a:p>
            <a:pPr lvl="1">
              <a:defRPr/>
            </a:pPr>
            <a:r>
              <a:rPr lang="en-US" dirty="0"/>
              <a:t>Hungary</a:t>
            </a:r>
          </a:p>
          <a:p>
            <a:pPr lvl="1">
              <a:defRPr/>
            </a:pPr>
            <a:r>
              <a:rPr lang="en-US" dirty="0"/>
              <a:t>Bulgaria</a:t>
            </a:r>
          </a:p>
          <a:p>
            <a:pPr lvl="1">
              <a:defRPr/>
            </a:pPr>
            <a:r>
              <a:rPr lang="en-US" dirty="0"/>
              <a:t>Scotland</a:t>
            </a:r>
          </a:p>
          <a:p>
            <a:pPr lvl="1">
              <a:defRPr/>
            </a:pPr>
            <a:r>
              <a:rPr lang="en-US" dirty="0"/>
              <a:t>Wales</a:t>
            </a:r>
          </a:p>
          <a:p>
            <a:pPr lvl="1">
              <a:defRPr/>
            </a:pPr>
            <a:r>
              <a:rPr lang="en-US" dirty="0"/>
              <a:t>Luxembourg</a:t>
            </a:r>
          </a:p>
        </p:txBody>
      </p:sp>
    </p:spTree>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a:extLst>
              <a:ext uri="{FF2B5EF4-FFF2-40B4-BE49-F238E27FC236}">
                <a16:creationId xmlns:a16="http://schemas.microsoft.com/office/drawing/2014/main" id="{D42AE4E9-2D5E-EEE2-04EA-EBC083CBEE04}"/>
              </a:ext>
            </a:extLst>
          </p:cNvPr>
          <p:cNvSpPr>
            <a:spLocks noGrp="1" noRot="1" noChangeArrowheads="1"/>
          </p:cNvSpPr>
          <p:nvPr>
            <p:ph type="title"/>
          </p:nvPr>
        </p:nvSpPr>
        <p:spPr/>
        <p:txBody>
          <a:bodyPr/>
          <a:lstStyle/>
          <a:p>
            <a:pPr eaLnBrk="1" hangingPunct="1">
              <a:defRPr/>
            </a:pPr>
            <a:r>
              <a:rPr lang="en-US" dirty="0"/>
              <a:t>Solutions</a:t>
            </a:r>
          </a:p>
        </p:txBody>
      </p:sp>
      <p:sp>
        <p:nvSpPr>
          <p:cNvPr id="229379" name="Rectangle 3">
            <a:extLst>
              <a:ext uri="{FF2B5EF4-FFF2-40B4-BE49-F238E27FC236}">
                <a16:creationId xmlns:a16="http://schemas.microsoft.com/office/drawing/2014/main" id="{6107348B-7500-EB18-295A-B47B79DB76E4}"/>
              </a:ext>
            </a:extLst>
          </p:cNvPr>
          <p:cNvSpPr>
            <a:spLocks noGrp="1" noChangeArrowheads="1"/>
          </p:cNvSpPr>
          <p:nvPr>
            <p:ph type="body" idx="1"/>
          </p:nvPr>
        </p:nvSpPr>
        <p:spPr/>
        <p:txBody>
          <a:bodyPr/>
          <a:lstStyle/>
          <a:p>
            <a:pPr eaLnBrk="1" hangingPunct="1">
              <a:lnSpc>
                <a:spcPct val="90000"/>
              </a:lnSpc>
              <a:defRPr/>
            </a:pPr>
            <a:r>
              <a:rPr lang="en-US" sz="2800" dirty="0"/>
              <a:t>Norwegian government built artificial cave in frozen mountain at edge of Arctic Circle (Svalbard) to preserve 2 million varieties of seeds </a:t>
            </a:r>
          </a:p>
          <a:p>
            <a:pPr lvl="1" eaLnBrk="1" hangingPunct="1">
              <a:lnSpc>
                <a:spcPct val="90000"/>
              </a:lnSpc>
              <a:defRPr/>
            </a:pPr>
            <a:r>
              <a:rPr lang="en-US" dirty="0"/>
              <a:t>Has more than 1 million samples so far, representing the germ plasm of over 4,000 distinct food crops</a:t>
            </a:r>
          </a:p>
          <a:p>
            <a:pPr lvl="1" eaLnBrk="1" hangingPunct="1">
              <a:lnSpc>
                <a:spcPct val="90000"/>
              </a:lnSpc>
              <a:defRPr/>
            </a:pPr>
            <a:r>
              <a:rPr lang="en-US" dirty="0"/>
              <a:t>Climate change threatens cold storage</a:t>
            </a:r>
          </a:p>
          <a:p>
            <a:pPr eaLnBrk="1" hangingPunct="1">
              <a:lnSpc>
                <a:spcPct val="90000"/>
              </a:lnSpc>
              <a:defRPr/>
            </a:pPr>
            <a:r>
              <a:rPr lang="en-US" sz="2800" dirty="0"/>
              <a:t>Other seed banks</a:t>
            </a:r>
          </a:p>
          <a:p>
            <a:pPr eaLnBrk="1" hangingPunct="1">
              <a:lnSpc>
                <a:spcPct val="90000"/>
              </a:lnSpc>
              <a:defRPr/>
            </a:pPr>
            <a:r>
              <a:rPr lang="en-US" sz="2800" dirty="0"/>
              <a:t>Global Genome Initiative – 200,000 DNA samples and counting</a:t>
            </a:r>
          </a:p>
        </p:txBody>
      </p:sp>
    </p:spTree>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a:extLst>
              <a:ext uri="{FF2B5EF4-FFF2-40B4-BE49-F238E27FC236}">
                <a16:creationId xmlns:a16="http://schemas.microsoft.com/office/drawing/2014/main" id="{6D57F000-AF8D-D314-F3ED-084328112C5C}"/>
              </a:ext>
            </a:extLst>
          </p:cNvPr>
          <p:cNvSpPr>
            <a:spLocks noGrp="1" noRot="1" noChangeArrowheads="1"/>
          </p:cNvSpPr>
          <p:nvPr>
            <p:ph type="title"/>
          </p:nvPr>
        </p:nvSpPr>
        <p:spPr/>
        <p:txBody>
          <a:bodyPr/>
          <a:lstStyle/>
          <a:p>
            <a:pPr eaLnBrk="1" hangingPunct="1">
              <a:defRPr/>
            </a:pPr>
            <a:r>
              <a:rPr lang="en-US"/>
              <a:t>Solutions</a:t>
            </a:r>
          </a:p>
        </p:txBody>
      </p:sp>
      <p:sp>
        <p:nvSpPr>
          <p:cNvPr id="279555" name="Rectangle 3">
            <a:extLst>
              <a:ext uri="{FF2B5EF4-FFF2-40B4-BE49-F238E27FC236}">
                <a16:creationId xmlns:a16="http://schemas.microsoft.com/office/drawing/2014/main" id="{7C5D060E-C54E-4611-5071-F65A27BB814E}"/>
              </a:ext>
            </a:extLst>
          </p:cNvPr>
          <p:cNvSpPr>
            <a:spLocks noGrp="1" noChangeArrowheads="1"/>
          </p:cNvSpPr>
          <p:nvPr>
            <p:ph type="body" idx="1"/>
          </p:nvPr>
        </p:nvSpPr>
        <p:spPr/>
        <p:txBody>
          <a:bodyPr/>
          <a:lstStyle/>
          <a:p>
            <a:pPr eaLnBrk="1" hangingPunct="1">
              <a:defRPr/>
            </a:pPr>
            <a:r>
              <a:rPr lang="en-US" dirty="0"/>
              <a:t>2010: U.S. federal judge orders halt to planting of GM sugar beets in U.S. until USDA complete and Environmental Impact Statement</a:t>
            </a:r>
          </a:p>
          <a:p>
            <a:pPr lvl="1" eaLnBrk="1" hangingPunct="1">
              <a:defRPr/>
            </a:pPr>
            <a:r>
              <a:rPr lang="en-US" dirty="0"/>
              <a:t>2011: Appeals Court upholds decision</a:t>
            </a:r>
          </a:p>
          <a:p>
            <a:pPr lvl="1" eaLnBrk="1" hangingPunct="1">
              <a:defRPr/>
            </a:pPr>
            <a:r>
              <a:rPr lang="en-US" dirty="0"/>
              <a:t>Late 2011 - USDA announces partial deregulation; 2012 – complete deregulation</a:t>
            </a:r>
          </a:p>
          <a:p>
            <a:pPr lvl="1" eaLnBrk="1" hangingPunct="1">
              <a:defRPr/>
            </a:pPr>
            <a:r>
              <a:rPr lang="en-US" dirty="0"/>
              <a:t>GM sugar beets account for 95% of sugar beets grown in U.S.</a:t>
            </a:r>
          </a:p>
          <a:p>
            <a:pPr lvl="1" eaLnBrk="1" hangingPunct="1">
              <a:defRPr/>
            </a:pPr>
            <a:r>
              <a:rPr lang="en-US" dirty="0"/>
              <a:t>½ of U.S. sugar supply from beet sugar</a:t>
            </a:r>
          </a:p>
        </p:txBody>
      </p:sp>
    </p:spTree>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a:extLst>
              <a:ext uri="{FF2B5EF4-FFF2-40B4-BE49-F238E27FC236}">
                <a16:creationId xmlns:a16="http://schemas.microsoft.com/office/drawing/2014/main" id="{19F8C74B-067F-4534-F936-6124AE0F0B6F}"/>
              </a:ext>
            </a:extLst>
          </p:cNvPr>
          <p:cNvSpPr>
            <a:spLocks noGrp="1" noRot="1" noChangeArrowheads="1"/>
          </p:cNvSpPr>
          <p:nvPr>
            <p:ph type="title"/>
          </p:nvPr>
        </p:nvSpPr>
        <p:spPr/>
        <p:txBody>
          <a:bodyPr/>
          <a:lstStyle/>
          <a:p>
            <a:pPr>
              <a:defRPr/>
            </a:pPr>
            <a:r>
              <a:rPr lang="en-US"/>
              <a:t>Solutions</a:t>
            </a:r>
          </a:p>
        </p:txBody>
      </p:sp>
      <p:sp>
        <p:nvSpPr>
          <p:cNvPr id="245763" name="Rectangle 3">
            <a:extLst>
              <a:ext uri="{FF2B5EF4-FFF2-40B4-BE49-F238E27FC236}">
                <a16:creationId xmlns:a16="http://schemas.microsoft.com/office/drawing/2014/main" id="{C1AA302C-90CF-9D6E-17F3-33B41009FF8D}"/>
              </a:ext>
            </a:extLst>
          </p:cNvPr>
          <p:cNvSpPr>
            <a:spLocks noGrp="1" noChangeArrowheads="1"/>
          </p:cNvSpPr>
          <p:nvPr>
            <p:ph type="body" idx="1"/>
          </p:nvPr>
        </p:nvSpPr>
        <p:spPr/>
        <p:txBody>
          <a:bodyPr/>
          <a:lstStyle/>
          <a:p>
            <a:pPr eaLnBrk="1" hangingPunct="1">
              <a:defRPr/>
            </a:pPr>
            <a:r>
              <a:rPr lang="en-US" dirty="0">
                <a:effectLst>
                  <a:outerShdw blurRad="38100" dist="38100" dir="2700000" algn="tl">
                    <a:srgbClr val="000000">
                      <a:alpha val="43137"/>
                    </a:srgbClr>
                  </a:outerShdw>
                </a:effectLst>
              </a:rPr>
              <a:t>2010: U.S. fails to get UN’s Codex </a:t>
            </a:r>
            <a:r>
              <a:rPr lang="en-US" dirty="0" err="1">
                <a:effectLst>
                  <a:outerShdw blurRad="38100" dist="38100" dir="2700000" algn="tl">
                    <a:srgbClr val="000000">
                      <a:alpha val="43137"/>
                    </a:srgbClr>
                  </a:outerShdw>
                </a:effectLst>
              </a:rPr>
              <a:t>Alimentarius</a:t>
            </a:r>
            <a:r>
              <a:rPr lang="en-US" dirty="0">
                <a:effectLst>
                  <a:outerShdw blurRad="38100" dist="38100" dir="2700000" algn="tl">
                    <a:srgbClr val="000000">
                      <a:alpha val="43137"/>
                    </a:srgbClr>
                  </a:outerShdw>
                </a:effectLst>
              </a:rPr>
              <a:t> to state that there is no difference between GE and non-GE foods</a:t>
            </a:r>
          </a:p>
          <a:p>
            <a:pPr lvl="1" eaLnBrk="1" hangingPunct="1">
              <a:defRPr/>
            </a:pPr>
            <a:r>
              <a:rPr lang="en-US" sz="3200" dirty="0">
                <a:effectLst>
                  <a:outerShdw blurRad="38100" dist="38100" dir="2700000" algn="tl">
                    <a:srgbClr val="000000">
                      <a:alpha val="43137"/>
                    </a:srgbClr>
                  </a:outerShdw>
                </a:effectLst>
              </a:rPr>
              <a:t>Only 3 countries support U.S. position</a:t>
            </a:r>
          </a:p>
          <a:p>
            <a:pPr>
              <a:defRPr/>
            </a:pPr>
            <a:r>
              <a:rPr lang="en-US" dirty="0">
                <a:effectLst>
                  <a:outerShdw blurRad="38100" dist="38100" dir="2700000" algn="tl">
                    <a:srgbClr val="000000">
                      <a:alpha val="43137"/>
                    </a:srgbClr>
                  </a:outerShdw>
                </a:effectLst>
              </a:rPr>
              <a:t>2011: Codex prohibits legal challenges by WTO to countries adopting GM labeling laws</a:t>
            </a:r>
          </a:p>
        </p:txBody>
      </p:sp>
    </p:spTree>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C6CBB29F-40F1-1109-5F40-0C403BCDBB4F}"/>
              </a:ext>
            </a:extLst>
          </p:cNvPr>
          <p:cNvSpPr>
            <a:spLocks noGrp="1" noRot="1" noChangeArrowheads="1"/>
          </p:cNvSpPr>
          <p:nvPr>
            <p:ph type="title"/>
          </p:nvPr>
        </p:nvSpPr>
        <p:spPr/>
        <p:txBody>
          <a:bodyPr/>
          <a:lstStyle/>
          <a:p>
            <a:pPr eaLnBrk="1" hangingPunct="1">
              <a:defRPr/>
            </a:pPr>
            <a:r>
              <a:rPr lang="en-US"/>
              <a:t>Solutions</a:t>
            </a:r>
          </a:p>
        </p:txBody>
      </p:sp>
      <p:sp>
        <p:nvSpPr>
          <p:cNvPr id="156675" name="Rectangle 3">
            <a:extLst>
              <a:ext uri="{FF2B5EF4-FFF2-40B4-BE49-F238E27FC236}">
                <a16:creationId xmlns:a16="http://schemas.microsoft.com/office/drawing/2014/main" id="{3D18D476-68D9-F8FB-3B66-8D7EF965D3B8}"/>
              </a:ext>
            </a:extLst>
          </p:cNvPr>
          <p:cNvSpPr>
            <a:spLocks noGrp="1" noChangeArrowheads="1"/>
          </p:cNvSpPr>
          <p:nvPr>
            <p:ph type="body" idx="1"/>
          </p:nvPr>
        </p:nvSpPr>
        <p:spPr/>
        <p:txBody>
          <a:bodyPr/>
          <a:lstStyle/>
          <a:p>
            <a:pPr eaLnBrk="1" hangingPunct="1">
              <a:defRPr/>
            </a:pPr>
            <a:r>
              <a:rPr lang="en-US" sz="2800" dirty="0"/>
              <a:t>New ballot initiatives and legislation</a:t>
            </a:r>
          </a:p>
          <a:p>
            <a:pPr lvl="1" eaLnBrk="1" hangingPunct="1">
              <a:defRPr/>
            </a:pPr>
            <a:r>
              <a:rPr lang="en-US" dirty="0"/>
              <a:t>Marin, Mendocino, Santa Cruz, and Trinity Counties (CA) ban GMO crops</a:t>
            </a:r>
          </a:p>
          <a:p>
            <a:pPr lvl="1" eaLnBrk="1" hangingPunct="1">
              <a:defRPr/>
            </a:pPr>
            <a:r>
              <a:rPr lang="en-US" dirty="0"/>
              <a:t>San Juan Islands (WA) ban GMO crops (2012)</a:t>
            </a:r>
          </a:p>
          <a:p>
            <a:pPr lvl="1" eaLnBrk="1" hangingPunct="1">
              <a:defRPr/>
            </a:pPr>
            <a:r>
              <a:rPr lang="en-US" dirty="0"/>
              <a:t>Bans defeated in Sonoma, Butte, Humboldt, and San Luis Obispo Counties</a:t>
            </a:r>
          </a:p>
          <a:p>
            <a:pPr lvl="1" eaLnBrk="1" hangingPunct="1">
              <a:defRPr/>
            </a:pPr>
            <a:r>
              <a:rPr lang="en-US" dirty="0"/>
              <a:t>CA bill to allow farmers to sue GM-crop manufacturers</a:t>
            </a:r>
          </a:p>
        </p:txBody>
      </p:sp>
    </p:spTree>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a:extLst>
              <a:ext uri="{FF2B5EF4-FFF2-40B4-BE49-F238E27FC236}">
                <a16:creationId xmlns:a16="http://schemas.microsoft.com/office/drawing/2014/main" id="{55B28659-AFD5-3BC7-8F97-977445B5BFDA}"/>
              </a:ext>
            </a:extLst>
          </p:cNvPr>
          <p:cNvSpPr>
            <a:spLocks noGrp="1" noRot="1" noChangeArrowheads="1"/>
          </p:cNvSpPr>
          <p:nvPr>
            <p:ph type="title"/>
          </p:nvPr>
        </p:nvSpPr>
        <p:spPr/>
        <p:txBody>
          <a:bodyPr/>
          <a:lstStyle/>
          <a:p>
            <a:pPr eaLnBrk="1" hangingPunct="1">
              <a:defRPr/>
            </a:pPr>
            <a:r>
              <a:rPr lang="en-US" dirty="0"/>
              <a:t>Solutions</a:t>
            </a:r>
          </a:p>
        </p:txBody>
      </p:sp>
      <p:sp>
        <p:nvSpPr>
          <p:cNvPr id="246787" name="Rectangle 3">
            <a:extLst>
              <a:ext uri="{FF2B5EF4-FFF2-40B4-BE49-F238E27FC236}">
                <a16:creationId xmlns:a16="http://schemas.microsoft.com/office/drawing/2014/main" id="{BF4BB3D1-718C-49A6-44B1-054795FB69A1}"/>
              </a:ext>
            </a:extLst>
          </p:cNvPr>
          <p:cNvSpPr>
            <a:spLocks noGrp="1" noChangeArrowheads="1"/>
          </p:cNvSpPr>
          <p:nvPr>
            <p:ph type="body" idx="1"/>
          </p:nvPr>
        </p:nvSpPr>
        <p:spPr/>
        <p:txBody>
          <a:bodyPr/>
          <a:lstStyle/>
          <a:p>
            <a:pPr eaLnBrk="1" hangingPunct="1">
              <a:defRPr/>
            </a:pPr>
            <a:r>
              <a:rPr lang="en-US" sz="3600" dirty="0"/>
              <a:t>New ballot initiatives and legislation</a:t>
            </a:r>
          </a:p>
          <a:p>
            <a:pPr lvl="1" eaLnBrk="1" hangingPunct="1">
              <a:defRPr/>
            </a:pPr>
            <a:r>
              <a:rPr lang="en-US" sz="3600" dirty="0"/>
              <a:t>Arkansas banned GE rice</a:t>
            </a:r>
          </a:p>
          <a:p>
            <a:pPr lvl="1" eaLnBrk="1" hangingPunct="1">
              <a:defRPr/>
            </a:pPr>
            <a:r>
              <a:rPr lang="en-US" sz="3600" dirty="0"/>
              <a:t>2010: Alaska requires labeling of GE fish, has now banned GE salmon</a:t>
            </a:r>
          </a:p>
          <a:p>
            <a:pPr lvl="1" eaLnBrk="1" hangingPunct="1">
              <a:defRPr/>
            </a:pPr>
            <a:r>
              <a:rPr lang="en-US" sz="3600" dirty="0"/>
              <a:t>2012: Cincinnati requires labeling of GE foods</a:t>
            </a:r>
          </a:p>
          <a:p>
            <a:pPr lvl="1" eaLnBrk="1" hangingPunct="1">
              <a:defRPr/>
            </a:pPr>
            <a:endParaRPr lang="en-US" sz="3600" dirty="0"/>
          </a:p>
          <a:p>
            <a:pPr lvl="1" eaLnBrk="1" hangingPunct="1">
              <a:defRPr/>
            </a:pPr>
            <a:endParaRPr lang="en-US" sz="3600" dirty="0"/>
          </a:p>
        </p:txBody>
      </p:sp>
    </p:spTree>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358A0-0234-939B-3724-38CB227ACB9F}"/>
              </a:ext>
            </a:extLst>
          </p:cNvPr>
          <p:cNvSpPr>
            <a:spLocks noGrp="1"/>
          </p:cNvSpPr>
          <p:nvPr>
            <p:ph type="title"/>
          </p:nvPr>
        </p:nvSpPr>
        <p:spPr/>
        <p:txBody>
          <a:bodyPr/>
          <a:lstStyle/>
          <a:p>
            <a:pPr>
              <a:defRPr/>
            </a:pPr>
            <a:r>
              <a:rPr lang="en-US" dirty="0">
                <a:solidFill>
                  <a:srgbClr val="E5E5FF"/>
                </a:solidFill>
              </a:rPr>
              <a:t>Solutions</a:t>
            </a:r>
            <a:endParaRPr lang="en-US" dirty="0"/>
          </a:p>
        </p:txBody>
      </p:sp>
      <p:sp>
        <p:nvSpPr>
          <p:cNvPr id="3" name="Content Placeholder 2">
            <a:extLst>
              <a:ext uri="{FF2B5EF4-FFF2-40B4-BE49-F238E27FC236}">
                <a16:creationId xmlns:a16="http://schemas.microsoft.com/office/drawing/2014/main" id="{B96D2960-BBA6-C848-7423-C81994458C5D}"/>
              </a:ext>
            </a:extLst>
          </p:cNvPr>
          <p:cNvSpPr>
            <a:spLocks noGrp="1"/>
          </p:cNvSpPr>
          <p:nvPr>
            <p:ph idx="1"/>
          </p:nvPr>
        </p:nvSpPr>
        <p:spPr/>
        <p:txBody>
          <a:bodyPr/>
          <a:lstStyle/>
          <a:p>
            <a:pPr>
              <a:buClr>
                <a:srgbClr val="FFCC00"/>
              </a:buClr>
              <a:defRPr/>
            </a:pPr>
            <a:r>
              <a:rPr lang="en-US" sz="3600" dirty="0">
                <a:solidFill>
                  <a:srgbClr val="FFFFFF"/>
                </a:solidFill>
              </a:rPr>
              <a:t>2010: EU to allow national bans on GM crops (but may make it easier for EU-wide ban)</a:t>
            </a:r>
          </a:p>
          <a:p>
            <a:pPr>
              <a:buClr>
                <a:srgbClr val="FFCC00"/>
              </a:buClr>
              <a:defRPr/>
            </a:pPr>
            <a:r>
              <a:rPr lang="en-US" sz="3600" dirty="0">
                <a:solidFill>
                  <a:srgbClr val="FFFFFF"/>
                </a:solidFill>
              </a:rPr>
              <a:t>2012: BASF halts development of GM crops in Europe</a:t>
            </a:r>
          </a:p>
          <a:p>
            <a:pPr>
              <a:defRPr/>
            </a:pPr>
            <a:endParaRPr lang="en-US" dirty="0"/>
          </a:p>
        </p:txBody>
      </p:sp>
    </p:spTree>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25430-4F9F-C385-AD66-3527C7B59794}"/>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2732B549-4CF0-A044-041C-9B9248BFA6C1}"/>
              </a:ext>
            </a:extLst>
          </p:cNvPr>
          <p:cNvSpPr>
            <a:spLocks noGrp="1"/>
          </p:cNvSpPr>
          <p:nvPr>
            <p:ph idx="1"/>
          </p:nvPr>
        </p:nvSpPr>
        <p:spPr/>
        <p:txBody>
          <a:bodyPr/>
          <a:lstStyle/>
          <a:p>
            <a:pPr eaLnBrk="1" hangingPunct="1">
              <a:defRPr/>
            </a:pPr>
            <a:r>
              <a:rPr lang="en-US" sz="2800" dirty="0"/>
              <a:t>New ballot initiatives and legislation</a:t>
            </a:r>
          </a:p>
          <a:p>
            <a:pPr lvl="1" eaLnBrk="1" hangingPunct="1">
              <a:defRPr/>
            </a:pPr>
            <a:r>
              <a:rPr lang="en-US" dirty="0"/>
              <a:t>CA </a:t>
            </a:r>
            <a:r>
              <a:rPr lang="en-US" dirty="0" err="1"/>
              <a:t>biopharm</a:t>
            </a:r>
            <a:r>
              <a:rPr lang="en-US" dirty="0"/>
              <a:t> moratorium (pending legislation)</a:t>
            </a:r>
          </a:p>
          <a:p>
            <a:pPr lvl="1" eaLnBrk="1" hangingPunct="1">
              <a:defRPr/>
            </a:pPr>
            <a:r>
              <a:rPr lang="en-US" dirty="0"/>
              <a:t>2013: nearly half of all states have introduced measures requiring labeling or banning GMOs</a:t>
            </a:r>
          </a:p>
          <a:p>
            <a:pPr lvl="1" eaLnBrk="1" hangingPunct="1">
              <a:defRPr/>
            </a:pPr>
            <a:r>
              <a:rPr lang="en-US" dirty="0"/>
              <a:t>2013: CT and ME pass labeling laws (partially linked with each other and with VT measure)</a:t>
            </a:r>
          </a:p>
          <a:p>
            <a:pPr lvl="2" eaLnBrk="1" hangingPunct="1">
              <a:defRPr/>
            </a:pPr>
            <a:r>
              <a:rPr lang="en-US" sz="2800" dirty="0">
                <a:solidFill>
                  <a:srgbClr val="FFFFFF"/>
                </a:solidFill>
              </a:rPr>
              <a:t>2015: Federal judge upholds VT law</a:t>
            </a:r>
          </a:p>
        </p:txBody>
      </p:sp>
    </p:spTree>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4D707-65E6-F5C5-29E5-A29377497422}"/>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27CBA512-B3EC-AD25-DC8D-7C20E9EEE740}"/>
              </a:ext>
            </a:extLst>
          </p:cNvPr>
          <p:cNvSpPr>
            <a:spLocks noGrp="1"/>
          </p:cNvSpPr>
          <p:nvPr>
            <p:ph idx="1"/>
          </p:nvPr>
        </p:nvSpPr>
        <p:spPr/>
        <p:txBody>
          <a:bodyPr/>
          <a:lstStyle/>
          <a:p>
            <a:pPr eaLnBrk="1" hangingPunct="1">
              <a:defRPr/>
            </a:pPr>
            <a:r>
              <a:rPr lang="en-US" sz="2400" dirty="0"/>
              <a:t>New ballot initiatives and legislation</a:t>
            </a:r>
          </a:p>
          <a:p>
            <a:pPr lvl="1" eaLnBrk="1" hangingPunct="1">
              <a:defRPr/>
            </a:pPr>
            <a:r>
              <a:rPr lang="en-US" sz="2400" dirty="0"/>
              <a:t>CA Prop 37 (GMO labeling – failed, 2012)</a:t>
            </a:r>
          </a:p>
          <a:p>
            <a:pPr lvl="1" eaLnBrk="1" hangingPunct="1">
              <a:defRPr/>
            </a:pPr>
            <a:r>
              <a:rPr lang="en-US" sz="2400" dirty="0"/>
              <a:t>2013: WA ballot initiative fails 55% - 45%</a:t>
            </a:r>
          </a:p>
          <a:p>
            <a:pPr lvl="2" eaLnBrk="1" hangingPunct="1">
              <a:defRPr/>
            </a:pPr>
            <a:r>
              <a:rPr lang="en-US" dirty="0"/>
              <a:t>Opponents outspent proponents $22 million to $8 million</a:t>
            </a:r>
          </a:p>
          <a:p>
            <a:pPr lvl="2" eaLnBrk="1" hangingPunct="1">
              <a:defRPr/>
            </a:pPr>
            <a:r>
              <a:rPr lang="en-US" dirty="0"/>
              <a:t>No campaign – all but $600 (six </a:t>
            </a:r>
            <a:r>
              <a:rPr lang="en-US" i="1" dirty="0"/>
              <a:t>hundred</a:t>
            </a:r>
            <a:r>
              <a:rPr lang="en-US" dirty="0"/>
              <a:t>) from Grocery Manufacturers Association and ag-biotech corporations</a:t>
            </a:r>
          </a:p>
          <a:p>
            <a:pPr lvl="2" eaLnBrk="1" hangingPunct="1">
              <a:defRPr/>
            </a:pPr>
            <a:r>
              <a:rPr lang="en-US" dirty="0"/>
              <a:t>Yes campaign – 16,400 donors</a:t>
            </a:r>
          </a:p>
          <a:p>
            <a:pPr lvl="3" eaLnBrk="1" hangingPunct="1">
              <a:defRPr/>
            </a:pPr>
            <a:r>
              <a:rPr lang="en-US" sz="2400" dirty="0"/>
              <a:t>GMA (now Consumer Brands Association) ordered to pay record-setting $18 million penalty for violating WA campaign laws to conceal identities of donors that contributed to its $11 million outlay)</a:t>
            </a:r>
          </a:p>
        </p:txBody>
      </p:sp>
    </p:spTree>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F6F93-D6F0-B577-D120-6AE0FC7C01E9}"/>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5D80BE02-3D91-2B56-D465-DF375A90EB0B}"/>
              </a:ext>
            </a:extLst>
          </p:cNvPr>
          <p:cNvSpPr>
            <a:spLocks noGrp="1"/>
          </p:cNvSpPr>
          <p:nvPr>
            <p:ph idx="1"/>
          </p:nvPr>
        </p:nvSpPr>
        <p:spPr/>
        <p:txBody>
          <a:bodyPr/>
          <a:lstStyle/>
          <a:p>
            <a:pPr>
              <a:defRPr/>
            </a:pPr>
            <a:r>
              <a:rPr lang="en-US" dirty="0"/>
              <a:t>Danish law compensates farmers whose fields have become contaminated with GMOs; government seeks recompense from the farmer whose field originated the genetic contamination, assuming the culprit can be pinpointed</a:t>
            </a:r>
          </a:p>
        </p:txBody>
      </p:sp>
    </p:spTree>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15C20-660B-DEBD-FE95-E033E657767E}"/>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D6A3CDEB-795C-353C-1AE2-CB44EA255328}"/>
              </a:ext>
            </a:extLst>
          </p:cNvPr>
          <p:cNvSpPr>
            <a:spLocks noGrp="1"/>
          </p:cNvSpPr>
          <p:nvPr>
            <p:ph idx="1"/>
          </p:nvPr>
        </p:nvSpPr>
        <p:spPr/>
        <p:txBody>
          <a:bodyPr/>
          <a:lstStyle/>
          <a:p>
            <a:pPr>
              <a:defRPr/>
            </a:pPr>
            <a:r>
              <a:rPr lang="en-US" dirty="0"/>
              <a:t>2013: Monsanto withdraws all pending GM crop applications in Europe (but will continue with MON810 maize planting, although most EU nations seek to opt-out from MON810 cultivation)</a:t>
            </a:r>
          </a:p>
          <a:p>
            <a:pPr lvl="1">
              <a:defRPr/>
            </a:pPr>
            <a:r>
              <a:rPr lang="en-US" dirty="0"/>
              <a:t>2017: MON810 only GM crop currently grown in EU</a:t>
            </a:r>
          </a:p>
        </p:txBody>
      </p:sp>
    </p:spTree>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99E57-2F45-7A6F-DF5A-6388A812E69D}"/>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4E4774C9-139E-C2AD-EF42-D3626B8141AC}"/>
              </a:ext>
            </a:extLst>
          </p:cNvPr>
          <p:cNvSpPr>
            <a:spLocks noGrp="1"/>
          </p:cNvSpPr>
          <p:nvPr>
            <p:ph idx="1"/>
          </p:nvPr>
        </p:nvSpPr>
        <p:spPr/>
        <p:txBody>
          <a:bodyPr/>
          <a:lstStyle/>
          <a:p>
            <a:pPr>
              <a:defRPr/>
            </a:pPr>
            <a:r>
              <a:rPr lang="en-US" dirty="0"/>
              <a:t>2013: EU freezes approval of GE crops until 2014</a:t>
            </a:r>
          </a:p>
          <a:p>
            <a:pPr>
              <a:defRPr/>
            </a:pPr>
            <a:r>
              <a:rPr lang="en-US" dirty="0"/>
              <a:t>2013: USDA approves Non-GMO Project certification/label for meat and liquid egg products from animals that did not consume GM-feed</a:t>
            </a:r>
          </a:p>
          <a:p>
            <a:pPr>
              <a:defRPr/>
            </a:pPr>
            <a:r>
              <a:rPr lang="en-US" dirty="0"/>
              <a:t>2014: EU allows nations to ban GMOs, even if EU has approved cultivation</a:t>
            </a:r>
          </a:p>
          <a:p>
            <a:pPr>
              <a:defRPr/>
            </a:pPr>
            <a:endParaRPr lang="en-US" dirty="0"/>
          </a:p>
        </p:txBody>
      </p:sp>
    </p:spTree>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CBEFB-8379-A1FD-2243-71C6A3F142FE}"/>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8B8A2302-336F-4092-3FB5-39F83BACA597}"/>
              </a:ext>
            </a:extLst>
          </p:cNvPr>
          <p:cNvSpPr>
            <a:spLocks noGrp="1"/>
          </p:cNvSpPr>
          <p:nvPr>
            <p:ph idx="1"/>
          </p:nvPr>
        </p:nvSpPr>
        <p:spPr/>
        <p:txBody>
          <a:bodyPr/>
          <a:lstStyle/>
          <a:p>
            <a:pPr eaLnBrk="1" hangingPunct="1">
              <a:defRPr/>
            </a:pPr>
            <a:r>
              <a:rPr lang="en-US" dirty="0"/>
              <a:t>New ballot initiatives and legislation</a:t>
            </a:r>
          </a:p>
          <a:p>
            <a:pPr lvl="1" eaLnBrk="1" hangingPunct="1">
              <a:defRPr/>
            </a:pPr>
            <a:r>
              <a:rPr lang="en-US" sz="3200" dirty="0"/>
              <a:t>2014: Vermont bill requires manufacturers of GM seeds to label and register their products (enforcement starts 2016; trade group lawsuit pending)</a:t>
            </a:r>
          </a:p>
          <a:p>
            <a:pPr lvl="1" eaLnBrk="1" hangingPunct="1">
              <a:defRPr/>
            </a:pPr>
            <a:r>
              <a:rPr lang="en-US" sz="3200" dirty="0"/>
              <a:t>Minnesota gives its DOA the power to regulate all GE crops; commissioner has authority over GE plantings</a:t>
            </a:r>
          </a:p>
        </p:txBody>
      </p:sp>
    </p:spTree>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CA280-0B47-D190-3C72-9FC1EF8CCA75}"/>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84937348-323D-FFC9-476A-CC9EFB304B91}"/>
              </a:ext>
            </a:extLst>
          </p:cNvPr>
          <p:cNvSpPr>
            <a:spLocks noGrp="1"/>
          </p:cNvSpPr>
          <p:nvPr>
            <p:ph idx="1"/>
          </p:nvPr>
        </p:nvSpPr>
        <p:spPr/>
        <p:txBody>
          <a:bodyPr/>
          <a:lstStyle/>
          <a:p>
            <a:pPr eaLnBrk="1" hangingPunct="1">
              <a:defRPr/>
            </a:pPr>
            <a:r>
              <a:rPr lang="en-US" sz="3600" dirty="0"/>
              <a:t>New ballot initiatives and legislation</a:t>
            </a:r>
          </a:p>
          <a:p>
            <a:pPr lvl="1" eaLnBrk="1" hangingPunct="1">
              <a:defRPr/>
            </a:pPr>
            <a:r>
              <a:rPr lang="en-US" sz="3600" dirty="0"/>
              <a:t>Hawaii law places 10-year moratorium on GE coffee (overturned by federal court) and taro (upheld by federal court (2009-19)</a:t>
            </a:r>
          </a:p>
          <a:p>
            <a:pPr lvl="1" eaLnBrk="1" hangingPunct="1">
              <a:defRPr/>
            </a:pPr>
            <a:r>
              <a:rPr lang="en-US" sz="3600" dirty="0"/>
              <a:t>But labeling measure fails to make it out of committee (2013)</a:t>
            </a:r>
          </a:p>
        </p:txBody>
      </p:sp>
    </p:spTree>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7DE1E-8B9E-7D54-68C3-970A525B0971}"/>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BBCB7247-A0B6-AC75-C32F-45B20C5095AC}"/>
              </a:ext>
            </a:extLst>
          </p:cNvPr>
          <p:cNvSpPr>
            <a:spLocks noGrp="1"/>
          </p:cNvSpPr>
          <p:nvPr>
            <p:ph idx="1"/>
          </p:nvPr>
        </p:nvSpPr>
        <p:spPr/>
        <p:txBody>
          <a:bodyPr/>
          <a:lstStyle/>
          <a:p>
            <a:pPr eaLnBrk="1" hangingPunct="1">
              <a:defRPr/>
            </a:pPr>
            <a:r>
              <a:rPr lang="en-US" dirty="0"/>
              <a:t>New ballot initiatives and legislation</a:t>
            </a:r>
          </a:p>
          <a:p>
            <a:pPr lvl="1" eaLnBrk="1" hangingPunct="1">
              <a:defRPr/>
            </a:pPr>
            <a:r>
              <a:rPr lang="en-US" sz="3200" dirty="0"/>
              <a:t>But Kauai County limits GM plantings (2013) and require pesticide disclosures (up to 17X greater pesticide spraying/acre than in continental US</a:t>
            </a:r>
          </a:p>
          <a:p>
            <a:pPr lvl="1" eaLnBrk="1" hangingPunct="1">
              <a:defRPr/>
            </a:pPr>
            <a:r>
              <a:rPr lang="en-US" sz="3200" dirty="0">
                <a:solidFill>
                  <a:srgbClr val="FFFFFF"/>
                </a:solidFill>
              </a:rPr>
              <a:t>2014: Maui and Molokai temporarily ban GMOs</a:t>
            </a:r>
          </a:p>
          <a:p>
            <a:pPr lvl="2" eaLnBrk="1" hangingPunct="1">
              <a:defRPr/>
            </a:pPr>
            <a:r>
              <a:rPr lang="en-US" sz="3200" dirty="0">
                <a:solidFill>
                  <a:srgbClr val="FFFFFF"/>
                </a:solidFill>
              </a:rPr>
              <a:t>Federal judge suspends ban</a:t>
            </a:r>
          </a:p>
          <a:p>
            <a:pPr lvl="1" eaLnBrk="1" hangingPunct="1">
              <a:defRPr/>
            </a:pPr>
            <a:endParaRPr lang="en-US" dirty="0">
              <a:solidFill>
                <a:srgbClr val="FFFFFF"/>
              </a:solidFill>
            </a:endParaRPr>
          </a:p>
          <a:p>
            <a:pPr>
              <a:defRPr/>
            </a:pPr>
            <a:endParaRPr lang="en-US" dirty="0"/>
          </a:p>
        </p:txBody>
      </p:sp>
    </p:spTree>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2D66E-D777-4DA3-7C2B-BB023BA9C866}"/>
              </a:ext>
            </a:extLst>
          </p:cNvPr>
          <p:cNvSpPr>
            <a:spLocks noGrp="1"/>
          </p:cNvSpPr>
          <p:nvPr>
            <p:ph type="title"/>
          </p:nvPr>
        </p:nvSpPr>
        <p:spPr/>
        <p:txBody>
          <a:bodyPr/>
          <a:lstStyle/>
          <a:p>
            <a:r>
              <a:rPr lang="en-AU" dirty="0"/>
              <a:t>Solutions</a:t>
            </a:r>
          </a:p>
        </p:txBody>
      </p:sp>
      <p:sp>
        <p:nvSpPr>
          <p:cNvPr id="3" name="Content Placeholder 2">
            <a:extLst>
              <a:ext uri="{FF2B5EF4-FFF2-40B4-BE49-F238E27FC236}">
                <a16:creationId xmlns:a16="http://schemas.microsoft.com/office/drawing/2014/main" id="{5C1B75A5-DAA7-4633-90BC-B633DE854894}"/>
              </a:ext>
            </a:extLst>
          </p:cNvPr>
          <p:cNvSpPr>
            <a:spLocks noGrp="1"/>
          </p:cNvSpPr>
          <p:nvPr>
            <p:ph idx="1"/>
          </p:nvPr>
        </p:nvSpPr>
        <p:spPr/>
        <p:txBody>
          <a:bodyPr/>
          <a:lstStyle/>
          <a:p>
            <a:pPr eaLnBrk="1" hangingPunct="1">
              <a:defRPr/>
            </a:pPr>
            <a:r>
              <a:rPr lang="en-US" dirty="0"/>
              <a:t>New ballot initiatives and legislation</a:t>
            </a:r>
          </a:p>
          <a:p>
            <a:pPr lvl="1" eaLnBrk="1" hangingPunct="1">
              <a:defRPr/>
            </a:pPr>
            <a:r>
              <a:rPr lang="en-US" sz="3200" dirty="0">
                <a:solidFill>
                  <a:srgbClr val="FFFFFF"/>
                </a:solidFill>
              </a:rPr>
              <a:t>2016: 9</a:t>
            </a:r>
            <a:r>
              <a:rPr lang="en-US" sz="3200" baseline="30000" dirty="0">
                <a:solidFill>
                  <a:srgbClr val="FFFFFF"/>
                </a:solidFill>
              </a:rPr>
              <a:t>th</a:t>
            </a:r>
            <a:r>
              <a:rPr lang="en-US" sz="3200" dirty="0">
                <a:solidFill>
                  <a:srgbClr val="FFFFFF"/>
                </a:solidFill>
              </a:rPr>
              <a:t> Circuit Court of Appeals rules against Maui ban</a:t>
            </a:r>
          </a:p>
          <a:p>
            <a:pPr lvl="1" eaLnBrk="1" hangingPunct="1">
              <a:defRPr/>
            </a:pPr>
            <a:r>
              <a:rPr lang="en-US" sz="3200" dirty="0">
                <a:solidFill>
                  <a:srgbClr val="FFFFFF"/>
                </a:solidFill>
              </a:rPr>
              <a:t>As of 2026, all Hawaiian county-level GMO bans or moratoriums have been invalidated</a:t>
            </a:r>
          </a:p>
          <a:p>
            <a:endParaRPr lang="en-AU" dirty="0"/>
          </a:p>
        </p:txBody>
      </p:sp>
    </p:spTree>
    <p:extLst>
      <p:ext uri="{BB962C8B-B14F-4D97-AF65-F5344CB8AC3E}">
        <p14:creationId xmlns:p14="http://schemas.microsoft.com/office/powerpoint/2010/main" val="1677660249"/>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AA543-8E0B-3E14-6A09-27BC2E1A8671}"/>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793ED11A-1A77-D808-441A-DBF9B4DCCA55}"/>
              </a:ext>
            </a:extLst>
          </p:cNvPr>
          <p:cNvSpPr>
            <a:spLocks noGrp="1"/>
          </p:cNvSpPr>
          <p:nvPr>
            <p:ph idx="1"/>
          </p:nvPr>
        </p:nvSpPr>
        <p:spPr/>
        <p:txBody>
          <a:bodyPr/>
          <a:lstStyle/>
          <a:p>
            <a:pPr eaLnBrk="1" hangingPunct="1">
              <a:defRPr/>
            </a:pPr>
            <a:r>
              <a:rPr lang="en-US" sz="3600" dirty="0"/>
              <a:t>New ballot initiatives and legislation</a:t>
            </a:r>
          </a:p>
          <a:p>
            <a:pPr lvl="1" eaLnBrk="1" hangingPunct="1">
              <a:defRPr/>
            </a:pPr>
            <a:r>
              <a:rPr lang="en-US" sz="3600" dirty="0"/>
              <a:t>Moscow now requires labeling of GM foods</a:t>
            </a:r>
          </a:p>
          <a:p>
            <a:pPr lvl="1" eaLnBrk="1" hangingPunct="1">
              <a:defRPr/>
            </a:pPr>
            <a:r>
              <a:rPr lang="en-US" sz="3600" dirty="0"/>
              <a:t>2014: Jackson and Josephine Counties (in Southern Oregon’s Rogue Valley) passed GM ban</a:t>
            </a:r>
          </a:p>
          <a:p>
            <a:pPr lvl="2" eaLnBrk="1" hangingPunct="1">
              <a:defRPr/>
            </a:pPr>
            <a:r>
              <a:rPr lang="en-US" sz="3600" dirty="0"/>
              <a:t>2015: Federal court upholds ban</a:t>
            </a:r>
          </a:p>
        </p:txBody>
      </p:sp>
    </p:spTree>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36D6-CA93-B986-9660-D20E529D9716}"/>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ACDAD435-12DA-4FB5-ECAC-D54C8286D596}"/>
              </a:ext>
            </a:extLst>
          </p:cNvPr>
          <p:cNvSpPr>
            <a:spLocks noGrp="1"/>
          </p:cNvSpPr>
          <p:nvPr>
            <p:ph idx="1"/>
          </p:nvPr>
        </p:nvSpPr>
        <p:spPr/>
        <p:txBody>
          <a:bodyPr/>
          <a:lstStyle/>
          <a:p>
            <a:pPr>
              <a:defRPr/>
            </a:pPr>
            <a:r>
              <a:rPr lang="en-US" sz="2800" dirty="0"/>
              <a:t>New ballot initiatives and legislation</a:t>
            </a:r>
          </a:p>
          <a:p>
            <a:pPr lvl="1" eaLnBrk="1" hangingPunct="1">
              <a:buClr>
                <a:srgbClr val="A886E0"/>
              </a:buClr>
              <a:defRPr/>
            </a:pPr>
            <a:r>
              <a:rPr lang="en-US" dirty="0">
                <a:solidFill>
                  <a:srgbClr val="FFFFFF"/>
                </a:solidFill>
              </a:rPr>
              <a:t>2014: OR Proposition 92 (GM labeling ballot initiative)</a:t>
            </a:r>
          </a:p>
          <a:p>
            <a:pPr lvl="2" eaLnBrk="1" hangingPunct="1">
              <a:buClr>
                <a:srgbClr val="A886E0"/>
              </a:buClr>
              <a:defRPr/>
            </a:pPr>
            <a:r>
              <a:rPr lang="en-US" sz="2800" dirty="0">
                <a:solidFill>
                  <a:srgbClr val="FFFFFF"/>
                </a:solidFill>
              </a:rPr>
              <a:t>Similar measure in CO</a:t>
            </a:r>
          </a:p>
          <a:p>
            <a:pPr lvl="2" eaLnBrk="1" hangingPunct="1">
              <a:buClr>
                <a:srgbClr val="A886E0"/>
              </a:buClr>
              <a:defRPr/>
            </a:pPr>
            <a:r>
              <a:rPr lang="en-US" sz="2800" dirty="0"/>
              <a:t>OR Measure barely failed, CO measure failed badly</a:t>
            </a:r>
            <a:endParaRPr lang="en-US" sz="2800" dirty="0">
              <a:solidFill>
                <a:srgbClr val="FFFFFF"/>
              </a:solidFill>
            </a:endParaRPr>
          </a:p>
          <a:p>
            <a:pPr lvl="3">
              <a:defRPr/>
            </a:pPr>
            <a:r>
              <a:rPr lang="en-US" sz="2800" dirty="0"/>
              <a:t>OR: Supporters spent $9 million; opponents $21 million (most expensive ballot measure in OR history</a:t>
            </a:r>
          </a:p>
        </p:txBody>
      </p:sp>
    </p:spTree>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A25AC-5880-DD22-9CFB-300DDF2E0123}"/>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F5D89703-D208-52F1-8349-9DB0DF342492}"/>
              </a:ext>
            </a:extLst>
          </p:cNvPr>
          <p:cNvSpPr>
            <a:spLocks noGrp="1"/>
          </p:cNvSpPr>
          <p:nvPr>
            <p:ph idx="1"/>
          </p:nvPr>
        </p:nvSpPr>
        <p:spPr/>
        <p:txBody>
          <a:bodyPr/>
          <a:lstStyle/>
          <a:p>
            <a:pPr>
              <a:buClr>
                <a:srgbClr val="FFCC00"/>
              </a:buClr>
              <a:defRPr/>
            </a:pPr>
            <a:r>
              <a:rPr lang="en-US" sz="3600" dirty="0">
                <a:solidFill>
                  <a:srgbClr val="FFFFFF"/>
                </a:solidFill>
              </a:rPr>
              <a:t>New ballot initiatives and legislation</a:t>
            </a:r>
          </a:p>
          <a:p>
            <a:pPr lvl="1" eaLnBrk="1" hangingPunct="1">
              <a:buClr>
                <a:srgbClr val="A886E0"/>
              </a:buClr>
              <a:defRPr/>
            </a:pPr>
            <a:r>
              <a:rPr lang="en-US" sz="3600" dirty="0">
                <a:solidFill>
                  <a:srgbClr val="FFFFFF"/>
                </a:solidFill>
              </a:rPr>
              <a:t>2014: OR Governor Kitzhaber (resigned) was planning to introduce legislation to require OR DOA to map GE crop locations and establish buffer and exclusion zones</a:t>
            </a:r>
          </a:p>
          <a:p>
            <a:pPr lvl="1" eaLnBrk="1" hangingPunct="1">
              <a:buClr>
                <a:srgbClr val="A886E0"/>
              </a:buClr>
              <a:defRPr/>
            </a:pPr>
            <a:r>
              <a:rPr lang="en-US" sz="3600" dirty="0">
                <a:solidFill>
                  <a:srgbClr val="FFFFFF"/>
                </a:solidFill>
              </a:rPr>
              <a:t>2014: LA City Council considering ban and labeling measure, then dropped</a:t>
            </a:r>
          </a:p>
          <a:p>
            <a:pPr>
              <a:defRPr/>
            </a:pPr>
            <a:endParaRPr lang="en-US" dirty="0"/>
          </a:p>
        </p:txBody>
      </p:sp>
    </p:spTree>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70DA3-72E1-3BB8-EE10-B77CA79F76C7}"/>
              </a:ext>
            </a:extLst>
          </p:cNvPr>
          <p:cNvSpPr>
            <a:spLocks noGrp="1"/>
          </p:cNvSpPr>
          <p:nvPr>
            <p:ph type="title"/>
          </p:nvPr>
        </p:nvSpPr>
        <p:spPr/>
        <p:txBody>
          <a:bodyPr/>
          <a:lstStyle/>
          <a:p>
            <a:pPr>
              <a:defRPr/>
            </a:pPr>
            <a:r>
              <a:rPr lang="en-US" dirty="0">
                <a:solidFill>
                  <a:srgbClr val="E5E5FF"/>
                </a:solidFill>
              </a:rPr>
              <a:t>Solutions</a:t>
            </a:r>
            <a:endParaRPr lang="en-US" dirty="0"/>
          </a:p>
        </p:txBody>
      </p:sp>
      <p:sp>
        <p:nvSpPr>
          <p:cNvPr id="3" name="Content Placeholder 2">
            <a:extLst>
              <a:ext uri="{FF2B5EF4-FFF2-40B4-BE49-F238E27FC236}">
                <a16:creationId xmlns:a16="http://schemas.microsoft.com/office/drawing/2014/main" id="{9217D8E9-9947-A61C-16F6-C4FB3DA95CA3}"/>
              </a:ext>
            </a:extLst>
          </p:cNvPr>
          <p:cNvSpPr>
            <a:spLocks noGrp="1"/>
          </p:cNvSpPr>
          <p:nvPr>
            <p:ph idx="1"/>
          </p:nvPr>
        </p:nvSpPr>
        <p:spPr/>
        <p:txBody>
          <a:bodyPr/>
          <a:lstStyle/>
          <a:p>
            <a:pPr marL="342900" lvl="1" indent="-342900">
              <a:buClr>
                <a:schemeClr val="hlink"/>
              </a:buClr>
              <a:defRPr/>
            </a:pPr>
            <a:r>
              <a:rPr lang="en-US" sz="3200" dirty="0">
                <a:solidFill>
                  <a:srgbClr val="FFFFFF"/>
                </a:solidFill>
              </a:rPr>
              <a:t>2014: Bill pre-empting OR communities from passing labeling laws or rules signed by governor</a:t>
            </a:r>
          </a:p>
          <a:p>
            <a:pPr marL="742950" lvl="2" indent="-342900">
              <a:buClr>
                <a:schemeClr val="hlink"/>
              </a:buClr>
              <a:defRPr/>
            </a:pPr>
            <a:r>
              <a:rPr lang="en-US" sz="3200" dirty="0">
                <a:solidFill>
                  <a:srgbClr val="FFFFFF"/>
                </a:solidFill>
              </a:rPr>
              <a:t>Jackson County exempted; Josephine County planning court challenge; Lane County moving ahead with possible 2016 ballot initiative</a:t>
            </a:r>
          </a:p>
          <a:p>
            <a:pPr marL="342900" lvl="1" indent="-342900">
              <a:buClr>
                <a:schemeClr val="hlink"/>
              </a:buClr>
              <a:defRPr/>
            </a:pPr>
            <a:r>
              <a:rPr lang="en-US" sz="3200" dirty="0">
                <a:solidFill>
                  <a:srgbClr val="FFFFFF"/>
                </a:solidFill>
              </a:rPr>
              <a:t>2015: Labeling bills proposed in IN and MN</a:t>
            </a:r>
          </a:p>
        </p:txBody>
      </p:sp>
    </p:spTree>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C7CB24D2-335B-A660-8876-62ECE1E8E616}"/>
              </a:ext>
            </a:extLst>
          </p:cNvPr>
          <p:cNvSpPr>
            <a:spLocks noGrp="1"/>
          </p:cNvSpPr>
          <p:nvPr>
            <p:ph type="title"/>
          </p:nvPr>
        </p:nvSpPr>
        <p:spPr/>
        <p:txBody>
          <a:bodyPr/>
          <a:lstStyle/>
          <a:p>
            <a:pPr>
              <a:defRPr/>
            </a:pPr>
            <a:r>
              <a:rPr lang="en-US" altLang="en-US" dirty="0"/>
              <a:t>GM Food Labeling Today</a:t>
            </a:r>
          </a:p>
        </p:txBody>
      </p:sp>
      <p:sp>
        <p:nvSpPr>
          <p:cNvPr id="56323" name="Content Placeholder 2">
            <a:extLst>
              <a:ext uri="{FF2B5EF4-FFF2-40B4-BE49-F238E27FC236}">
                <a16:creationId xmlns:a16="http://schemas.microsoft.com/office/drawing/2014/main" id="{D1D8AA36-BFBB-9C50-9BA9-8CC71E7B39B1}"/>
              </a:ext>
            </a:extLst>
          </p:cNvPr>
          <p:cNvSpPr>
            <a:spLocks noGrp="1"/>
          </p:cNvSpPr>
          <p:nvPr>
            <p:ph idx="1"/>
          </p:nvPr>
        </p:nvSpPr>
        <p:spPr/>
        <p:txBody>
          <a:bodyPr/>
          <a:lstStyle/>
          <a:p>
            <a:pPr>
              <a:defRPr/>
            </a:pPr>
            <a:r>
              <a:rPr lang="en-US" altLang="en-US" dirty="0"/>
              <a:t>2016: Transgenic Contamination Prevention Bill (OR) – in committee</a:t>
            </a:r>
          </a:p>
          <a:p>
            <a:pPr>
              <a:defRPr/>
            </a:pPr>
            <a:r>
              <a:rPr lang="en-US" altLang="en-US" dirty="0"/>
              <a:t>2016: Federal Safe and Accurate Food Labeling Act (aka Dark Act – Denying Americans Right to Know Act) signed by Obama</a:t>
            </a:r>
          </a:p>
          <a:p>
            <a:pPr lvl="1">
              <a:defRPr/>
            </a:pPr>
            <a:r>
              <a:rPr lang="en-US" altLang="en-US" dirty="0"/>
              <a:t>Requires limited/confusing labeling</a:t>
            </a:r>
          </a:p>
          <a:p>
            <a:pPr lvl="1">
              <a:defRPr/>
            </a:pPr>
            <a:r>
              <a:rPr lang="en-US" altLang="en-US" dirty="0"/>
              <a:t>Overrides all local labeling laws, supported by industry</a:t>
            </a:r>
          </a:p>
          <a:p>
            <a:pPr lvl="1">
              <a:defRPr/>
            </a:pPr>
            <a:r>
              <a:rPr lang="en-US" altLang="en-US" dirty="0"/>
              <a:t>Center for Food Safety, others file lawsuit opposing</a:t>
            </a:r>
          </a:p>
          <a:p>
            <a:pPr>
              <a:defRPr/>
            </a:pPr>
            <a:endParaRPr lang="en-US" altLang="en-US" dirty="0"/>
          </a:p>
        </p:txBody>
      </p:sp>
    </p:spTree>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78436-8465-E2AC-8900-C9A6857898FF}"/>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44ACA1A4-67D9-DA0B-CC8D-2B33888DED06}"/>
              </a:ext>
            </a:extLst>
          </p:cNvPr>
          <p:cNvSpPr>
            <a:spLocks noGrp="1"/>
          </p:cNvSpPr>
          <p:nvPr>
            <p:ph idx="1"/>
          </p:nvPr>
        </p:nvSpPr>
        <p:spPr/>
        <p:txBody>
          <a:bodyPr/>
          <a:lstStyle/>
          <a:p>
            <a:pPr>
              <a:defRPr/>
            </a:pPr>
            <a:r>
              <a:rPr lang="en-US" sz="2800" dirty="0"/>
              <a:t>2017: OR lawmakers considering bills to:</a:t>
            </a:r>
          </a:p>
          <a:p>
            <a:pPr lvl="1">
              <a:defRPr/>
            </a:pPr>
            <a:r>
              <a:rPr lang="en-US" dirty="0"/>
              <a:t>Allow farmers to sue GE producers if seeds found to contaminate their traditional or organic crops</a:t>
            </a:r>
          </a:p>
          <a:p>
            <a:pPr lvl="2">
              <a:defRPr/>
            </a:pPr>
            <a:r>
              <a:rPr lang="en-US" sz="2800" dirty="0"/>
              <a:t>Also allows individuals to sue if GE organisms found on public land in their neighborhoods</a:t>
            </a:r>
          </a:p>
          <a:p>
            <a:pPr lvl="1">
              <a:defRPr/>
            </a:pPr>
            <a:r>
              <a:rPr lang="en-US" dirty="0"/>
              <a:t>Restore local control over GE crops (and to allow Josephine County to move ahead with its ban)</a:t>
            </a:r>
          </a:p>
          <a:p>
            <a:pPr>
              <a:defRPr/>
            </a:pPr>
            <a:endParaRPr lang="en-US" dirty="0"/>
          </a:p>
        </p:txBody>
      </p:sp>
    </p:spTree>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C228B-8503-E257-35C0-DE258CBEECF8}"/>
              </a:ext>
            </a:extLst>
          </p:cNvPr>
          <p:cNvSpPr>
            <a:spLocks noGrp="1"/>
          </p:cNvSpPr>
          <p:nvPr>
            <p:ph type="title"/>
          </p:nvPr>
        </p:nvSpPr>
        <p:spPr/>
        <p:txBody>
          <a:bodyPr/>
          <a:lstStyle/>
          <a:p>
            <a:r>
              <a:rPr lang="en-AU" dirty="0"/>
              <a:t>Solutions</a:t>
            </a:r>
          </a:p>
        </p:txBody>
      </p:sp>
      <p:sp>
        <p:nvSpPr>
          <p:cNvPr id="3" name="Content Placeholder 2">
            <a:extLst>
              <a:ext uri="{FF2B5EF4-FFF2-40B4-BE49-F238E27FC236}">
                <a16:creationId xmlns:a16="http://schemas.microsoft.com/office/drawing/2014/main" id="{3C30A47D-B030-4CBC-351E-9E264CCB3D6E}"/>
              </a:ext>
            </a:extLst>
          </p:cNvPr>
          <p:cNvSpPr>
            <a:spLocks noGrp="1"/>
          </p:cNvSpPr>
          <p:nvPr>
            <p:ph idx="1"/>
          </p:nvPr>
        </p:nvSpPr>
        <p:spPr/>
        <p:txBody>
          <a:bodyPr/>
          <a:lstStyle/>
          <a:p>
            <a:r>
              <a:rPr lang="en-AU" dirty="0"/>
              <a:t>National Bioengineered Food Disclosure Standard (US law, enacted 2016, fully enforced 2022)</a:t>
            </a:r>
          </a:p>
          <a:p>
            <a:pPr lvl="1"/>
            <a:r>
              <a:rPr lang="en-AU" sz="3200" dirty="0"/>
              <a:t>Requires disclosure of detectable modified genetic material in food</a:t>
            </a:r>
          </a:p>
          <a:p>
            <a:pPr lvl="2"/>
            <a:r>
              <a:rPr lang="en-AU" sz="3200" dirty="0"/>
              <a:t>“Bioengineered” or Contains a bioengineered ingredient”; QR code; USDA required to rewrite labelling rule by 2028</a:t>
            </a:r>
          </a:p>
          <a:p>
            <a:pPr lvl="1"/>
            <a:endParaRPr lang="en-AU" dirty="0"/>
          </a:p>
        </p:txBody>
      </p:sp>
    </p:spTree>
    <p:extLst>
      <p:ext uri="{BB962C8B-B14F-4D97-AF65-F5344CB8AC3E}">
        <p14:creationId xmlns:p14="http://schemas.microsoft.com/office/powerpoint/2010/main" val="2224212356"/>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63786-99C8-FAB6-3F91-0336E6E4C8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9EF00E-C04E-065E-6D2C-06082647C625}"/>
              </a:ext>
            </a:extLst>
          </p:cNvPr>
          <p:cNvSpPr>
            <a:spLocks noGrp="1"/>
          </p:cNvSpPr>
          <p:nvPr>
            <p:ph type="title"/>
          </p:nvPr>
        </p:nvSpPr>
        <p:spPr/>
        <p:txBody>
          <a:bodyPr/>
          <a:lstStyle/>
          <a:p>
            <a:r>
              <a:rPr lang="en-AU" dirty="0"/>
              <a:t>Solutions</a:t>
            </a:r>
          </a:p>
        </p:txBody>
      </p:sp>
      <p:sp>
        <p:nvSpPr>
          <p:cNvPr id="3" name="Content Placeholder 2">
            <a:extLst>
              <a:ext uri="{FF2B5EF4-FFF2-40B4-BE49-F238E27FC236}">
                <a16:creationId xmlns:a16="http://schemas.microsoft.com/office/drawing/2014/main" id="{7A6E66F1-3287-EF48-2E95-1A6FB91E3FBF}"/>
              </a:ext>
            </a:extLst>
          </p:cNvPr>
          <p:cNvSpPr>
            <a:spLocks noGrp="1"/>
          </p:cNvSpPr>
          <p:nvPr>
            <p:ph idx="1"/>
          </p:nvPr>
        </p:nvSpPr>
        <p:spPr/>
        <p:txBody>
          <a:bodyPr/>
          <a:lstStyle/>
          <a:p>
            <a:r>
              <a:rPr lang="en-AU" sz="2800" dirty="0"/>
              <a:t>National Bioengineered Food Disclosure Standard (US law, enacted 2016, fully enforced 2022)</a:t>
            </a:r>
          </a:p>
          <a:p>
            <a:pPr lvl="1"/>
            <a:r>
              <a:rPr lang="en-AU" dirty="0"/>
              <a:t>Exemptions</a:t>
            </a:r>
          </a:p>
          <a:p>
            <a:pPr lvl="2"/>
            <a:r>
              <a:rPr lang="en-AU" sz="2800" dirty="0"/>
              <a:t>Highly refined ingredients, animal products, restaurant foods, and small manufacturers</a:t>
            </a:r>
          </a:p>
          <a:p>
            <a:pPr lvl="1"/>
            <a:r>
              <a:rPr lang="en-AU" dirty="0"/>
              <a:t>Overrules state labelling laws (e.g., Vermont, Connecticut, Maine)</a:t>
            </a:r>
          </a:p>
        </p:txBody>
      </p:sp>
    </p:spTree>
    <p:extLst>
      <p:ext uri="{BB962C8B-B14F-4D97-AF65-F5344CB8AC3E}">
        <p14:creationId xmlns:p14="http://schemas.microsoft.com/office/powerpoint/2010/main" val="3025590243"/>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777EB-B52B-2EC4-BB2E-BB8C927F59E3}"/>
              </a:ext>
            </a:extLst>
          </p:cNvPr>
          <p:cNvSpPr>
            <a:spLocks noGrp="1"/>
          </p:cNvSpPr>
          <p:nvPr>
            <p:ph type="title"/>
          </p:nvPr>
        </p:nvSpPr>
        <p:spPr/>
        <p:txBody>
          <a:bodyPr/>
          <a:lstStyle/>
          <a:p>
            <a:pPr>
              <a:defRPr/>
            </a:pPr>
            <a:r>
              <a:rPr lang="en-US" altLang="en-US" dirty="0">
                <a:solidFill>
                  <a:srgbClr val="E5E5FF"/>
                </a:solidFill>
              </a:rPr>
              <a:t>GM Food Labeling Under Trump</a:t>
            </a:r>
            <a:endParaRPr lang="en-US" dirty="0"/>
          </a:p>
        </p:txBody>
      </p:sp>
      <p:sp>
        <p:nvSpPr>
          <p:cNvPr id="3" name="Content Placeholder 2">
            <a:extLst>
              <a:ext uri="{FF2B5EF4-FFF2-40B4-BE49-F238E27FC236}">
                <a16:creationId xmlns:a16="http://schemas.microsoft.com/office/drawing/2014/main" id="{2C802F79-5D7F-24E0-9019-1CA1BF60D76D}"/>
              </a:ext>
            </a:extLst>
          </p:cNvPr>
          <p:cNvSpPr>
            <a:spLocks noGrp="1"/>
          </p:cNvSpPr>
          <p:nvPr>
            <p:ph idx="1"/>
          </p:nvPr>
        </p:nvSpPr>
        <p:spPr/>
        <p:txBody>
          <a:bodyPr/>
          <a:lstStyle/>
          <a:p>
            <a:pPr>
              <a:defRPr/>
            </a:pPr>
            <a:r>
              <a:rPr lang="en-US" altLang="en-US" sz="3600" dirty="0"/>
              <a:t>Trump administration</a:t>
            </a:r>
          </a:p>
          <a:p>
            <a:pPr lvl="1">
              <a:defRPr/>
            </a:pPr>
            <a:r>
              <a:rPr lang="en-US" altLang="en-US" sz="3600" dirty="0"/>
              <a:t>Anti-science</a:t>
            </a:r>
          </a:p>
          <a:p>
            <a:pPr lvl="1">
              <a:defRPr/>
            </a:pPr>
            <a:r>
              <a:rPr lang="en-US" altLang="en-US" sz="3600" dirty="0"/>
              <a:t>Anti-regulation</a:t>
            </a:r>
          </a:p>
          <a:p>
            <a:pPr lvl="1">
              <a:defRPr/>
            </a:pPr>
            <a:r>
              <a:rPr lang="en-US" altLang="en-US" sz="3600" dirty="0"/>
              <a:t>Heavy corporate influence on administrators</a:t>
            </a:r>
          </a:p>
          <a:p>
            <a:pPr>
              <a:defRPr/>
            </a:pPr>
            <a:r>
              <a:rPr lang="en-US" sz="3600" dirty="0"/>
              <a:t>Biden administration – policies TBD</a:t>
            </a:r>
          </a:p>
        </p:txBody>
      </p:sp>
    </p:spTree>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72183-5E3B-6329-3D74-955183FCA57E}"/>
              </a:ext>
            </a:extLst>
          </p:cNvPr>
          <p:cNvSpPr>
            <a:spLocks noGrp="1"/>
          </p:cNvSpPr>
          <p:nvPr>
            <p:ph type="title"/>
          </p:nvPr>
        </p:nvSpPr>
        <p:spPr/>
        <p:txBody>
          <a:bodyPr/>
          <a:lstStyle/>
          <a:p>
            <a:pPr>
              <a:defRPr/>
            </a:pPr>
            <a:r>
              <a:rPr lang="en-US" dirty="0"/>
              <a:t>Failure of Regulatory Oversight</a:t>
            </a:r>
          </a:p>
        </p:txBody>
      </p:sp>
      <p:sp>
        <p:nvSpPr>
          <p:cNvPr id="3" name="Content Placeholder 2">
            <a:extLst>
              <a:ext uri="{FF2B5EF4-FFF2-40B4-BE49-F238E27FC236}">
                <a16:creationId xmlns:a16="http://schemas.microsoft.com/office/drawing/2014/main" id="{B2951705-CDF0-D758-8CD3-5E4E77335EDB}"/>
              </a:ext>
            </a:extLst>
          </p:cNvPr>
          <p:cNvSpPr>
            <a:spLocks noGrp="1"/>
          </p:cNvSpPr>
          <p:nvPr>
            <p:ph idx="1"/>
          </p:nvPr>
        </p:nvSpPr>
        <p:spPr/>
        <p:txBody>
          <a:bodyPr/>
          <a:lstStyle/>
          <a:p>
            <a:pPr marL="257175" lvl="1" indent="-257175">
              <a:buClr>
                <a:schemeClr val="hlink"/>
              </a:buClr>
              <a:defRPr/>
            </a:pPr>
            <a:r>
              <a:rPr lang="en-US" sz="3200" dirty="0"/>
              <a:t>USDA is considering blocking imports of GMOs into US (even though many are the same products of US and multinational corporations already planted in the US)</a:t>
            </a:r>
          </a:p>
          <a:p>
            <a:pPr marL="557213" lvl="2" indent="-257175">
              <a:buClr>
                <a:schemeClr val="hlink"/>
              </a:buClr>
              <a:defRPr/>
            </a:pPr>
            <a:r>
              <a:rPr lang="en-US" sz="3200" dirty="0"/>
              <a:t>Reasons - Foreign GMOs </a:t>
            </a:r>
          </a:p>
          <a:p>
            <a:pPr marL="900113" lvl="3" indent="-257175">
              <a:buClr>
                <a:schemeClr val="hlink"/>
              </a:buClr>
              <a:defRPr/>
            </a:pPr>
            <a:r>
              <a:rPr lang="en-US" sz="3200" dirty="0"/>
              <a:t>Would threaten US agriculture</a:t>
            </a:r>
          </a:p>
          <a:p>
            <a:pPr marL="900113" lvl="3" indent="-257175">
              <a:buClr>
                <a:schemeClr val="hlink"/>
              </a:buClr>
              <a:defRPr/>
            </a:pPr>
            <a:r>
              <a:rPr lang="en-US" sz="3200" dirty="0"/>
              <a:t>May affect the health of US citizens</a:t>
            </a:r>
          </a:p>
          <a:p>
            <a:pPr marL="900113" lvl="3" indent="-257175">
              <a:buClr>
                <a:schemeClr val="hlink"/>
              </a:buClr>
              <a:defRPr/>
            </a:pPr>
            <a:r>
              <a:rPr lang="en-US" sz="3200" dirty="0"/>
              <a:t>May affect the environment</a:t>
            </a:r>
          </a:p>
        </p:txBody>
      </p:sp>
    </p:spTree>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a:extLst>
              <a:ext uri="{FF2B5EF4-FFF2-40B4-BE49-F238E27FC236}">
                <a16:creationId xmlns:a16="http://schemas.microsoft.com/office/drawing/2014/main" id="{F6A60E62-CFBA-3A79-2E0C-B7D4B666E969}"/>
              </a:ext>
            </a:extLst>
          </p:cNvPr>
          <p:cNvSpPr>
            <a:spLocks noGrp="1" noRot="1" noChangeArrowheads="1"/>
          </p:cNvSpPr>
          <p:nvPr>
            <p:ph type="title"/>
          </p:nvPr>
        </p:nvSpPr>
        <p:spPr/>
        <p:txBody>
          <a:bodyPr/>
          <a:lstStyle/>
          <a:p>
            <a:pPr eaLnBrk="1" hangingPunct="1">
              <a:defRPr/>
            </a:pPr>
            <a:r>
              <a:rPr lang="en-US" dirty="0"/>
              <a:t>Oregon </a:t>
            </a:r>
            <a:r>
              <a:rPr lang="en-US" dirty="0" err="1"/>
              <a:t>Biopharm</a:t>
            </a:r>
            <a:r>
              <a:rPr lang="en-US" dirty="0"/>
              <a:t> Bill</a:t>
            </a:r>
          </a:p>
        </p:txBody>
      </p:sp>
      <p:sp>
        <p:nvSpPr>
          <p:cNvPr id="274435" name="Rectangle 3">
            <a:extLst>
              <a:ext uri="{FF2B5EF4-FFF2-40B4-BE49-F238E27FC236}">
                <a16:creationId xmlns:a16="http://schemas.microsoft.com/office/drawing/2014/main" id="{6F8D9550-62C0-21A8-C0D8-6BE423931ACC}"/>
              </a:ext>
            </a:extLst>
          </p:cNvPr>
          <p:cNvSpPr>
            <a:spLocks noGrp="1" noChangeArrowheads="1"/>
          </p:cNvSpPr>
          <p:nvPr>
            <p:ph type="body" idx="1"/>
          </p:nvPr>
        </p:nvSpPr>
        <p:spPr/>
        <p:txBody>
          <a:bodyPr/>
          <a:lstStyle/>
          <a:p>
            <a:pPr eaLnBrk="1" hangingPunct="1">
              <a:defRPr/>
            </a:pPr>
            <a:r>
              <a:rPr lang="en-US" dirty="0"/>
              <a:t>Passed OR Senate, did not come up for vote in OR House</a:t>
            </a:r>
          </a:p>
          <a:p>
            <a:pPr eaLnBrk="1" hangingPunct="1">
              <a:defRPr/>
            </a:pPr>
            <a:r>
              <a:rPr lang="en-US" dirty="0"/>
              <a:t>However, led to establishment of task force by governor (2007), then…</a:t>
            </a:r>
          </a:p>
          <a:p>
            <a:pPr eaLnBrk="1" hangingPunct="1">
              <a:defRPr/>
            </a:pPr>
            <a:r>
              <a:rPr lang="en-US" dirty="0"/>
              <a:t>State negotiated MOU with the OR Department of Agriculture and the OR Health Division and wrote OR-specific rules (2010)</a:t>
            </a:r>
          </a:p>
        </p:txBody>
      </p:sp>
    </p:spTree>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a:extLst>
              <a:ext uri="{FF2B5EF4-FFF2-40B4-BE49-F238E27FC236}">
                <a16:creationId xmlns:a16="http://schemas.microsoft.com/office/drawing/2014/main" id="{56326121-403B-E179-4FF0-7A7099E709CD}"/>
              </a:ext>
            </a:extLst>
          </p:cNvPr>
          <p:cNvSpPr>
            <a:spLocks noGrp="1" noRot="1" noChangeArrowheads="1"/>
          </p:cNvSpPr>
          <p:nvPr>
            <p:ph type="title"/>
          </p:nvPr>
        </p:nvSpPr>
        <p:spPr/>
        <p:txBody>
          <a:bodyPr/>
          <a:lstStyle/>
          <a:p>
            <a:pPr eaLnBrk="1" hangingPunct="1">
              <a:defRPr/>
            </a:pPr>
            <a:r>
              <a:rPr lang="en-US" sz="4000" dirty="0"/>
              <a:t>Oregon </a:t>
            </a:r>
            <a:r>
              <a:rPr lang="en-US" sz="4000" dirty="0" err="1"/>
              <a:t>Biopharm</a:t>
            </a:r>
            <a:r>
              <a:rPr lang="en-US" sz="4000" dirty="0"/>
              <a:t> MOU</a:t>
            </a:r>
          </a:p>
        </p:txBody>
      </p:sp>
      <p:sp>
        <p:nvSpPr>
          <p:cNvPr id="275459" name="Rectangle 3">
            <a:extLst>
              <a:ext uri="{FF2B5EF4-FFF2-40B4-BE49-F238E27FC236}">
                <a16:creationId xmlns:a16="http://schemas.microsoft.com/office/drawing/2014/main" id="{5C1EB4E6-2F9D-F8A2-7896-E5B1CA52BD08}"/>
              </a:ext>
            </a:extLst>
          </p:cNvPr>
          <p:cNvSpPr>
            <a:spLocks noGrp="1" noChangeArrowheads="1"/>
          </p:cNvSpPr>
          <p:nvPr>
            <p:ph type="body" idx="1"/>
          </p:nvPr>
        </p:nvSpPr>
        <p:spPr/>
        <p:txBody>
          <a:bodyPr/>
          <a:lstStyle/>
          <a:p>
            <a:pPr marL="609600" indent="-609600" eaLnBrk="1" hangingPunct="1">
              <a:defRPr/>
            </a:pPr>
            <a:r>
              <a:rPr lang="en-US" dirty="0"/>
              <a:t>Both ODA and Public Health Dept. directors must approve </a:t>
            </a:r>
            <a:r>
              <a:rPr lang="en-US" dirty="0" err="1"/>
              <a:t>biopharm</a:t>
            </a:r>
            <a:r>
              <a:rPr lang="en-US" dirty="0"/>
              <a:t> crop permits before field trials</a:t>
            </a:r>
          </a:p>
          <a:p>
            <a:pPr marL="609600" indent="-609600" eaLnBrk="1" hangingPunct="1">
              <a:defRPr/>
            </a:pPr>
            <a:r>
              <a:rPr lang="en-US" dirty="0"/>
              <a:t>Permits ODA and public health officials to view confidential business information re: </a:t>
            </a:r>
            <a:r>
              <a:rPr lang="en-US" dirty="0" err="1"/>
              <a:t>biopharm</a:t>
            </a:r>
            <a:r>
              <a:rPr lang="en-US" dirty="0"/>
              <a:t> crops</a:t>
            </a:r>
          </a:p>
          <a:p>
            <a:pPr marL="1009650" lvl="1" indent="-609600" eaLnBrk="1" hangingPunct="1">
              <a:defRPr/>
            </a:pPr>
            <a:r>
              <a:rPr lang="en-US" sz="3200" dirty="0"/>
              <a:t>Contingent upon MOU to be written with USDA</a:t>
            </a:r>
          </a:p>
        </p:txBody>
      </p:sp>
    </p:spTree>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15FA2-6CB0-24DF-9D87-A898C0085D7A}"/>
              </a:ext>
            </a:extLst>
          </p:cNvPr>
          <p:cNvSpPr>
            <a:spLocks noGrp="1"/>
          </p:cNvSpPr>
          <p:nvPr>
            <p:ph type="title"/>
          </p:nvPr>
        </p:nvSpPr>
        <p:spPr/>
        <p:txBody>
          <a:bodyPr/>
          <a:lstStyle/>
          <a:p>
            <a:pPr>
              <a:defRPr/>
            </a:pPr>
            <a:r>
              <a:rPr lang="en-US" dirty="0"/>
              <a:t>Oregon </a:t>
            </a:r>
            <a:r>
              <a:rPr lang="en-US" dirty="0" err="1"/>
              <a:t>Biopharm</a:t>
            </a:r>
            <a:r>
              <a:rPr lang="en-US" dirty="0"/>
              <a:t> MOU</a:t>
            </a:r>
          </a:p>
        </p:txBody>
      </p:sp>
      <p:sp>
        <p:nvSpPr>
          <p:cNvPr id="3" name="Content Placeholder 2">
            <a:extLst>
              <a:ext uri="{FF2B5EF4-FFF2-40B4-BE49-F238E27FC236}">
                <a16:creationId xmlns:a16="http://schemas.microsoft.com/office/drawing/2014/main" id="{92A1D464-633E-C879-1086-657B7AFCF6D3}"/>
              </a:ext>
            </a:extLst>
          </p:cNvPr>
          <p:cNvSpPr>
            <a:spLocks noGrp="1"/>
          </p:cNvSpPr>
          <p:nvPr>
            <p:ph idx="1"/>
          </p:nvPr>
        </p:nvSpPr>
        <p:spPr/>
        <p:txBody>
          <a:bodyPr/>
          <a:lstStyle/>
          <a:p>
            <a:pPr marL="609600" indent="-609600" eaLnBrk="1" hangingPunct="1">
              <a:defRPr/>
            </a:pPr>
            <a:r>
              <a:rPr lang="en-US" sz="3600" dirty="0"/>
              <a:t>Requires FDA preliminary opinion on safety of </a:t>
            </a:r>
            <a:r>
              <a:rPr lang="en-US" sz="3600" dirty="0" err="1"/>
              <a:t>biopharm</a:t>
            </a:r>
            <a:r>
              <a:rPr lang="en-US" sz="3600" dirty="0"/>
              <a:t> crop and disclosure to state officials</a:t>
            </a:r>
          </a:p>
          <a:p>
            <a:pPr marL="609600" indent="-609600" eaLnBrk="1" hangingPunct="1">
              <a:defRPr/>
            </a:pPr>
            <a:r>
              <a:rPr lang="en-US" sz="3600" dirty="0"/>
              <a:t>Calls for a public comment period and a public meeting in the county in which </a:t>
            </a:r>
            <a:r>
              <a:rPr lang="en-US" sz="3600" dirty="0" err="1"/>
              <a:t>biopharm</a:t>
            </a:r>
            <a:r>
              <a:rPr lang="en-US" sz="3600" dirty="0"/>
              <a:t> crop planting is proposed</a:t>
            </a:r>
          </a:p>
        </p:txBody>
      </p:sp>
    </p:spTree>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a:extLst>
              <a:ext uri="{FF2B5EF4-FFF2-40B4-BE49-F238E27FC236}">
                <a16:creationId xmlns:a16="http://schemas.microsoft.com/office/drawing/2014/main" id="{8C766E1D-4493-400B-56E3-2B1A8BB5639E}"/>
              </a:ext>
            </a:extLst>
          </p:cNvPr>
          <p:cNvSpPr>
            <a:spLocks noGrp="1" noRot="1" noChangeArrowheads="1"/>
          </p:cNvSpPr>
          <p:nvPr>
            <p:ph type="title"/>
          </p:nvPr>
        </p:nvSpPr>
        <p:spPr/>
        <p:txBody>
          <a:bodyPr/>
          <a:lstStyle/>
          <a:p>
            <a:pPr eaLnBrk="1" hangingPunct="1">
              <a:defRPr/>
            </a:pPr>
            <a:r>
              <a:rPr lang="en-US" sz="4000" dirty="0"/>
              <a:t>Oregon </a:t>
            </a:r>
            <a:r>
              <a:rPr lang="en-US" sz="4000" dirty="0" err="1"/>
              <a:t>Biopharm</a:t>
            </a:r>
            <a:r>
              <a:rPr lang="en-US" sz="4000" dirty="0"/>
              <a:t> MOU</a:t>
            </a:r>
          </a:p>
        </p:txBody>
      </p:sp>
      <p:sp>
        <p:nvSpPr>
          <p:cNvPr id="276483" name="Rectangle 3">
            <a:extLst>
              <a:ext uri="{FF2B5EF4-FFF2-40B4-BE49-F238E27FC236}">
                <a16:creationId xmlns:a16="http://schemas.microsoft.com/office/drawing/2014/main" id="{2B9472B6-D6F4-9CB9-E152-24250AFEA01D}"/>
              </a:ext>
            </a:extLst>
          </p:cNvPr>
          <p:cNvSpPr>
            <a:spLocks noGrp="1" noChangeArrowheads="1"/>
          </p:cNvSpPr>
          <p:nvPr>
            <p:ph type="body" idx="1"/>
          </p:nvPr>
        </p:nvSpPr>
        <p:spPr/>
        <p:txBody>
          <a:bodyPr/>
          <a:lstStyle/>
          <a:p>
            <a:pPr eaLnBrk="1" hangingPunct="1">
              <a:defRPr/>
            </a:pPr>
            <a:r>
              <a:rPr lang="en-US" dirty="0"/>
              <a:t>Expresses preference for non-food crops, or crops grown indoors in a secure greenhouse; require written justification for outdoor food crops</a:t>
            </a:r>
          </a:p>
          <a:p>
            <a:pPr eaLnBrk="1" hangingPunct="1">
              <a:defRPr/>
            </a:pPr>
            <a:r>
              <a:rPr lang="en-US" dirty="0"/>
              <a:t>Charges the </a:t>
            </a:r>
            <a:r>
              <a:rPr lang="en-US" dirty="0" err="1"/>
              <a:t>biopharm</a:t>
            </a:r>
            <a:r>
              <a:rPr lang="en-US" dirty="0"/>
              <a:t> company up to $10,000 to the state to cover costs of increased monitoring</a:t>
            </a:r>
          </a:p>
          <a:p>
            <a:pPr eaLnBrk="1" hangingPunct="1">
              <a:defRPr/>
            </a:pPr>
            <a:r>
              <a:rPr lang="en-US" dirty="0"/>
              <a:t>Requires applicants to pay the costs of any required remedial action</a:t>
            </a:r>
          </a:p>
          <a:p>
            <a:pPr eaLnBrk="1" hangingPunct="1">
              <a:defRPr/>
            </a:pPr>
            <a:endParaRPr lang="en-US" dirty="0"/>
          </a:p>
        </p:txBody>
      </p:sp>
    </p:spTree>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2E52521D-33F3-D1D9-492B-B5BFD2129E33}"/>
              </a:ext>
            </a:extLst>
          </p:cNvPr>
          <p:cNvSpPr>
            <a:spLocks noGrp="1" noRot="1" noChangeArrowheads="1"/>
          </p:cNvSpPr>
          <p:nvPr>
            <p:ph type="title"/>
          </p:nvPr>
        </p:nvSpPr>
        <p:spPr/>
        <p:txBody>
          <a:bodyPr/>
          <a:lstStyle/>
          <a:p>
            <a:pPr eaLnBrk="1" hangingPunct="1">
              <a:defRPr/>
            </a:pPr>
            <a:r>
              <a:rPr lang="en-US"/>
              <a:t>Solutions</a:t>
            </a:r>
          </a:p>
        </p:txBody>
      </p:sp>
      <p:sp>
        <p:nvSpPr>
          <p:cNvPr id="120835" name="Rectangle 3">
            <a:extLst>
              <a:ext uri="{FF2B5EF4-FFF2-40B4-BE49-F238E27FC236}">
                <a16:creationId xmlns:a16="http://schemas.microsoft.com/office/drawing/2014/main" id="{A3AC9F2D-1489-E1E8-1AED-D8C933DD1EC9}"/>
              </a:ext>
            </a:extLst>
          </p:cNvPr>
          <p:cNvSpPr>
            <a:spLocks noGrp="1" noChangeArrowheads="1"/>
          </p:cNvSpPr>
          <p:nvPr>
            <p:ph type="body" idx="1"/>
          </p:nvPr>
        </p:nvSpPr>
        <p:spPr/>
        <p:txBody>
          <a:bodyPr/>
          <a:lstStyle/>
          <a:p>
            <a:pPr eaLnBrk="1" hangingPunct="1">
              <a:defRPr/>
            </a:pPr>
            <a:r>
              <a:rPr lang="en-US" dirty="0"/>
              <a:t>Cartagena Protocol on Biosafety (of the Convention on Biological Diversity)</a:t>
            </a:r>
          </a:p>
          <a:p>
            <a:pPr lvl="1" eaLnBrk="1" hangingPunct="1">
              <a:defRPr/>
            </a:pPr>
            <a:r>
              <a:rPr lang="en-US" sz="3200" dirty="0"/>
              <a:t>Agreed upon by 130 nations in 2000</a:t>
            </a:r>
          </a:p>
          <a:p>
            <a:pPr lvl="1" eaLnBrk="1" hangingPunct="1">
              <a:defRPr/>
            </a:pPr>
            <a:r>
              <a:rPr lang="en-US" sz="3200" dirty="0"/>
              <a:t>Went into effect in 2003 after 50 nations signed</a:t>
            </a:r>
          </a:p>
          <a:p>
            <a:pPr lvl="1" eaLnBrk="1" hangingPunct="1">
              <a:defRPr/>
            </a:pPr>
            <a:r>
              <a:rPr lang="en-US" sz="3200" dirty="0"/>
              <a:t>Allows countries to bar imports of GMO seeds, microbes, animals or crops that they deem a threat to their environments</a:t>
            </a:r>
          </a:p>
        </p:txBody>
      </p:sp>
    </p:spTree>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7E578A44-A3AE-C11A-7056-7E2D6CF9E279}"/>
              </a:ext>
            </a:extLst>
          </p:cNvPr>
          <p:cNvSpPr>
            <a:spLocks noGrp="1" noRot="1" noChangeArrowheads="1"/>
          </p:cNvSpPr>
          <p:nvPr>
            <p:ph type="title"/>
          </p:nvPr>
        </p:nvSpPr>
        <p:spPr/>
        <p:txBody>
          <a:bodyPr/>
          <a:lstStyle/>
          <a:p>
            <a:pPr eaLnBrk="1" hangingPunct="1">
              <a:defRPr/>
            </a:pPr>
            <a:r>
              <a:rPr lang="en-US"/>
              <a:t>Solutions</a:t>
            </a:r>
          </a:p>
        </p:txBody>
      </p:sp>
      <p:sp>
        <p:nvSpPr>
          <p:cNvPr id="130051" name="Rectangle 3">
            <a:extLst>
              <a:ext uri="{FF2B5EF4-FFF2-40B4-BE49-F238E27FC236}">
                <a16:creationId xmlns:a16="http://schemas.microsoft.com/office/drawing/2014/main" id="{664CBFF9-E0FC-74DF-2376-580C37A19933}"/>
              </a:ext>
            </a:extLst>
          </p:cNvPr>
          <p:cNvSpPr>
            <a:spLocks noGrp="1" noChangeArrowheads="1"/>
          </p:cNvSpPr>
          <p:nvPr>
            <p:ph type="body" idx="1"/>
          </p:nvPr>
        </p:nvSpPr>
        <p:spPr/>
        <p:txBody>
          <a:bodyPr/>
          <a:lstStyle/>
          <a:p>
            <a:pPr eaLnBrk="1" hangingPunct="1">
              <a:lnSpc>
                <a:spcPct val="90000"/>
              </a:lnSpc>
              <a:defRPr/>
            </a:pPr>
            <a:r>
              <a:rPr lang="en-US" sz="4000" dirty="0"/>
              <a:t>Cartagena Protocol on </a:t>
            </a:r>
            <a:r>
              <a:rPr lang="en-US" sz="4000" dirty="0" err="1"/>
              <a:t>Biosafety</a:t>
            </a:r>
            <a:endParaRPr lang="en-US" sz="4000" dirty="0"/>
          </a:p>
          <a:p>
            <a:pPr lvl="1" eaLnBrk="1" hangingPunct="1">
              <a:lnSpc>
                <a:spcPct val="90000"/>
              </a:lnSpc>
              <a:defRPr/>
            </a:pPr>
            <a:r>
              <a:rPr lang="en-US" sz="4000" dirty="0"/>
              <a:t>Does not cover processed foods made from GMO crops</a:t>
            </a:r>
          </a:p>
          <a:p>
            <a:pPr lvl="1" eaLnBrk="1" hangingPunct="1">
              <a:lnSpc>
                <a:spcPct val="90000"/>
              </a:lnSpc>
              <a:defRPr/>
            </a:pPr>
            <a:r>
              <a:rPr lang="en-US" sz="4000" dirty="0"/>
              <a:t>Requires international shipments of GMO grains to be labeled</a:t>
            </a:r>
          </a:p>
          <a:p>
            <a:pPr lvl="1" eaLnBrk="1" hangingPunct="1">
              <a:lnSpc>
                <a:spcPct val="90000"/>
              </a:lnSpc>
              <a:defRPr/>
            </a:pPr>
            <a:r>
              <a:rPr lang="en-US" sz="4000" dirty="0"/>
              <a:t>U.S. has not signed/ratified, and actively opposes</a:t>
            </a:r>
          </a:p>
        </p:txBody>
      </p:sp>
    </p:spTree>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a:extLst>
              <a:ext uri="{FF2B5EF4-FFF2-40B4-BE49-F238E27FC236}">
                <a16:creationId xmlns:a16="http://schemas.microsoft.com/office/drawing/2014/main" id="{D41EFC42-EA2B-0EAF-CEDD-258170955F87}"/>
              </a:ext>
            </a:extLst>
          </p:cNvPr>
          <p:cNvSpPr>
            <a:spLocks noGrp="1" noRot="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a:effectLst/>
              </a:rPr>
              <a:t>Solutions</a:t>
            </a:r>
          </a:p>
        </p:txBody>
      </p:sp>
      <p:sp>
        <p:nvSpPr>
          <p:cNvPr id="248835" name="Rectangle 3">
            <a:extLst>
              <a:ext uri="{FF2B5EF4-FFF2-40B4-BE49-F238E27FC236}">
                <a16:creationId xmlns:a16="http://schemas.microsoft.com/office/drawing/2014/main" id="{A1D6F38F-F84D-60EF-6F88-FDECF4A0F682}"/>
              </a:ext>
            </a:extLst>
          </p:cNvPr>
          <p:cNvSpPr>
            <a:spLocks noGrp="1" noChangeArrowheads="1"/>
          </p:cNvSpPr>
          <p:nvPr>
            <p:ph type="body" idx="1"/>
          </p:nvPr>
        </p:nvSpPr>
        <p:spPr/>
        <p:txBody>
          <a:bodyPr/>
          <a:lstStyle/>
          <a:p>
            <a:pPr>
              <a:defRPr/>
            </a:pPr>
            <a:r>
              <a:rPr lang="en-US" sz="4000" dirty="0"/>
              <a:t>Cartagena Protocol on Biosafety</a:t>
            </a:r>
          </a:p>
          <a:p>
            <a:pPr lvl="1">
              <a:defRPr/>
            </a:pPr>
            <a:r>
              <a:rPr lang="en-US" sz="3600" dirty="0"/>
              <a:t>Nagoya – Kuala Lumpur Supplementary Protocol on Liability and Redress (adopted 2010) – provides international rules and procedure on liability and redress from damage to biodiversity resulting from GM organisms</a:t>
            </a:r>
          </a:p>
        </p:txBody>
      </p:sp>
    </p:spTree>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005DB3C3-D26D-76BD-241B-28068790721F}"/>
              </a:ext>
            </a:extLst>
          </p:cNvPr>
          <p:cNvSpPr>
            <a:spLocks noGrp="1" noRot="1" noChangeArrowheads="1"/>
          </p:cNvSpPr>
          <p:nvPr>
            <p:ph type="title"/>
          </p:nvPr>
        </p:nvSpPr>
        <p:spPr/>
        <p:txBody>
          <a:bodyPr/>
          <a:lstStyle/>
          <a:p>
            <a:pPr eaLnBrk="1" hangingPunct="1">
              <a:defRPr/>
            </a:pPr>
            <a:r>
              <a:rPr lang="en-US"/>
              <a:t>Solutions</a:t>
            </a:r>
          </a:p>
        </p:txBody>
      </p:sp>
      <p:sp>
        <p:nvSpPr>
          <p:cNvPr id="88067" name="Rectangle 3">
            <a:extLst>
              <a:ext uri="{FF2B5EF4-FFF2-40B4-BE49-F238E27FC236}">
                <a16:creationId xmlns:a16="http://schemas.microsoft.com/office/drawing/2014/main" id="{6A89421F-6E17-2D9B-93AF-113EECB7711A}"/>
              </a:ext>
            </a:extLst>
          </p:cNvPr>
          <p:cNvSpPr>
            <a:spLocks noGrp="1" noChangeArrowheads="1"/>
          </p:cNvSpPr>
          <p:nvPr>
            <p:ph type="body" idx="1"/>
          </p:nvPr>
        </p:nvSpPr>
        <p:spPr/>
        <p:txBody>
          <a:bodyPr/>
          <a:lstStyle/>
          <a:p>
            <a:pPr eaLnBrk="1" hangingPunct="1">
              <a:defRPr/>
            </a:pPr>
            <a:r>
              <a:rPr lang="en-US" sz="4000" dirty="0"/>
              <a:t>Campaign finance reform – local and national</a:t>
            </a:r>
          </a:p>
          <a:p>
            <a:pPr eaLnBrk="1" hangingPunct="1">
              <a:defRPr/>
            </a:pPr>
            <a:r>
              <a:rPr lang="en-US" sz="4000" dirty="0"/>
              <a:t>Public education – particularly in science/environmental science</a:t>
            </a:r>
          </a:p>
          <a:p>
            <a:pPr eaLnBrk="1" hangingPunct="1">
              <a:defRPr/>
            </a:pPr>
            <a:r>
              <a:rPr lang="en-US" sz="4000" dirty="0"/>
              <a:t>Close revolving door between industry and government regulatory bodies</a:t>
            </a:r>
            <a:endParaRPr lang="en-US" dirty="0"/>
          </a:p>
        </p:txBody>
      </p:sp>
    </p:spTree>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a:extLst>
              <a:ext uri="{FF2B5EF4-FFF2-40B4-BE49-F238E27FC236}">
                <a16:creationId xmlns:a16="http://schemas.microsoft.com/office/drawing/2014/main" id="{8342586B-CB41-6E5E-3BF9-946A404F4F7D}"/>
              </a:ext>
            </a:extLst>
          </p:cNvPr>
          <p:cNvSpPr>
            <a:spLocks noGrp="1" noRot="1" noChangeArrowheads="1"/>
          </p:cNvSpPr>
          <p:nvPr>
            <p:ph type="title"/>
          </p:nvPr>
        </p:nvSpPr>
        <p:spPr/>
        <p:txBody>
          <a:bodyPr/>
          <a:lstStyle/>
          <a:p>
            <a:pPr eaLnBrk="1" hangingPunct="1">
              <a:defRPr/>
            </a:pPr>
            <a:r>
              <a:rPr lang="en-US"/>
              <a:t>Solutions</a:t>
            </a:r>
          </a:p>
        </p:txBody>
      </p:sp>
      <p:sp>
        <p:nvSpPr>
          <p:cNvPr id="292867" name="Rectangle 3">
            <a:extLst>
              <a:ext uri="{FF2B5EF4-FFF2-40B4-BE49-F238E27FC236}">
                <a16:creationId xmlns:a16="http://schemas.microsoft.com/office/drawing/2014/main" id="{D67E104C-8391-99AC-A571-030BF8E25CA0}"/>
              </a:ext>
            </a:extLst>
          </p:cNvPr>
          <p:cNvSpPr>
            <a:spLocks noGrp="1" noChangeArrowheads="1"/>
          </p:cNvSpPr>
          <p:nvPr>
            <p:ph type="body" idx="1"/>
          </p:nvPr>
        </p:nvSpPr>
        <p:spPr/>
        <p:txBody>
          <a:bodyPr/>
          <a:lstStyle/>
          <a:p>
            <a:pPr eaLnBrk="1" hangingPunct="1">
              <a:defRPr/>
            </a:pPr>
            <a:r>
              <a:rPr lang="en-US" dirty="0"/>
              <a:t>Involve religious groups</a:t>
            </a:r>
          </a:p>
          <a:p>
            <a:pPr lvl="1" eaLnBrk="1" hangingPunct="1">
              <a:defRPr/>
            </a:pPr>
            <a:r>
              <a:rPr lang="en-US" sz="3200" dirty="0"/>
              <a:t>Genetic modification listed as one of Vatican’s seven “modern deadly sins”</a:t>
            </a:r>
          </a:p>
          <a:p>
            <a:pPr lvl="1" eaLnBrk="1" hangingPunct="1">
              <a:defRPr/>
            </a:pPr>
            <a:r>
              <a:rPr lang="en-US" sz="3200" dirty="0"/>
              <a:t>Popes Benedict and Francis oppose GMOs</a:t>
            </a:r>
          </a:p>
          <a:p>
            <a:pPr lvl="1" eaLnBrk="1" hangingPunct="1">
              <a:defRPr/>
            </a:pPr>
            <a:r>
              <a:rPr lang="en-US" sz="3200" dirty="0"/>
              <a:t>Interfaith Center on Corporate Responsibility’s 2008 boycott against sugar made from Monsanto’s GM sugar beets</a:t>
            </a:r>
          </a:p>
        </p:txBody>
      </p:sp>
    </p:spTree>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1BC67B66-01F0-4DDC-C31B-4462583D90B9}"/>
              </a:ext>
            </a:extLst>
          </p:cNvPr>
          <p:cNvSpPr>
            <a:spLocks noGrp="1" noRot="1" noChangeArrowheads="1"/>
          </p:cNvSpPr>
          <p:nvPr>
            <p:ph type="title"/>
          </p:nvPr>
        </p:nvSpPr>
        <p:spPr/>
        <p:txBody>
          <a:bodyPr/>
          <a:lstStyle/>
          <a:p>
            <a:pPr eaLnBrk="1" hangingPunct="1">
              <a:defRPr/>
            </a:pPr>
            <a:r>
              <a:rPr lang="en-US"/>
              <a:t>Solutions</a:t>
            </a:r>
          </a:p>
        </p:txBody>
      </p:sp>
      <p:sp>
        <p:nvSpPr>
          <p:cNvPr id="75779" name="Rectangle 3">
            <a:extLst>
              <a:ext uri="{FF2B5EF4-FFF2-40B4-BE49-F238E27FC236}">
                <a16:creationId xmlns:a16="http://schemas.microsoft.com/office/drawing/2014/main" id="{0DA92C60-75E0-31E5-B805-BCD7B632E362}"/>
              </a:ext>
            </a:extLst>
          </p:cNvPr>
          <p:cNvSpPr>
            <a:spLocks noGrp="1" noChangeArrowheads="1"/>
          </p:cNvSpPr>
          <p:nvPr>
            <p:ph type="body" idx="1"/>
          </p:nvPr>
        </p:nvSpPr>
        <p:spPr/>
        <p:txBody>
          <a:bodyPr/>
          <a:lstStyle/>
          <a:p>
            <a:pPr eaLnBrk="1" hangingPunct="1">
              <a:defRPr/>
            </a:pPr>
            <a:r>
              <a:rPr lang="en-US" sz="3600" dirty="0"/>
              <a:t>Support local, organic agriculture and patronize farmers’ markets</a:t>
            </a:r>
          </a:p>
          <a:p>
            <a:pPr lvl="1" eaLnBrk="1" hangingPunct="1">
              <a:defRPr/>
            </a:pPr>
            <a:r>
              <a:rPr lang="en-US" sz="3600" dirty="0"/>
              <a:t>Average American meal travels 1500-2000 miles to reach your table</a:t>
            </a:r>
          </a:p>
          <a:p>
            <a:pPr lvl="1" eaLnBrk="1" hangingPunct="1">
              <a:defRPr/>
            </a:pPr>
            <a:r>
              <a:rPr lang="en-US" sz="3600" dirty="0"/>
              <a:t>17X fewer fuel costs for local foods</a:t>
            </a:r>
          </a:p>
          <a:p>
            <a:pPr lvl="1" eaLnBrk="1" hangingPunct="1">
              <a:defRPr/>
            </a:pPr>
            <a:r>
              <a:rPr lang="en-US" sz="3600" dirty="0"/>
              <a:t>Significant carbon sequestration</a:t>
            </a:r>
          </a:p>
          <a:p>
            <a:pPr lvl="1" eaLnBrk="1" hangingPunct="1">
              <a:defRPr/>
            </a:pPr>
            <a:r>
              <a:rPr lang="en-US" sz="3600" dirty="0"/>
              <a:t>Avoids redundant trade</a:t>
            </a:r>
          </a:p>
        </p:txBody>
      </p:sp>
    </p:spTree>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7F5173AD-CB9C-3E9F-BEFF-55B55D28751B}"/>
              </a:ext>
            </a:extLst>
          </p:cNvPr>
          <p:cNvSpPr>
            <a:spLocks noGrp="1" noRot="1" noChangeArrowheads="1"/>
          </p:cNvSpPr>
          <p:nvPr>
            <p:ph type="title"/>
          </p:nvPr>
        </p:nvSpPr>
        <p:spPr/>
        <p:txBody>
          <a:bodyPr/>
          <a:lstStyle/>
          <a:p>
            <a:pPr eaLnBrk="1" hangingPunct="1">
              <a:spcBef>
                <a:spcPct val="20000"/>
              </a:spcBef>
              <a:buClr>
                <a:srgbClr val="FFCC00"/>
              </a:buClr>
              <a:buSzPct val="70000"/>
              <a:defRPr/>
            </a:pPr>
            <a:r>
              <a:rPr lang="en-US" sz="3000" dirty="0">
                <a:effectLst>
                  <a:outerShdw blurRad="38100" dist="38100" dir="2700000" algn="tl">
                    <a:srgbClr val="000000">
                      <a:alpha val="43137"/>
                    </a:srgbClr>
                  </a:outerShdw>
                </a:effectLst>
              </a:rPr>
              <a:t>Solutions: Organics</a:t>
            </a:r>
          </a:p>
        </p:txBody>
      </p:sp>
      <p:sp>
        <p:nvSpPr>
          <p:cNvPr id="148483" name="Rectangle 3">
            <a:extLst>
              <a:ext uri="{FF2B5EF4-FFF2-40B4-BE49-F238E27FC236}">
                <a16:creationId xmlns:a16="http://schemas.microsoft.com/office/drawing/2014/main" id="{F7ABB83F-AD5E-18B0-0C13-C9B728FABA16}"/>
              </a:ext>
            </a:extLst>
          </p:cNvPr>
          <p:cNvSpPr>
            <a:spLocks noGrp="1" noChangeArrowheads="1"/>
          </p:cNvSpPr>
          <p:nvPr>
            <p:ph type="body" idx="1"/>
          </p:nvPr>
        </p:nvSpPr>
        <p:spPr/>
        <p:txBody>
          <a:bodyPr/>
          <a:lstStyle/>
          <a:p>
            <a:pPr eaLnBrk="1" hangingPunct="1">
              <a:defRPr/>
            </a:pPr>
            <a:r>
              <a:rPr lang="en-US" dirty="0"/>
              <a:t>Worldwide organic market $364 billion (2026)</a:t>
            </a:r>
          </a:p>
          <a:p>
            <a:pPr lvl="1" eaLnBrk="1" hangingPunct="1">
              <a:defRPr/>
            </a:pPr>
            <a:r>
              <a:rPr lang="en-US" sz="3200" dirty="0"/>
              <a:t>U.S. $92 billion (2025)</a:t>
            </a:r>
          </a:p>
          <a:p>
            <a:pPr eaLnBrk="1" hangingPunct="1">
              <a:defRPr/>
            </a:pPr>
            <a:r>
              <a:rPr lang="en-US" dirty="0"/>
              <a:t>99 million hectares (2023)</a:t>
            </a:r>
          </a:p>
          <a:p>
            <a:pPr eaLnBrk="1" hangingPunct="1">
              <a:defRPr/>
            </a:pPr>
            <a:r>
              <a:rPr lang="en-US" dirty="0"/>
              <a:t>4.5 million producers (2022)</a:t>
            </a:r>
          </a:p>
          <a:p>
            <a:pPr eaLnBrk="1" hangingPunct="1">
              <a:defRPr/>
            </a:pPr>
            <a:r>
              <a:rPr lang="en-US" dirty="0"/>
              <a:t>Account for 6% of U.S. food sales (2025)</a:t>
            </a:r>
          </a:p>
          <a:p>
            <a:pPr eaLnBrk="1" hangingPunct="1">
              <a:defRPr/>
            </a:pPr>
            <a:r>
              <a:rPr lang="en-US" dirty="0"/>
              <a:t>US organic acreage in early 2020s = 2.3 million hectares (vs 14.6 in EU, thus much of the organic food consumed in the US is imported)</a:t>
            </a:r>
          </a:p>
        </p:txBody>
      </p:sp>
    </p:spTree>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98F8EF-D31A-B1D4-0212-70E85C325D83}"/>
              </a:ext>
            </a:extLst>
          </p:cNvPr>
          <p:cNvPicPr>
            <a:picLocks noChangeAspect="1"/>
          </p:cNvPicPr>
          <p:nvPr/>
        </p:nvPicPr>
        <p:blipFill>
          <a:blip r:embed="rId2"/>
          <a:stretch>
            <a:fillRect/>
          </a:stretch>
        </p:blipFill>
        <p:spPr>
          <a:xfrm>
            <a:off x="0" y="685800"/>
            <a:ext cx="9144000" cy="5486400"/>
          </a:xfrm>
          <a:prstGeom prst="rect">
            <a:avLst/>
          </a:prstGeom>
        </p:spPr>
      </p:pic>
    </p:spTree>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B093C-C3CC-E227-CF8F-B7D73C4EC6E6}"/>
              </a:ext>
            </a:extLst>
          </p:cNvPr>
          <p:cNvSpPr>
            <a:spLocks noGrp="1"/>
          </p:cNvSpPr>
          <p:nvPr>
            <p:ph type="title"/>
          </p:nvPr>
        </p:nvSpPr>
        <p:spPr/>
        <p:txBody>
          <a:bodyPr/>
          <a:lstStyle/>
          <a:p>
            <a:pPr>
              <a:defRPr/>
            </a:pPr>
            <a:r>
              <a:rPr lang="en-US" dirty="0"/>
              <a:t>Solutions: Organics</a:t>
            </a:r>
          </a:p>
        </p:txBody>
      </p:sp>
      <p:sp>
        <p:nvSpPr>
          <p:cNvPr id="3" name="Content Placeholder 2">
            <a:extLst>
              <a:ext uri="{FF2B5EF4-FFF2-40B4-BE49-F238E27FC236}">
                <a16:creationId xmlns:a16="http://schemas.microsoft.com/office/drawing/2014/main" id="{F93FFF30-51BF-E548-0090-4127FF960749}"/>
              </a:ext>
            </a:extLst>
          </p:cNvPr>
          <p:cNvSpPr>
            <a:spLocks noGrp="1"/>
          </p:cNvSpPr>
          <p:nvPr>
            <p:ph idx="1"/>
          </p:nvPr>
        </p:nvSpPr>
        <p:spPr/>
        <p:txBody>
          <a:bodyPr/>
          <a:lstStyle/>
          <a:p>
            <a:pPr eaLnBrk="1" hangingPunct="1">
              <a:defRPr/>
            </a:pPr>
            <a:r>
              <a:rPr lang="en-US" sz="3600" dirty="0"/>
              <a:t>Big Organic taking over industry (PepsiCo, Coca-Cola, ConAgra, General Mills, Kraft, M and M Mars)</a:t>
            </a:r>
          </a:p>
          <a:p>
            <a:pPr lvl="1" eaLnBrk="1" hangingPunct="1">
              <a:defRPr/>
            </a:pPr>
            <a:r>
              <a:rPr lang="en-US" sz="3600" dirty="0"/>
              <a:t>Many are members of the Grocery Manufacturers Association, which has lobbied and spent heavily against labeling laws</a:t>
            </a:r>
          </a:p>
        </p:txBody>
      </p:sp>
    </p:spTree>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60AF7-84A9-748C-7987-53EA14630AA6}"/>
              </a:ext>
            </a:extLst>
          </p:cNvPr>
          <p:cNvSpPr>
            <a:spLocks noGrp="1"/>
          </p:cNvSpPr>
          <p:nvPr>
            <p:ph type="title"/>
          </p:nvPr>
        </p:nvSpPr>
        <p:spPr/>
        <p:txBody>
          <a:bodyPr/>
          <a:lstStyle/>
          <a:p>
            <a:pPr>
              <a:defRPr/>
            </a:pPr>
            <a:r>
              <a:rPr lang="en-US" dirty="0">
                <a:solidFill>
                  <a:srgbClr val="E5E5FF"/>
                </a:solidFill>
              </a:rPr>
              <a:t>Solutions: Organics</a:t>
            </a:r>
            <a:endParaRPr lang="en-US" dirty="0"/>
          </a:p>
        </p:txBody>
      </p:sp>
      <p:sp>
        <p:nvSpPr>
          <p:cNvPr id="3" name="Content Placeholder 2">
            <a:extLst>
              <a:ext uri="{FF2B5EF4-FFF2-40B4-BE49-F238E27FC236}">
                <a16:creationId xmlns:a16="http://schemas.microsoft.com/office/drawing/2014/main" id="{398DDDFB-B4F8-74E6-AD0C-690676AFFFE4}"/>
              </a:ext>
            </a:extLst>
          </p:cNvPr>
          <p:cNvSpPr>
            <a:spLocks noGrp="1"/>
          </p:cNvSpPr>
          <p:nvPr>
            <p:ph idx="1"/>
          </p:nvPr>
        </p:nvSpPr>
        <p:spPr/>
        <p:txBody>
          <a:bodyPr/>
          <a:lstStyle/>
          <a:p>
            <a:pPr eaLnBrk="1" hangingPunct="1">
              <a:buClr>
                <a:srgbClr val="FFCC00"/>
              </a:buClr>
              <a:defRPr/>
            </a:pPr>
            <a:r>
              <a:rPr lang="en-US" dirty="0">
                <a:solidFill>
                  <a:srgbClr val="FFFFFF"/>
                </a:solidFill>
              </a:rPr>
              <a:t>National Organics Standards Board stacked with agribusiness executives</a:t>
            </a:r>
          </a:p>
          <a:p>
            <a:pPr eaLnBrk="1" hangingPunct="1">
              <a:buClr>
                <a:srgbClr val="FFCC00"/>
              </a:buClr>
              <a:defRPr/>
            </a:pPr>
            <a:endParaRPr lang="en-US" dirty="0">
              <a:solidFill>
                <a:srgbClr val="FFFFFF"/>
              </a:solidFill>
            </a:endParaRPr>
          </a:p>
          <a:p>
            <a:pPr eaLnBrk="1" hangingPunct="1">
              <a:buClr>
                <a:srgbClr val="FFCC00"/>
              </a:buClr>
              <a:defRPr/>
            </a:pPr>
            <a:r>
              <a:rPr lang="en-US" dirty="0">
                <a:solidFill>
                  <a:srgbClr val="FFFFFF"/>
                </a:solidFill>
              </a:rPr>
              <a:t>Organic food in Europe can contain maximum 0.9% GM content</a:t>
            </a:r>
          </a:p>
          <a:p>
            <a:pPr lvl="1" eaLnBrk="1" hangingPunct="1">
              <a:buClr>
                <a:srgbClr val="A886E0"/>
              </a:buClr>
              <a:defRPr/>
            </a:pPr>
            <a:r>
              <a:rPr lang="en-US" sz="3200" dirty="0">
                <a:solidFill>
                  <a:srgbClr val="FFFFFF"/>
                </a:solidFill>
              </a:rPr>
              <a:t>5% in U.S.</a:t>
            </a:r>
          </a:p>
          <a:p>
            <a:pPr>
              <a:defRPr/>
            </a:pPr>
            <a:endParaRPr lang="en-US" dirty="0"/>
          </a:p>
        </p:txBody>
      </p:sp>
    </p:spTree>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a:extLst>
              <a:ext uri="{FF2B5EF4-FFF2-40B4-BE49-F238E27FC236}">
                <a16:creationId xmlns:a16="http://schemas.microsoft.com/office/drawing/2014/main" id="{97454807-5B82-9417-899E-3AA0086578D3}"/>
              </a:ext>
            </a:extLst>
          </p:cNvPr>
          <p:cNvSpPr>
            <a:spLocks noGrp="1" noRot="1" noChangeArrowheads="1"/>
          </p:cNvSpPr>
          <p:nvPr>
            <p:ph type="title"/>
          </p:nvPr>
        </p:nvSpPr>
        <p:spPr/>
        <p:txBody>
          <a:bodyPr/>
          <a:lstStyle/>
          <a:p>
            <a:pPr eaLnBrk="1" hangingPunct="1">
              <a:defRPr/>
            </a:pPr>
            <a:r>
              <a:rPr lang="en-US" dirty="0"/>
              <a:t>Solutions: Organics</a:t>
            </a:r>
          </a:p>
        </p:txBody>
      </p:sp>
      <p:sp>
        <p:nvSpPr>
          <p:cNvPr id="310275" name="Rectangle 3">
            <a:extLst>
              <a:ext uri="{FF2B5EF4-FFF2-40B4-BE49-F238E27FC236}">
                <a16:creationId xmlns:a16="http://schemas.microsoft.com/office/drawing/2014/main" id="{49188038-3342-0125-2E75-85D0CF995281}"/>
              </a:ext>
            </a:extLst>
          </p:cNvPr>
          <p:cNvSpPr>
            <a:spLocks noGrp="1" noChangeArrowheads="1"/>
          </p:cNvSpPr>
          <p:nvPr>
            <p:ph type="body" idx="1"/>
          </p:nvPr>
        </p:nvSpPr>
        <p:spPr/>
        <p:txBody>
          <a:bodyPr/>
          <a:lstStyle/>
          <a:p>
            <a:pPr eaLnBrk="1" hangingPunct="1">
              <a:defRPr/>
            </a:pPr>
            <a:r>
              <a:rPr lang="en-US" dirty="0"/>
              <a:t>Organic farming produces higher yields than non-organic farming; uses 45% less energy, less water, and no pesticides; increases soil carbon (converts carbon from a greenhouse gas into a food-producing asset);releases 40% fewer carbon emissions; and is associated with a 10-fold higher concentration of earthworms in the soil (c/w industrial agriculture)</a:t>
            </a:r>
          </a:p>
          <a:p>
            <a:pPr eaLnBrk="1" hangingPunct="1">
              <a:defRPr/>
            </a:pPr>
            <a:endParaRPr lang="en-US" dirty="0"/>
          </a:p>
        </p:txBody>
      </p:sp>
    </p:spTree>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5C31-B425-293D-ADE4-C2F7B1E99AFE}"/>
              </a:ext>
            </a:extLst>
          </p:cNvPr>
          <p:cNvSpPr>
            <a:spLocks noGrp="1"/>
          </p:cNvSpPr>
          <p:nvPr>
            <p:ph type="title"/>
          </p:nvPr>
        </p:nvSpPr>
        <p:spPr/>
        <p:txBody>
          <a:bodyPr/>
          <a:lstStyle/>
          <a:p>
            <a:pPr>
              <a:defRPr/>
            </a:pPr>
            <a:r>
              <a:rPr lang="en-US" dirty="0">
                <a:solidFill>
                  <a:srgbClr val="E5E5FF"/>
                </a:solidFill>
              </a:rPr>
              <a:t>Solutions: Organics</a:t>
            </a:r>
            <a:endParaRPr lang="en-US" dirty="0"/>
          </a:p>
        </p:txBody>
      </p:sp>
      <p:sp>
        <p:nvSpPr>
          <p:cNvPr id="3" name="Content Placeholder 2">
            <a:extLst>
              <a:ext uri="{FF2B5EF4-FFF2-40B4-BE49-F238E27FC236}">
                <a16:creationId xmlns:a16="http://schemas.microsoft.com/office/drawing/2014/main" id="{E1AC776F-6C67-1C06-434B-B2034401D8B7}"/>
              </a:ext>
            </a:extLst>
          </p:cNvPr>
          <p:cNvSpPr>
            <a:spLocks noGrp="1"/>
          </p:cNvSpPr>
          <p:nvPr>
            <p:ph idx="1"/>
          </p:nvPr>
        </p:nvSpPr>
        <p:spPr/>
        <p:txBody>
          <a:bodyPr/>
          <a:lstStyle/>
          <a:p>
            <a:pPr eaLnBrk="1" hangingPunct="1">
              <a:defRPr/>
            </a:pPr>
            <a:r>
              <a:rPr lang="en-US" sz="2800" dirty="0"/>
              <a:t>Proposals to breed cattle to decrease components of their microbiome which contribute most to greenhouse gas emissions (14% due to beef and milk production); quicker alternative is a probiotic for cattle</a:t>
            </a:r>
          </a:p>
          <a:p>
            <a:pPr eaLnBrk="1" hangingPunct="1">
              <a:defRPr/>
            </a:pPr>
            <a:r>
              <a:rPr lang="en-US" sz="2800" dirty="0"/>
              <a:t>Organic foods contain up to 20% higher mineral and vitamin content and 30% more antioxidants, lower levels of toxic metals</a:t>
            </a:r>
          </a:p>
          <a:p>
            <a:pPr eaLnBrk="1" hangingPunct="1">
              <a:defRPr/>
            </a:pPr>
            <a:r>
              <a:rPr lang="en-US" sz="2800" dirty="0"/>
              <a:t>Organic meats and milk have 50% higher  amounts of healthful omega-3 fatty acids</a:t>
            </a:r>
          </a:p>
          <a:p>
            <a:pPr>
              <a:defRPr/>
            </a:pPr>
            <a:endParaRPr lang="en-US" dirty="0"/>
          </a:p>
        </p:txBody>
      </p:sp>
    </p:spTree>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a:extLst>
              <a:ext uri="{FF2B5EF4-FFF2-40B4-BE49-F238E27FC236}">
                <a16:creationId xmlns:a16="http://schemas.microsoft.com/office/drawing/2014/main" id="{747990FA-5D4A-06EA-C799-5F5BE17B6702}"/>
              </a:ext>
            </a:extLst>
          </p:cNvPr>
          <p:cNvSpPr>
            <a:spLocks noGrp="1" noRot="1" noChangeArrowheads="1"/>
          </p:cNvSpPr>
          <p:nvPr>
            <p:ph type="title"/>
          </p:nvPr>
        </p:nvSpPr>
        <p:spPr/>
        <p:txBody>
          <a:bodyPr/>
          <a:lstStyle/>
          <a:p>
            <a:pPr eaLnBrk="1" hangingPunct="1">
              <a:defRPr/>
            </a:pPr>
            <a:r>
              <a:rPr lang="en-US"/>
              <a:t>Solutions: Organics</a:t>
            </a:r>
          </a:p>
        </p:txBody>
      </p:sp>
      <p:sp>
        <p:nvSpPr>
          <p:cNvPr id="232451" name="Rectangle 3">
            <a:extLst>
              <a:ext uri="{FF2B5EF4-FFF2-40B4-BE49-F238E27FC236}">
                <a16:creationId xmlns:a16="http://schemas.microsoft.com/office/drawing/2014/main" id="{3B20407E-E7C7-1562-F39B-1DF597889289}"/>
              </a:ext>
            </a:extLst>
          </p:cNvPr>
          <p:cNvSpPr>
            <a:spLocks noGrp="1" noChangeArrowheads="1"/>
          </p:cNvSpPr>
          <p:nvPr>
            <p:ph type="body" idx="1"/>
          </p:nvPr>
        </p:nvSpPr>
        <p:spPr/>
        <p:txBody>
          <a:bodyPr/>
          <a:lstStyle/>
          <a:p>
            <a:pPr eaLnBrk="1" hangingPunct="1">
              <a:defRPr/>
            </a:pPr>
            <a:r>
              <a:rPr lang="en-US" sz="2800" dirty="0"/>
              <a:t>Consumers willing to pay substantial premiums to avoid GE foods</a:t>
            </a:r>
          </a:p>
          <a:p>
            <a:pPr eaLnBrk="1" hangingPunct="1">
              <a:defRPr/>
            </a:pPr>
            <a:r>
              <a:rPr lang="en-US" sz="2800" dirty="0"/>
              <a:t>Whole Foods stores to label GMO foods by 2018</a:t>
            </a:r>
          </a:p>
          <a:p>
            <a:pPr eaLnBrk="1" hangingPunct="1">
              <a:defRPr/>
            </a:pPr>
            <a:r>
              <a:rPr lang="en-US" sz="2800" dirty="0"/>
              <a:t>McDonalds refuses to buy GM potatoes</a:t>
            </a:r>
          </a:p>
          <a:p>
            <a:pPr eaLnBrk="1" hangingPunct="1">
              <a:defRPr/>
            </a:pPr>
            <a:r>
              <a:rPr lang="en-US" sz="2800" dirty="0"/>
              <a:t>General Mills drops GMOs from regular Cheerios</a:t>
            </a:r>
          </a:p>
          <a:p>
            <a:pPr eaLnBrk="1" hangingPunct="1">
              <a:defRPr/>
            </a:pPr>
            <a:r>
              <a:rPr lang="en-US" sz="2800" dirty="0"/>
              <a:t>Organic industry being “taken over” by Wal-Mart, Coca-Cola, Phillip Morris, etc.</a:t>
            </a:r>
          </a:p>
          <a:p>
            <a:pPr eaLnBrk="1" hangingPunct="1">
              <a:defRPr/>
            </a:pPr>
            <a:r>
              <a:rPr lang="en-US" sz="2800" dirty="0"/>
              <a:t>“Natural” does not mean organic</a:t>
            </a:r>
          </a:p>
        </p:txBody>
      </p:sp>
    </p:spTree>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F863EE-4F22-024C-6194-E5597C2B306E}"/>
              </a:ext>
            </a:extLst>
          </p:cNvPr>
          <p:cNvPicPr>
            <a:picLocks noChangeAspect="1"/>
          </p:cNvPicPr>
          <p:nvPr/>
        </p:nvPicPr>
        <p:blipFill>
          <a:blip r:embed="rId2"/>
          <a:stretch>
            <a:fillRect/>
          </a:stretch>
        </p:blipFill>
        <p:spPr>
          <a:xfrm>
            <a:off x="628650" y="504825"/>
            <a:ext cx="7886700" cy="5848350"/>
          </a:xfrm>
          <a:prstGeom prst="rect">
            <a:avLst/>
          </a:prstGeom>
        </p:spPr>
      </p:pic>
    </p:spTree>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095B9452-594E-70F9-038F-2C7E44FC692D}"/>
              </a:ext>
            </a:extLst>
          </p:cNvPr>
          <p:cNvSpPr>
            <a:spLocks noGrp="1" noRot="1" noChangeArrowheads="1"/>
          </p:cNvSpPr>
          <p:nvPr>
            <p:ph type="title"/>
          </p:nvPr>
        </p:nvSpPr>
        <p:spPr/>
        <p:txBody>
          <a:bodyPr/>
          <a:lstStyle/>
          <a:p>
            <a:pPr eaLnBrk="1" hangingPunct="1">
              <a:defRPr/>
            </a:pPr>
            <a:r>
              <a:rPr lang="en-US"/>
              <a:t>Solutions</a:t>
            </a:r>
          </a:p>
        </p:txBody>
      </p:sp>
      <p:sp>
        <p:nvSpPr>
          <p:cNvPr id="146435" name="Rectangle 3">
            <a:extLst>
              <a:ext uri="{FF2B5EF4-FFF2-40B4-BE49-F238E27FC236}">
                <a16:creationId xmlns:a16="http://schemas.microsoft.com/office/drawing/2014/main" id="{046CAE0E-228B-B9B6-B86D-DAAE8690D3E6}"/>
              </a:ext>
            </a:extLst>
          </p:cNvPr>
          <p:cNvSpPr>
            <a:spLocks noGrp="1" noChangeArrowheads="1"/>
          </p:cNvSpPr>
          <p:nvPr>
            <p:ph type="body" idx="1"/>
          </p:nvPr>
        </p:nvSpPr>
        <p:spPr/>
        <p:txBody>
          <a:bodyPr/>
          <a:lstStyle/>
          <a:p>
            <a:pPr eaLnBrk="1" hangingPunct="1">
              <a:lnSpc>
                <a:spcPct val="90000"/>
              </a:lnSpc>
              <a:defRPr/>
            </a:pPr>
            <a:r>
              <a:rPr lang="en-US" dirty="0"/>
              <a:t>Consumer-supported agriculture co-ops</a:t>
            </a:r>
          </a:p>
          <a:p>
            <a:pPr lvl="1" eaLnBrk="1" hangingPunct="1">
              <a:lnSpc>
                <a:spcPct val="90000"/>
              </a:lnSpc>
              <a:defRPr/>
            </a:pPr>
            <a:r>
              <a:rPr lang="en-US" sz="3200" dirty="0"/>
              <a:t>Over 7,000 in U.S.</a:t>
            </a:r>
          </a:p>
          <a:p>
            <a:pPr eaLnBrk="1" hangingPunct="1">
              <a:lnSpc>
                <a:spcPct val="90000"/>
              </a:lnSpc>
              <a:defRPr/>
            </a:pPr>
            <a:r>
              <a:rPr lang="en-US" dirty="0"/>
              <a:t>Support family farms; oppose factory farms</a:t>
            </a:r>
          </a:p>
          <a:p>
            <a:pPr eaLnBrk="1" hangingPunct="1">
              <a:lnSpc>
                <a:spcPct val="90000"/>
              </a:lnSpc>
              <a:defRPr/>
            </a:pPr>
            <a:r>
              <a:rPr lang="en-US" dirty="0"/>
              <a:t>Purchase heirloom fruits and vegetables; plant heirloom seeds</a:t>
            </a:r>
          </a:p>
          <a:p>
            <a:pPr lvl="1" eaLnBrk="1" hangingPunct="1">
              <a:lnSpc>
                <a:spcPct val="90000"/>
              </a:lnSpc>
              <a:defRPr/>
            </a:pPr>
            <a:r>
              <a:rPr lang="en-US" dirty="0"/>
              <a:t>Passed from one generation of family farmers and gardeners to the next</a:t>
            </a:r>
          </a:p>
          <a:p>
            <a:pPr lvl="1" eaLnBrk="1" hangingPunct="1">
              <a:lnSpc>
                <a:spcPct val="90000"/>
              </a:lnSpc>
              <a:defRPr/>
            </a:pPr>
            <a:r>
              <a:rPr lang="en-US" dirty="0"/>
              <a:t>Help to preserve agricultural biodiversity</a:t>
            </a:r>
          </a:p>
          <a:p>
            <a:pPr lvl="1" eaLnBrk="1" hangingPunct="1">
              <a:lnSpc>
                <a:spcPct val="90000"/>
              </a:lnSpc>
              <a:defRPr/>
            </a:pPr>
            <a:r>
              <a:rPr lang="en-US" dirty="0"/>
              <a:t>Exquisite taste</a:t>
            </a:r>
          </a:p>
        </p:txBody>
      </p:sp>
    </p:spTree>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45822E28-2E8B-9241-BA8C-2557235B63DE}"/>
              </a:ext>
            </a:extLst>
          </p:cNvPr>
          <p:cNvSpPr>
            <a:spLocks noGrp="1" noRot="1" noChangeArrowheads="1"/>
          </p:cNvSpPr>
          <p:nvPr>
            <p:ph type="title"/>
          </p:nvPr>
        </p:nvSpPr>
        <p:spPr/>
        <p:txBody>
          <a:bodyPr/>
          <a:lstStyle/>
          <a:p>
            <a:pPr eaLnBrk="1" hangingPunct="1">
              <a:defRPr/>
            </a:pPr>
            <a:r>
              <a:rPr lang="en-US"/>
              <a:t>Solutions</a:t>
            </a:r>
          </a:p>
        </p:txBody>
      </p:sp>
      <p:sp>
        <p:nvSpPr>
          <p:cNvPr id="157699" name="Rectangle 3">
            <a:extLst>
              <a:ext uri="{FF2B5EF4-FFF2-40B4-BE49-F238E27FC236}">
                <a16:creationId xmlns:a16="http://schemas.microsoft.com/office/drawing/2014/main" id="{FEBE0449-D246-893D-4172-17D373ACC5AA}"/>
              </a:ext>
            </a:extLst>
          </p:cNvPr>
          <p:cNvSpPr>
            <a:spLocks noGrp="1" noChangeArrowheads="1"/>
          </p:cNvSpPr>
          <p:nvPr>
            <p:ph type="body" idx="1"/>
          </p:nvPr>
        </p:nvSpPr>
        <p:spPr/>
        <p:txBody>
          <a:bodyPr/>
          <a:lstStyle/>
          <a:p>
            <a:pPr eaLnBrk="1" hangingPunct="1">
              <a:lnSpc>
                <a:spcPct val="90000"/>
              </a:lnSpc>
              <a:defRPr/>
            </a:pPr>
            <a:r>
              <a:rPr lang="en-US" sz="4000" dirty="0"/>
              <a:t>Oppose unfair farm subsidies</a:t>
            </a:r>
          </a:p>
          <a:p>
            <a:pPr lvl="1" eaLnBrk="1" hangingPunct="1">
              <a:lnSpc>
                <a:spcPct val="90000"/>
              </a:lnSpc>
              <a:defRPr/>
            </a:pPr>
            <a:r>
              <a:rPr lang="en-US" sz="4000" dirty="0"/>
              <a:t>10% of U.S. farms receive 65% of subsidies; 50% receive just 2%</a:t>
            </a:r>
          </a:p>
          <a:p>
            <a:pPr lvl="2" eaLnBrk="1" hangingPunct="1">
              <a:lnSpc>
                <a:spcPct val="90000"/>
              </a:lnSpc>
              <a:defRPr/>
            </a:pPr>
            <a:r>
              <a:rPr lang="en-US" sz="3600" dirty="0"/>
              <a:t>Since 2000, $1.3 billion paid to individuals who do no farming</a:t>
            </a:r>
          </a:p>
          <a:p>
            <a:pPr lvl="1" eaLnBrk="1" hangingPunct="1">
              <a:lnSpc>
                <a:spcPct val="90000"/>
              </a:lnSpc>
              <a:defRPr/>
            </a:pPr>
            <a:r>
              <a:rPr lang="en-US" sz="4000" dirty="0"/>
              <a:t>72% of all food sold in U.S. comes from 7% of U.S. farms</a:t>
            </a:r>
            <a:endParaRPr lang="en-US" sz="3600" dirty="0"/>
          </a:p>
        </p:txBody>
      </p:sp>
    </p:spTree>
  </p:cSld>
  <p:clrMapOvr>
    <a:masterClrMapping/>
  </p:clrMapOvr>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13326E0E-534F-3F2E-5666-9B78D44AEDD3}"/>
              </a:ext>
            </a:extLst>
          </p:cNvPr>
          <p:cNvSpPr>
            <a:spLocks noGrp="1" noRot="1" noChangeArrowheads="1"/>
          </p:cNvSpPr>
          <p:nvPr>
            <p:ph type="title"/>
          </p:nvPr>
        </p:nvSpPr>
        <p:spPr/>
        <p:txBody>
          <a:bodyPr/>
          <a:lstStyle/>
          <a:p>
            <a:pPr eaLnBrk="1" hangingPunct="1">
              <a:defRPr/>
            </a:pPr>
            <a:r>
              <a:rPr lang="en-US"/>
              <a:t>Solutions</a:t>
            </a:r>
          </a:p>
        </p:txBody>
      </p:sp>
      <p:sp>
        <p:nvSpPr>
          <p:cNvPr id="28675" name="Rectangle 3">
            <a:extLst>
              <a:ext uri="{FF2B5EF4-FFF2-40B4-BE49-F238E27FC236}">
                <a16:creationId xmlns:a16="http://schemas.microsoft.com/office/drawing/2014/main" id="{165DFD32-25B1-BCEA-2BE8-53BCB39A3F25}"/>
              </a:ext>
            </a:extLst>
          </p:cNvPr>
          <p:cNvSpPr>
            <a:spLocks noGrp="1" noChangeArrowheads="1"/>
          </p:cNvSpPr>
          <p:nvPr>
            <p:ph type="body" idx="1"/>
          </p:nvPr>
        </p:nvSpPr>
        <p:spPr/>
        <p:txBody>
          <a:bodyPr/>
          <a:lstStyle/>
          <a:p>
            <a:pPr eaLnBrk="1" hangingPunct="1">
              <a:defRPr/>
            </a:pPr>
            <a:r>
              <a:rPr lang="en-US" dirty="0"/>
              <a:t>Support independent research</a:t>
            </a:r>
          </a:p>
          <a:p>
            <a:pPr lvl="1" eaLnBrk="1" hangingPunct="1">
              <a:defRPr/>
            </a:pPr>
            <a:r>
              <a:rPr lang="en-US" sz="3200" dirty="0"/>
              <a:t>GM seeds only recently (2010) made available to “independent” scientists within the USDA</a:t>
            </a:r>
          </a:p>
          <a:p>
            <a:pPr lvl="1" eaLnBrk="1" hangingPunct="1">
              <a:defRPr/>
            </a:pPr>
            <a:r>
              <a:rPr lang="en-US" sz="3200" dirty="0"/>
              <a:t>Sponsored researchers must sign confidentiality agreements</a:t>
            </a:r>
          </a:p>
          <a:p>
            <a:pPr eaLnBrk="1" hangingPunct="1">
              <a:defRPr/>
            </a:pPr>
            <a:r>
              <a:rPr lang="en-US" dirty="0"/>
              <a:t>Avoid over-fished species/GE fish</a:t>
            </a:r>
          </a:p>
        </p:txBody>
      </p:sp>
    </p:spTree>
  </p:cSld>
  <p:clrMapOvr>
    <a:masterClrMapping/>
  </p:clrMapOvr>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D6887-B092-6236-135C-ED427841FBD4}"/>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43FE35BD-6892-DFE9-88A6-979F872146D9}"/>
              </a:ext>
            </a:extLst>
          </p:cNvPr>
          <p:cNvSpPr>
            <a:spLocks noGrp="1"/>
          </p:cNvSpPr>
          <p:nvPr>
            <p:ph idx="1"/>
          </p:nvPr>
        </p:nvSpPr>
        <p:spPr/>
        <p:txBody>
          <a:bodyPr/>
          <a:lstStyle/>
          <a:p>
            <a:pPr eaLnBrk="1" hangingPunct="1">
              <a:defRPr/>
            </a:pPr>
            <a:r>
              <a:rPr lang="en-US" dirty="0"/>
              <a:t>Consider vegetarianism</a:t>
            </a:r>
          </a:p>
          <a:p>
            <a:pPr lvl="1" eaLnBrk="1" hangingPunct="1">
              <a:defRPr/>
            </a:pPr>
            <a:r>
              <a:rPr lang="en-US" sz="3200" dirty="0"/>
              <a:t>Or decrease meat intake (US annual adult consumption = 198 </a:t>
            </a:r>
            <a:r>
              <a:rPr lang="en-US" sz="3200" dirty="0" err="1"/>
              <a:t>lbs</a:t>
            </a:r>
            <a:r>
              <a:rPr lang="en-US" sz="3200" dirty="0"/>
              <a:t>; global avg 75 </a:t>
            </a:r>
            <a:r>
              <a:rPr lang="en-US" sz="3200" dirty="0" err="1"/>
              <a:t>lbs</a:t>
            </a:r>
            <a:r>
              <a:rPr lang="en-US" sz="3200" dirty="0"/>
              <a:t>)</a:t>
            </a:r>
          </a:p>
          <a:p>
            <a:pPr lvl="1" eaLnBrk="1" hangingPunct="1">
              <a:defRPr/>
            </a:pPr>
            <a:r>
              <a:rPr lang="en-US" sz="3200" dirty="0"/>
              <a:t>Decreased red meat consumption associated with reduced mortality</a:t>
            </a:r>
          </a:p>
          <a:p>
            <a:pPr>
              <a:defRPr/>
            </a:pPr>
            <a:r>
              <a:rPr lang="en-US" dirty="0"/>
              <a:t>Entomophagy (insect-eating)/insect farming</a:t>
            </a:r>
          </a:p>
          <a:p>
            <a:pPr>
              <a:defRPr/>
            </a:pPr>
            <a:endParaRPr lang="en-US" dirty="0"/>
          </a:p>
        </p:txBody>
      </p:sp>
    </p:spTree>
  </p:cSld>
  <p:clrMapOvr>
    <a:masterClrMapping/>
  </p:clrMapOvr>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a:extLst>
              <a:ext uri="{FF2B5EF4-FFF2-40B4-BE49-F238E27FC236}">
                <a16:creationId xmlns:a16="http://schemas.microsoft.com/office/drawing/2014/main" id="{377EF63D-1E5B-0D40-E536-BC80F0AA202E}"/>
              </a:ext>
            </a:extLst>
          </p:cNvPr>
          <p:cNvSpPr>
            <a:spLocks noGrp="1" noRot="1" noChangeArrowheads="1"/>
          </p:cNvSpPr>
          <p:nvPr>
            <p:ph type="title"/>
          </p:nvPr>
        </p:nvSpPr>
        <p:spPr/>
        <p:txBody>
          <a:bodyPr/>
          <a:lstStyle/>
          <a:p>
            <a:pPr eaLnBrk="1" hangingPunct="1">
              <a:defRPr/>
            </a:pPr>
            <a:r>
              <a:rPr lang="en-US"/>
              <a:t>Solutions</a:t>
            </a:r>
          </a:p>
        </p:txBody>
      </p:sp>
      <p:sp>
        <p:nvSpPr>
          <p:cNvPr id="234499" name="Rectangle 3">
            <a:extLst>
              <a:ext uri="{FF2B5EF4-FFF2-40B4-BE49-F238E27FC236}">
                <a16:creationId xmlns:a16="http://schemas.microsoft.com/office/drawing/2014/main" id="{2D0AE186-98B3-4269-D227-882B6872E37C}"/>
              </a:ext>
            </a:extLst>
          </p:cNvPr>
          <p:cNvSpPr>
            <a:spLocks noGrp="1" noChangeArrowheads="1"/>
          </p:cNvSpPr>
          <p:nvPr>
            <p:ph type="body" idx="1"/>
          </p:nvPr>
        </p:nvSpPr>
        <p:spPr/>
        <p:txBody>
          <a:bodyPr/>
          <a:lstStyle/>
          <a:p>
            <a:pPr eaLnBrk="1" hangingPunct="1">
              <a:defRPr/>
            </a:pPr>
            <a:r>
              <a:rPr lang="en-US" dirty="0"/>
              <a:t>Shun the highly-processed, genetically-manipulated comestibles available in large grocery chains and the fried, fat-filled foodstuffs found in fast food franchises</a:t>
            </a:r>
          </a:p>
          <a:p>
            <a:pPr lvl="1" eaLnBrk="1" hangingPunct="1">
              <a:defRPr/>
            </a:pPr>
            <a:r>
              <a:rPr lang="en-US" dirty="0"/>
              <a:t>1950: American farmers captured 50¢ of the avg. dollar spent on food</a:t>
            </a:r>
          </a:p>
          <a:p>
            <a:pPr lvl="1" eaLnBrk="1" hangingPunct="1">
              <a:defRPr/>
            </a:pPr>
            <a:r>
              <a:rPr lang="en-US" dirty="0"/>
              <a:t>2024: 12¢</a:t>
            </a:r>
          </a:p>
          <a:p>
            <a:pPr lvl="1" eaLnBrk="1" hangingPunct="1">
              <a:defRPr/>
            </a:pPr>
            <a:r>
              <a:rPr lang="en-US" dirty="0"/>
              <a:t>Vast majority now goes to food processors, food marketers, and agricultural input suppliers</a:t>
            </a:r>
          </a:p>
        </p:txBody>
      </p:sp>
    </p:spTree>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1D6F2470-36D5-F269-F9BC-44B171C2BDC1}"/>
              </a:ext>
            </a:extLst>
          </p:cNvPr>
          <p:cNvSpPr>
            <a:spLocks noGrp="1" noRot="1" noChangeArrowheads="1"/>
          </p:cNvSpPr>
          <p:nvPr>
            <p:ph type="title"/>
          </p:nvPr>
        </p:nvSpPr>
        <p:spPr/>
        <p:txBody>
          <a:bodyPr/>
          <a:lstStyle/>
          <a:p>
            <a:pPr eaLnBrk="1" hangingPunct="1">
              <a:defRPr/>
            </a:pPr>
            <a:r>
              <a:rPr lang="en-US"/>
              <a:t>Solutions</a:t>
            </a:r>
          </a:p>
        </p:txBody>
      </p:sp>
      <p:sp>
        <p:nvSpPr>
          <p:cNvPr id="29699" name="Rectangle 3">
            <a:extLst>
              <a:ext uri="{FF2B5EF4-FFF2-40B4-BE49-F238E27FC236}">
                <a16:creationId xmlns:a16="http://schemas.microsoft.com/office/drawing/2014/main" id="{9F120276-EB93-E794-6D2E-F7F7C60E8F96}"/>
              </a:ext>
            </a:extLst>
          </p:cNvPr>
          <p:cNvSpPr>
            <a:spLocks noGrp="1" noChangeArrowheads="1"/>
          </p:cNvSpPr>
          <p:nvPr>
            <p:ph type="body" idx="1"/>
          </p:nvPr>
        </p:nvSpPr>
        <p:spPr/>
        <p:txBody>
          <a:bodyPr/>
          <a:lstStyle/>
          <a:p>
            <a:pPr eaLnBrk="1" hangingPunct="1">
              <a:defRPr/>
            </a:pPr>
            <a:r>
              <a:rPr lang="en-US" dirty="0"/>
              <a:t>Oppose IMF, World Bank, and WTO structural adjustment programs which exacerbate hunger in the developing world by forcing debtor nations to restructure their agricultural base toward export crops and away from nutritional foodstuffs for local consumption</a:t>
            </a:r>
          </a:p>
          <a:p>
            <a:pPr eaLnBrk="1" hangingPunct="1">
              <a:defRPr/>
            </a:pPr>
            <a:r>
              <a:rPr lang="en-US" dirty="0"/>
              <a:t>Arctic Doomsday Seed Vault: will safeguard 4.5 million seeds</a:t>
            </a:r>
          </a:p>
        </p:txBody>
      </p:sp>
    </p:spTree>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F1DE8E0C-B2B3-9F2C-3A17-7F05FE975F86}"/>
              </a:ext>
            </a:extLst>
          </p:cNvPr>
          <p:cNvSpPr>
            <a:spLocks noGrp="1" noRot="1" noChangeArrowheads="1"/>
          </p:cNvSpPr>
          <p:nvPr>
            <p:ph type="title"/>
          </p:nvPr>
        </p:nvSpPr>
        <p:spPr/>
        <p:txBody>
          <a:bodyPr/>
          <a:lstStyle/>
          <a:p>
            <a:pPr eaLnBrk="1" hangingPunct="1">
              <a:defRPr/>
            </a:pPr>
            <a:r>
              <a:rPr lang="en-US"/>
              <a:t>Solutions</a:t>
            </a:r>
          </a:p>
        </p:txBody>
      </p:sp>
      <p:sp>
        <p:nvSpPr>
          <p:cNvPr id="39939" name="Rectangle 3">
            <a:extLst>
              <a:ext uri="{FF2B5EF4-FFF2-40B4-BE49-F238E27FC236}">
                <a16:creationId xmlns:a16="http://schemas.microsoft.com/office/drawing/2014/main" id="{8454041A-2B94-45A7-75F7-C122553BEDDF}"/>
              </a:ext>
            </a:extLst>
          </p:cNvPr>
          <p:cNvSpPr>
            <a:spLocks noGrp="1" noChangeArrowheads="1"/>
          </p:cNvSpPr>
          <p:nvPr>
            <p:ph type="body" idx="1"/>
          </p:nvPr>
        </p:nvSpPr>
        <p:spPr/>
        <p:txBody>
          <a:bodyPr/>
          <a:lstStyle/>
          <a:p>
            <a:pPr eaLnBrk="1" hangingPunct="1">
              <a:defRPr/>
            </a:pPr>
            <a:r>
              <a:rPr lang="en-US" sz="3600" dirty="0"/>
              <a:t>Support increased research and subsidies for traditional agriculture</a:t>
            </a:r>
          </a:p>
          <a:p>
            <a:pPr lvl="1" eaLnBrk="1" hangingPunct="1">
              <a:defRPr/>
            </a:pPr>
            <a:r>
              <a:rPr lang="en-US" sz="3600" dirty="0"/>
              <a:t>Organic</a:t>
            </a:r>
          </a:p>
          <a:p>
            <a:pPr eaLnBrk="1" hangingPunct="1">
              <a:defRPr/>
            </a:pPr>
            <a:r>
              <a:rPr lang="en-US" sz="3600" dirty="0"/>
              <a:t>Industry estimates cost of developing a single GE trait = $100 million</a:t>
            </a:r>
          </a:p>
          <a:p>
            <a:pPr lvl="1" eaLnBrk="1" hangingPunct="1">
              <a:defRPr/>
            </a:pPr>
            <a:r>
              <a:rPr lang="en-US" sz="3600" dirty="0"/>
              <a:t>Classical breeding = $1 million</a:t>
            </a:r>
          </a:p>
        </p:txBody>
      </p:sp>
    </p:spTree>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E8CFE-D67A-9179-A6E1-10F04D29A6C6}"/>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13A94F43-EFC9-1989-C0F7-9554179E821C}"/>
              </a:ext>
            </a:extLst>
          </p:cNvPr>
          <p:cNvSpPr>
            <a:spLocks noGrp="1"/>
          </p:cNvSpPr>
          <p:nvPr>
            <p:ph idx="1"/>
          </p:nvPr>
        </p:nvSpPr>
        <p:spPr/>
        <p:txBody>
          <a:bodyPr/>
          <a:lstStyle/>
          <a:p>
            <a:pPr eaLnBrk="1" hangingPunct="1">
              <a:defRPr/>
            </a:pPr>
            <a:r>
              <a:rPr lang="en-US" sz="3600" dirty="0"/>
              <a:t>Support equitable distribution of agricultural resources among populations worldwide</a:t>
            </a:r>
          </a:p>
          <a:p>
            <a:pPr eaLnBrk="1" hangingPunct="1">
              <a:defRPr/>
            </a:pPr>
            <a:r>
              <a:rPr lang="en-US" sz="3600" dirty="0"/>
              <a:t>Support increased, non-GM agricultural aid to developing nations</a:t>
            </a:r>
          </a:p>
          <a:p>
            <a:pPr>
              <a:defRPr/>
            </a:pPr>
            <a:endParaRPr lang="en-US" sz="3600" dirty="0"/>
          </a:p>
        </p:txBody>
      </p:sp>
    </p:spTree>
  </p:cSld>
  <p:clrMapOvr>
    <a:masterClrMapping/>
  </p:clrMapOvr>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7B536-660A-A28A-23A0-63001EF7B386}"/>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54CEA052-FBED-6437-77E6-378D6C9DE719}"/>
              </a:ext>
            </a:extLst>
          </p:cNvPr>
          <p:cNvSpPr>
            <a:spLocks noGrp="1"/>
          </p:cNvSpPr>
          <p:nvPr>
            <p:ph idx="1"/>
          </p:nvPr>
        </p:nvSpPr>
        <p:spPr/>
        <p:txBody>
          <a:bodyPr/>
          <a:lstStyle/>
          <a:p>
            <a:pPr eaLnBrk="1" hangingPunct="1">
              <a:buClr>
                <a:srgbClr val="FFCC00"/>
              </a:buClr>
              <a:defRPr/>
            </a:pPr>
            <a:r>
              <a:rPr lang="en-US" dirty="0">
                <a:solidFill>
                  <a:srgbClr val="FFFFFF"/>
                </a:solidFill>
              </a:rPr>
              <a:t>Crop rotation, integrated pest management to preserve soil, reduce synthetic pesticide use</a:t>
            </a:r>
          </a:p>
          <a:p>
            <a:pPr eaLnBrk="1" hangingPunct="1">
              <a:buClr>
                <a:srgbClr val="FFCC00"/>
              </a:buClr>
              <a:defRPr/>
            </a:pPr>
            <a:r>
              <a:rPr lang="en-US" dirty="0">
                <a:solidFill>
                  <a:srgbClr val="FFFFFF"/>
                </a:solidFill>
              </a:rPr>
              <a:t>Ban neonicotinoids</a:t>
            </a:r>
          </a:p>
          <a:p>
            <a:pPr eaLnBrk="1" hangingPunct="1">
              <a:buClr>
                <a:srgbClr val="FFCC00"/>
              </a:buClr>
              <a:defRPr/>
            </a:pPr>
            <a:r>
              <a:rPr lang="en-US" dirty="0">
                <a:solidFill>
                  <a:srgbClr val="FFFFFF"/>
                </a:solidFill>
              </a:rPr>
              <a:t>2017 Study (</a:t>
            </a:r>
            <a:r>
              <a:rPr lang="en-US" i="1" dirty="0">
                <a:solidFill>
                  <a:srgbClr val="FFFFFF"/>
                </a:solidFill>
              </a:rPr>
              <a:t>Nature Plants, </a:t>
            </a:r>
            <a:r>
              <a:rPr lang="en-US" dirty="0">
                <a:solidFill>
                  <a:srgbClr val="FFFFFF"/>
                </a:solidFill>
              </a:rPr>
              <a:t>1,000 farms, multiple crops): Using lower levels of pesticides results in 86% of farms showing increased production, no farms showing decreased production, and 78% equally or more profitable</a:t>
            </a:r>
          </a:p>
        </p:txBody>
      </p:sp>
    </p:spTree>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457C6-8DC1-F0C1-020B-5FC65794415B}"/>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523D1E09-7FB8-71D5-A0A4-C97A4DBF98CA}"/>
              </a:ext>
            </a:extLst>
          </p:cNvPr>
          <p:cNvSpPr>
            <a:spLocks noGrp="1"/>
          </p:cNvSpPr>
          <p:nvPr>
            <p:ph idx="1"/>
          </p:nvPr>
        </p:nvSpPr>
        <p:spPr/>
        <p:txBody>
          <a:bodyPr/>
          <a:lstStyle/>
          <a:p>
            <a:pPr eaLnBrk="1" hangingPunct="1">
              <a:buClr>
                <a:srgbClr val="FFCC00"/>
              </a:buClr>
              <a:defRPr/>
            </a:pPr>
            <a:r>
              <a:rPr lang="en-US" sz="3600" dirty="0">
                <a:solidFill>
                  <a:srgbClr val="FFFFFF"/>
                </a:solidFill>
              </a:rPr>
              <a:t>Reduce food waste</a:t>
            </a:r>
          </a:p>
          <a:p>
            <a:pPr lvl="1" eaLnBrk="1" hangingPunct="1">
              <a:buClr>
                <a:srgbClr val="A886E0"/>
              </a:buClr>
              <a:defRPr/>
            </a:pPr>
            <a:r>
              <a:rPr lang="en-US" sz="3600" dirty="0">
                <a:solidFill>
                  <a:srgbClr val="FFFFFF"/>
                </a:solidFill>
              </a:rPr>
              <a:t>E.g., Illegal to throw out unsold food before its expiration date (law requires donation to food banks/shelters instead)</a:t>
            </a:r>
          </a:p>
          <a:p>
            <a:pPr>
              <a:defRPr/>
            </a:pPr>
            <a:r>
              <a:rPr lang="en-US" sz="3600" dirty="0"/>
              <a:t>Eat ugly</a:t>
            </a:r>
          </a:p>
          <a:p>
            <a:pPr>
              <a:defRPr/>
            </a:pPr>
            <a:endParaRPr lang="en-US" dirty="0"/>
          </a:p>
        </p:txBody>
      </p:sp>
    </p:spTree>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0BFBC4B5-87CF-A107-BCB6-5550360DF131}"/>
              </a:ext>
            </a:extLst>
          </p:cNvPr>
          <p:cNvSpPr>
            <a:spLocks noGrp="1" noRot="1" noChangeArrowheads="1"/>
          </p:cNvSpPr>
          <p:nvPr>
            <p:ph type="title"/>
          </p:nvPr>
        </p:nvSpPr>
        <p:spPr/>
        <p:txBody>
          <a:bodyPr/>
          <a:lstStyle/>
          <a:p>
            <a:pPr eaLnBrk="1" hangingPunct="1">
              <a:defRPr/>
            </a:pPr>
            <a:r>
              <a:rPr lang="en-US"/>
              <a:t>PSR Campaign for Safe Food</a:t>
            </a:r>
          </a:p>
        </p:txBody>
      </p:sp>
      <p:sp>
        <p:nvSpPr>
          <p:cNvPr id="94211" name="Rectangle 3">
            <a:extLst>
              <a:ext uri="{FF2B5EF4-FFF2-40B4-BE49-F238E27FC236}">
                <a16:creationId xmlns:a16="http://schemas.microsoft.com/office/drawing/2014/main" id="{BB1910B0-BC4F-6808-F1CA-DED72C6DFEA8}"/>
              </a:ext>
            </a:extLst>
          </p:cNvPr>
          <p:cNvSpPr>
            <a:spLocks noGrp="1" noChangeArrowheads="1"/>
          </p:cNvSpPr>
          <p:nvPr>
            <p:ph type="body" idx="1"/>
          </p:nvPr>
        </p:nvSpPr>
        <p:spPr/>
        <p:txBody>
          <a:bodyPr/>
          <a:lstStyle/>
          <a:p>
            <a:pPr eaLnBrk="1" hangingPunct="1">
              <a:lnSpc>
                <a:spcPct val="90000"/>
              </a:lnSpc>
              <a:defRPr/>
            </a:pPr>
            <a:r>
              <a:rPr lang="en-US" dirty="0" err="1"/>
              <a:t>Biopharm</a:t>
            </a:r>
            <a:r>
              <a:rPr lang="en-US" dirty="0"/>
              <a:t> Bills:</a:t>
            </a:r>
          </a:p>
          <a:p>
            <a:pPr lvl="1" eaLnBrk="1" hangingPunct="1">
              <a:lnSpc>
                <a:spcPct val="90000"/>
              </a:lnSpc>
              <a:defRPr/>
            </a:pPr>
            <a:r>
              <a:rPr lang="en-US" sz="3200" dirty="0"/>
              <a:t>4-year moratorium on growing </a:t>
            </a:r>
            <a:r>
              <a:rPr lang="en-US" sz="3200" dirty="0" err="1"/>
              <a:t>biopharm</a:t>
            </a:r>
            <a:r>
              <a:rPr lang="en-US" sz="3200" dirty="0"/>
              <a:t> or industrial crops in an outdoor environment (food and non-food) – passed State Senate (2005); no hearing in State House (2005)</a:t>
            </a:r>
          </a:p>
          <a:p>
            <a:pPr lvl="1" eaLnBrk="1" hangingPunct="1">
              <a:lnSpc>
                <a:spcPct val="90000"/>
              </a:lnSpc>
              <a:defRPr/>
            </a:pPr>
            <a:r>
              <a:rPr lang="en-US" sz="3200" dirty="0"/>
              <a:t>State </a:t>
            </a:r>
            <a:r>
              <a:rPr lang="en-US" sz="3200" dirty="0" err="1"/>
              <a:t>Biopharm</a:t>
            </a:r>
            <a:r>
              <a:rPr lang="en-US" sz="3200" dirty="0"/>
              <a:t> Commission (2006)</a:t>
            </a:r>
          </a:p>
          <a:p>
            <a:pPr lvl="1" eaLnBrk="1" hangingPunct="1">
              <a:lnSpc>
                <a:spcPct val="90000"/>
              </a:lnSpc>
              <a:defRPr/>
            </a:pPr>
            <a:r>
              <a:rPr lang="en-US" sz="3200" dirty="0"/>
              <a:t>2007 – new, weaker bill passed – authorizes MOU between OR DOA/DPH with USDA re oversight, creates monitoring fees</a:t>
            </a:r>
          </a:p>
        </p:txBody>
      </p:sp>
    </p:spTree>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76171CCC-C969-9F4F-D567-C4B6A0D49955}"/>
              </a:ext>
            </a:extLst>
          </p:cNvPr>
          <p:cNvSpPr>
            <a:spLocks noGrp="1" noRot="1" noChangeArrowheads="1"/>
          </p:cNvSpPr>
          <p:nvPr>
            <p:ph type="title"/>
          </p:nvPr>
        </p:nvSpPr>
        <p:spPr/>
        <p:txBody>
          <a:bodyPr/>
          <a:lstStyle/>
          <a:p>
            <a:pPr eaLnBrk="1" hangingPunct="1">
              <a:defRPr/>
            </a:pPr>
            <a:r>
              <a:rPr lang="en-US" dirty="0"/>
              <a:t>PSR Campaign for Safe Food</a:t>
            </a:r>
          </a:p>
        </p:txBody>
      </p:sp>
      <p:sp>
        <p:nvSpPr>
          <p:cNvPr id="110595" name="Rectangle 3">
            <a:extLst>
              <a:ext uri="{FF2B5EF4-FFF2-40B4-BE49-F238E27FC236}">
                <a16:creationId xmlns:a16="http://schemas.microsoft.com/office/drawing/2014/main" id="{3F02124F-7784-C841-22F5-1BAE20FD667D}"/>
              </a:ext>
            </a:extLst>
          </p:cNvPr>
          <p:cNvSpPr>
            <a:spLocks noGrp="1" noChangeArrowheads="1"/>
          </p:cNvSpPr>
          <p:nvPr>
            <p:ph type="body" idx="1"/>
          </p:nvPr>
        </p:nvSpPr>
        <p:spPr/>
        <p:txBody>
          <a:bodyPr/>
          <a:lstStyle/>
          <a:p>
            <a:pPr eaLnBrk="1" hangingPunct="1">
              <a:lnSpc>
                <a:spcPct val="90000"/>
              </a:lnSpc>
              <a:defRPr/>
            </a:pPr>
            <a:r>
              <a:rPr lang="en-US" sz="2800" dirty="0" err="1"/>
              <a:t>Biopharm</a:t>
            </a:r>
            <a:r>
              <a:rPr lang="en-US" sz="2800" dirty="0"/>
              <a:t> bills:</a:t>
            </a:r>
          </a:p>
          <a:p>
            <a:pPr lvl="1" eaLnBrk="1" hangingPunct="1">
              <a:lnSpc>
                <a:spcPct val="90000"/>
              </a:lnSpc>
              <a:defRPr/>
            </a:pPr>
            <a:r>
              <a:rPr lang="en-US" dirty="0"/>
              <a:t>ME enacts moratorium on outdoor planting of </a:t>
            </a:r>
            <a:r>
              <a:rPr lang="en-US" dirty="0" err="1"/>
              <a:t>biopharmed</a:t>
            </a:r>
            <a:r>
              <a:rPr lang="en-US" dirty="0"/>
              <a:t> crops (2009)</a:t>
            </a:r>
          </a:p>
          <a:p>
            <a:pPr lvl="1" eaLnBrk="1" hangingPunct="1">
              <a:lnSpc>
                <a:spcPct val="90000"/>
              </a:lnSpc>
              <a:defRPr/>
            </a:pPr>
            <a:r>
              <a:rPr lang="en-US" dirty="0"/>
              <a:t>Other states with pending legislation: CA, CO, HI, MA, TX</a:t>
            </a:r>
          </a:p>
          <a:p>
            <a:pPr lvl="1" eaLnBrk="1" hangingPunct="1">
              <a:lnSpc>
                <a:spcPct val="90000"/>
              </a:lnSpc>
              <a:defRPr/>
            </a:pPr>
            <a:r>
              <a:rPr lang="en-US" dirty="0"/>
              <a:t>CA bill would ban outdoor cultivation of </a:t>
            </a:r>
            <a:r>
              <a:rPr lang="en-US" dirty="0" err="1"/>
              <a:t>pharma</a:t>
            </a:r>
            <a:r>
              <a:rPr lang="en-US" dirty="0"/>
              <a:t> crops</a:t>
            </a:r>
          </a:p>
          <a:p>
            <a:pPr lvl="1" eaLnBrk="1" hangingPunct="1">
              <a:lnSpc>
                <a:spcPct val="90000"/>
              </a:lnSpc>
              <a:defRPr/>
            </a:pPr>
            <a:r>
              <a:rPr lang="en-US" dirty="0"/>
              <a:t>HI bill would prohibit cultivation of industrial and pharmaceutical chemicals in food or feed crops, ban outdoor testing of such crops, and create a regulatory tracking system</a:t>
            </a:r>
          </a:p>
        </p:txBody>
      </p:sp>
    </p:spTree>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a:extLst>
              <a:ext uri="{FF2B5EF4-FFF2-40B4-BE49-F238E27FC236}">
                <a16:creationId xmlns:a16="http://schemas.microsoft.com/office/drawing/2014/main" id="{276B2DB6-48A6-9FE9-84B8-14B4F6333511}"/>
              </a:ext>
            </a:extLst>
          </p:cNvPr>
          <p:cNvSpPr>
            <a:spLocks noGrp="1" noRot="1" noChangeArrowheads="1"/>
          </p:cNvSpPr>
          <p:nvPr>
            <p:ph type="title"/>
          </p:nvPr>
        </p:nvSpPr>
        <p:spPr/>
        <p:txBody>
          <a:bodyPr/>
          <a:lstStyle/>
          <a:p>
            <a:pPr eaLnBrk="1" hangingPunct="1">
              <a:defRPr/>
            </a:pPr>
            <a:r>
              <a:rPr lang="en-US" sz="4000" dirty="0"/>
              <a:t>PSR Campaign for Safe Food:</a:t>
            </a:r>
            <a:br>
              <a:rPr lang="en-US" sz="4000" dirty="0"/>
            </a:br>
            <a:r>
              <a:rPr lang="en-US" sz="4000" dirty="0"/>
              <a:t>Other Issues</a:t>
            </a:r>
          </a:p>
        </p:txBody>
      </p:sp>
      <p:sp>
        <p:nvSpPr>
          <p:cNvPr id="277507" name="Rectangle 3">
            <a:extLst>
              <a:ext uri="{FF2B5EF4-FFF2-40B4-BE49-F238E27FC236}">
                <a16:creationId xmlns:a16="http://schemas.microsoft.com/office/drawing/2014/main" id="{724A5DC8-0B63-F156-27DE-446909A904BE}"/>
              </a:ext>
            </a:extLst>
          </p:cNvPr>
          <p:cNvSpPr>
            <a:spLocks noGrp="1" noChangeArrowheads="1"/>
          </p:cNvSpPr>
          <p:nvPr>
            <p:ph type="body" idx="1"/>
          </p:nvPr>
        </p:nvSpPr>
        <p:spPr/>
        <p:txBody>
          <a:bodyPr/>
          <a:lstStyle/>
          <a:p>
            <a:pPr eaLnBrk="1" hangingPunct="1">
              <a:defRPr/>
            </a:pPr>
            <a:r>
              <a:rPr lang="en-US" sz="3600" dirty="0"/>
              <a:t>Recombinant bovine growth hormone in dairy cattle</a:t>
            </a:r>
          </a:p>
          <a:p>
            <a:pPr eaLnBrk="1" hangingPunct="1">
              <a:defRPr/>
            </a:pPr>
            <a:r>
              <a:rPr lang="en-US" sz="3600" dirty="0"/>
              <a:t>Health and environmental risks of food irradiation</a:t>
            </a:r>
          </a:p>
          <a:p>
            <a:pPr lvl="1" eaLnBrk="1" hangingPunct="1">
              <a:defRPr/>
            </a:pPr>
            <a:r>
              <a:rPr lang="en-US" sz="3600" dirty="0"/>
              <a:t>Particularly school lunch programs</a:t>
            </a:r>
          </a:p>
          <a:p>
            <a:pPr eaLnBrk="1" hangingPunct="1">
              <a:defRPr/>
            </a:pPr>
            <a:r>
              <a:rPr lang="en-US" sz="3600" dirty="0"/>
              <a:t>Factory farming, hormone and antibiotic use</a:t>
            </a:r>
          </a:p>
        </p:txBody>
      </p:sp>
    </p:spTree>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03BA8-8AA2-B30A-4C18-42A0FEE2F051}"/>
              </a:ext>
            </a:extLst>
          </p:cNvPr>
          <p:cNvSpPr>
            <a:spLocks noGrp="1"/>
          </p:cNvSpPr>
          <p:nvPr>
            <p:ph type="title"/>
          </p:nvPr>
        </p:nvSpPr>
        <p:spPr/>
        <p:txBody>
          <a:bodyPr/>
          <a:lstStyle/>
          <a:p>
            <a:pPr>
              <a:defRPr/>
            </a:pPr>
            <a:r>
              <a:rPr lang="en-US" sz="4000" dirty="0"/>
              <a:t>PSR Campaign for Safe Food:</a:t>
            </a:r>
            <a:br>
              <a:rPr lang="en-US" sz="4000" dirty="0"/>
            </a:br>
            <a:r>
              <a:rPr lang="en-US" sz="4000" dirty="0"/>
              <a:t>Other Issues</a:t>
            </a:r>
          </a:p>
        </p:txBody>
      </p:sp>
      <p:sp>
        <p:nvSpPr>
          <p:cNvPr id="3" name="Content Placeholder 2">
            <a:extLst>
              <a:ext uri="{FF2B5EF4-FFF2-40B4-BE49-F238E27FC236}">
                <a16:creationId xmlns:a16="http://schemas.microsoft.com/office/drawing/2014/main" id="{C5FC362B-35E4-4DFA-B262-043D749067E8}"/>
              </a:ext>
            </a:extLst>
          </p:cNvPr>
          <p:cNvSpPr>
            <a:spLocks noGrp="1"/>
          </p:cNvSpPr>
          <p:nvPr>
            <p:ph idx="1"/>
          </p:nvPr>
        </p:nvSpPr>
        <p:spPr/>
        <p:txBody>
          <a:bodyPr/>
          <a:lstStyle/>
          <a:p>
            <a:pPr eaLnBrk="1" hangingPunct="1">
              <a:defRPr/>
            </a:pPr>
            <a:r>
              <a:rPr lang="en-US" sz="3600" dirty="0"/>
              <a:t>Carbon monoxide to keep meat red</a:t>
            </a:r>
          </a:p>
          <a:p>
            <a:pPr eaLnBrk="1" hangingPunct="1">
              <a:defRPr/>
            </a:pPr>
            <a:r>
              <a:rPr lang="en-US" sz="3600" dirty="0"/>
              <a:t>GE foods in </a:t>
            </a:r>
            <a:r>
              <a:rPr lang="en-US" sz="3600" dirty="0" err="1"/>
              <a:t>feedstocks</a:t>
            </a:r>
            <a:endParaRPr lang="en-US" sz="3600" dirty="0"/>
          </a:p>
          <a:p>
            <a:pPr eaLnBrk="1" hangingPunct="1">
              <a:defRPr/>
            </a:pPr>
            <a:r>
              <a:rPr lang="en-US" sz="3600" dirty="0"/>
              <a:t>Agricultural antibiotic overuse</a:t>
            </a:r>
          </a:p>
          <a:p>
            <a:pPr eaLnBrk="1" hangingPunct="1">
              <a:defRPr/>
            </a:pPr>
            <a:r>
              <a:rPr lang="en-US" sz="3600" dirty="0"/>
              <a:t>Nanotechnology and food</a:t>
            </a:r>
          </a:p>
        </p:txBody>
      </p:sp>
    </p:spTree>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D9F18066-BF2D-A765-2EC9-87AC9520FD98}"/>
              </a:ext>
            </a:extLst>
          </p:cNvPr>
          <p:cNvSpPr>
            <a:spLocks noGrp="1" noRot="1" noChangeArrowheads="1"/>
          </p:cNvSpPr>
          <p:nvPr>
            <p:ph type="title"/>
          </p:nvPr>
        </p:nvSpPr>
        <p:spPr/>
        <p:txBody>
          <a:bodyPr/>
          <a:lstStyle/>
          <a:p>
            <a:pPr eaLnBrk="1" hangingPunct="1">
              <a:defRPr/>
            </a:pPr>
            <a:r>
              <a:rPr lang="en-US" sz="4000"/>
              <a:t>PSR Campaign for Safe Food: Available Resources</a:t>
            </a:r>
          </a:p>
        </p:txBody>
      </p:sp>
      <p:sp>
        <p:nvSpPr>
          <p:cNvPr id="111619" name="Rectangle 3">
            <a:extLst>
              <a:ext uri="{FF2B5EF4-FFF2-40B4-BE49-F238E27FC236}">
                <a16:creationId xmlns:a16="http://schemas.microsoft.com/office/drawing/2014/main" id="{0244C398-D687-E503-66BC-F0062424E735}"/>
              </a:ext>
            </a:extLst>
          </p:cNvPr>
          <p:cNvSpPr>
            <a:spLocks noGrp="1" noChangeArrowheads="1"/>
          </p:cNvSpPr>
          <p:nvPr>
            <p:ph type="body" idx="1"/>
          </p:nvPr>
        </p:nvSpPr>
        <p:spPr/>
        <p:txBody>
          <a:bodyPr/>
          <a:lstStyle/>
          <a:p>
            <a:pPr eaLnBrk="1" hangingPunct="1">
              <a:lnSpc>
                <a:spcPct val="90000"/>
              </a:lnSpc>
              <a:defRPr/>
            </a:pPr>
            <a:r>
              <a:rPr lang="en-US" sz="2400" dirty="0"/>
              <a:t>Fact Sheets on </a:t>
            </a:r>
            <a:r>
              <a:rPr lang="en-US" sz="2400" dirty="0" err="1"/>
              <a:t>biopharming</a:t>
            </a:r>
            <a:r>
              <a:rPr lang="en-US" sz="2400" dirty="0"/>
              <a:t>, </a:t>
            </a:r>
            <a:r>
              <a:rPr lang="en-US" sz="2400" dirty="0" err="1"/>
              <a:t>rBGH</a:t>
            </a:r>
            <a:r>
              <a:rPr lang="en-US" sz="2400" dirty="0"/>
              <a:t>, and food irradiation</a:t>
            </a:r>
          </a:p>
          <a:p>
            <a:pPr eaLnBrk="1" hangingPunct="1">
              <a:lnSpc>
                <a:spcPct val="90000"/>
              </a:lnSpc>
              <a:defRPr/>
            </a:pPr>
            <a:r>
              <a:rPr lang="en-US" sz="2400" dirty="0" err="1"/>
              <a:t>rBGH</a:t>
            </a:r>
            <a:r>
              <a:rPr lang="en-US" sz="2400" dirty="0"/>
              <a:t>-free Dairy Products Guide</a:t>
            </a:r>
          </a:p>
          <a:p>
            <a:pPr eaLnBrk="1" hangingPunct="1">
              <a:lnSpc>
                <a:spcPct val="90000"/>
              </a:lnSpc>
              <a:defRPr/>
            </a:pPr>
            <a:r>
              <a:rPr lang="en-US" sz="2400" dirty="0"/>
              <a:t>This presentation and others on the </a:t>
            </a:r>
            <a:r>
              <a:rPr lang="en-US" sz="2400" dirty="0" err="1"/>
              <a:t>phsj</a:t>
            </a:r>
            <a:r>
              <a:rPr lang="en-US" sz="2400"/>
              <a:t> website</a:t>
            </a:r>
            <a:endParaRPr lang="en-US" sz="2400" dirty="0"/>
          </a:p>
          <a:p>
            <a:pPr eaLnBrk="1" hangingPunct="1">
              <a:lnSpc>
                <a:spcPct val="90000"/>
              </a:lnSpc>
              <a:defRPr/>
            </a:pPr>
            <a:r>
              <a:rPr lang="en-US" sz="2400" dirty="0"/>
              <a:t>Detailed scientific references</a:t>
            </a:r>
          </a:p>
          <a:p>
            <a:pPr eaLnBrk="1" hangingPunct="1">
              <a:lnSpc>
                <a:spcPct val="90000"/>
              </a:lnSpc>
              <a:defRPr/>
            </a:pPr>
            <a:r>
              <a:rPr lang="en-US" sz="2400" dirty="0" err="1"/>
              <a:t>Donohoe</a:t>
            </a:r>
            <a:r>
              <a:rPr lang="en-US" sz="2400" dirty="0"/>
              <a:t> MT. Genetically-Modified Foods: Health and Environmental Risks and the Corporate Agribusiness Agenda. Z Magazine 2006 (December):35-40. Available at </a:t>
            </a:r>
            <a:r>
              <a:rPr lang="en-US" sz="2400" dirty="0">
                <a:hlinkClick r:id="rId2"/>
              </a:rPr>
              <a:t>http://zmagsite.zmag.org/Dec2006/donohoe1206.html</a:t>
            </a:r>
            <a:endParaRPr lang="en-US" sz="2400" dirty="0"/>
          </a:p>
          <a:p>
            <a:pPr eaLnBrk="1" hangingPunct="1">
              <a:lnSpc>
                <a:spcPct val="90000"/>
              </a:lnSpc>
              <a:defRPr/>
            </a:pPr>
            <a:r>
              <a:rPr lang="en-US" sz="2400" dirty="0"/>
              <a:t>Multiple organizations listed on PHSJ website “food safety issues” page under “external links”</a:t>
            </a:r>
          </a:p>
          <a:p>
            <a:pPr eaLnBrk="1" hangingPunct="1">
              <a:lnSpc>
                <a:spcPct val="90000"/>
              </a:lnSpc>
              <a:defRPr/>
            </a:pPr>
            <a:r>
              <a:rPr lang="en-US" sz="2400" dirty="0">
                <a:hlinkClick r:id="rId3"/>
              </a:rPr>
              <a:t>http://www.NonGMOShoppingGuide.com</a:t>
            </a:r>
            <a:endParaRPr lang="en-US" sz="2400" dirty="0"/>
          </a:p>
        </p:txBody>
      </p:sp>
    </p:spTree>
  </p:cSld>
  <p:clrMapOvr>
    <a:masterClrMapping/>
  </p:clrMapOvr>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F918B-B797-FE25-83FA-3632CBFCDE3B}"/>
              </a:ext>
            </a:extLst>
          </p:cNvPr>
          <p:cNvSpPr>
            <a:spLocks noGrp="1"/>
          </p:cNvSpPr>
          <p:nvPr>
            <p:ph type="title"/>
          </p:nvPr>
        </p:nvSpPr>
        <p:spPr/>
        <p:txBody>
          <a:bodyPr/>
          <a:lstStyle/>
          <a:p>
            <a:pPr>
              <a:defRPr/>
            </a:pPr>
            <a:r>
              <a:rPr lang="en-US" dirty="0"/>
              <a:t>References/Sources</a:t>
            </a:r>
          </a:p>
        </p:txBody>
      </p:sp>
      <p:sp>
        <p:nvSpPr>
          <p:cNvPr id="3" name="Content Placeholder 2">
            <a:extLst>
              <a:ext uri="{FF2B5EF4-FFF2-40B4-BE49-F238E27FC236}">
                <a16:creationId xmlns:a16="http://schemas.microsoft.com/office/drawing/2014/main" id="{DAFB24F3-728D-E00C-6863-79ED9C250965}"/>
              </a:ext>
            </a:extLst>
          </p:cNvPr>
          <p:cNvSpPr>
            <a:spLocks noGrp="1"/>
          </p:cNvSpPr>
          <p:nvPr>
            <p:ph idx="1"/>
          </p:nvPr>
        </p:nvSpPr>
        <p:spPr/>
        <p:txBody>
          <a:bodyPr/>
          <a:lstStyle/>
          <a:p>
            <a:pPr>
              <a:defRPr/>
            </a:pPr>
            <a:r>
              <a:rPr lang="en-US" dirty="0"/>
              <a:t>NUMEROUS peer-reviewed scientific articles, many of which are cited in reports from the following organizations:</a:t>
            </a:r>
          </a:p>
          <a:p>
            <a:pPr>
              <a:defRPr/>
            </a:pPr>
            <a:r>
              <a:rPr lang="en-US" dirty="0"/>
              <a:t>Union of Concerned Scientists (Food and Agriculture pages): </a:t>
            </a:r>
            <a:r>
              <a:rPr lang="en-US" dirty="0">
                <a:hlinkClick r:id="rId2"/>
              </a:rPr>
              <a:t>http://www.ucsusa.org/</a:t>
            </a:r>
            <a:r>
              <a:rPr lang="en-US" dirty="0"/>
              <a:t> </a:t>
            </a:r>
          </a:p>
          <a:p>
            <a:pPr>
              <a:defRPr/>
            </a:pPr>
            <a:r>
              <a:rPr lang="en-US" dirty="0"/>
              <a:t>Consumers Union: </a:t>
            </a:r>
            <a:r>
              <a:rPr lang="en-US" dirty="0">
                <a:hlinkClick r:id="rId3"/>
              </a:rPr>
              <a:t>http://consumersunion.org/</a:t>
            </a:r>
            <a:r>
              <a:rPr lang="en-US" dirty="0"/>
              <a:t> </a:t>
            </a:r>
          </a:p>
          <a:p>
            <a:pPr>
              <a:defRPr/>
            </a:pPr>
            <a:r>
              <a:rPr lang="en-US" dirty="0"/>
              <a:t>Center for Food Safety: </a:t>
            </a:r>
            <a:r>
              <a:rPr lang="en-US" dirty="0">
                <a:hlinkClick r:id="rId4"/>
              </a:rPr>
              <a:t>http://www.centerforfoodsafety.org/</a:t>
            </a:r>
            <a:r>
              <a:rPr lang="en-US" dirty="0"/>
              <a:t> </a:t>
            </a:r>
          </a:p>
        </p:txBody>
      </p:sp>
    </p:spTree>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DC7E5-F8EE-9BE6-6321-825FC4DE2670}"/>
              </a:ext>
            </a:extLst>
          </p:cNvPr>
          <p:cNvSpPr>
            <a:spLocks noGrp="1"/>
          </p:cNvSpPr>
          <p:nvPr>
            <p:ph type="title"/>
          </p:nvPr>
        </p:nvSpPr>
        <p:spPr/>
        <p:txBody>
          <a:bodyPr/>
          <a:lstStyle/>
          <a:p>
            <a:pPr>
              <a:defRPr/>
            </a:pPr>
            <a:r>
              <a:rPr lang="en-US" dirty="0">
                <a:solidFill>
                  <a:srgbClr val="E5E5FF"/>
                </a:solidFill>
              </a:rPr>
              <a:t>References/Sources</a:t>
            </a:r>
            <a:endParaRPr lang="en-US" dirty="0"/>
          </a:p>
        </p:txBody>
      </p:sp>
      <p:sp>
        <p:nvSpPr>
          <p:cNvPr id="3" name="Content Placeholder 2">
            <a:extLst>
              <a:ext uri="{FF2B5EF4-FFF2-40B4-BE49-F238E27FC236}">
                <a16:creationId xmlns:a16="http://schemas.microsoft.com/office/drawing/2014/main" id="{1F422533-A2AD-7067-95BA-8A340D7641E0}"/>
              </a:ext>
            </a:extLst>
          </p:cNvPr>
          <p:cNvSpPr>
            <a:spLocks noGrp="1"/>
          </p:cNvSpPr>
          <p:nvPr>
            <p:ph idx="1"/>
          </p:nvPr>
        </p:nvSpPr>
        <p:spPr/>
        <p:txBody>
          <a:bodyPr/>
          <a:lstStyle/>
          <a:p>
            <a:pPr>
              <a:defRPr/>
            </a:pPr>
            <a:r>
              <a:rPr lang="en-US" dirty="0"/>
              <a:t>GM Watch: </a:t>
            </a:r>
            <a:r>
              <a:rPr lang="en-US" dirty="0">
                <a:hlinkClick r:id="rId2"/>
              </a:rPr>
              <a:t>http://www.gmwatch.org/</a:t>
            </a:r>
            <a:r>
              <a:rPr lang="en-US" dirty="0"/>
              <a:t> </a:t>
            </a:r>
          </a:p>
          <a:p>
            <a:pPr>
              <a:defRPr/>
            </a:pPr>
            <a:r>
              <a:rPr lang="en-US" dirty="0"/>
              <a:t>Earth Open Source: </a:t>
            </a:r>
            <a:r>
              <a:rPr lang="en-US" dirty="0">
                <a:hlinkClick r:id="rId3"/>
              </a:rPr>
              <a:t>http://earthopensource.org/</a:t>
            </a:r>
            <a:r>
              <a:rPr lang="en-US" dirty="0"/>
              <a:t> </a:t>
            </a:r>
          </a:p>
          <a:p>
            <a:pPr lvl="1">
              <a:defRPr/>
            </a:pPr>
            <a:r>
              <a:rPr lang="en-US" dirty="0"/>
              <a:t>GMO Myths and Truths: </a:t>
            </a:r>
            <a:r>
              <a:rPr lang="en-US" dirty="0">
                <a:hlinkClick r:id="rId4"/>
              </a:rPr>
              <a:t>http://gmomythsandtruths.earthopensource.org/</a:t>
            </a:r>
            <a:r>
              <a:rPr lang="en-US" dirty="0"/>
              <a:t> </a:t>
            </a:r>
          </a:p>
          <a:p>
            <a:pPr>
              <a:defRPr/>
            </a:pPr>
            <a:r>
              <a:rPr lang="en-US" dirty="0"/>
              <a:t>Food and Water Watch: </a:t>
            </a:r>
            <a:r>
              <a:rPr lang="en-US" dirty="0">
                <a:hlinkClick r:id="rId5"/>
              </a:rPr>
              <a:t>http://www.foodandwaterwatch.org/</a:t>
            </a:r>
            <a:r>
              <a:rPr lang="en-US" dirty="0"/>
              <a:t> </a:t>
            </a:r>
          </a:p>
        </p:txBody>
      </p:sp>
    </p:spTree>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8E902-7788-5602-A4B5-2DD0336BAE86}"/>
              </a:ext>
            </a:extLst>
          </p:cNvPr>
          <p:cNvSpPr>
            <a:spLocks noGrp="1"/>
          </p:cNvSpPr>
          <p:nvPr>
            <p:ph type="title"/>
          </p:nvPr>
        </p:nvSpPr>
        <p:spPr/>
        <p:txBody>
          <a:bodyPr/>
          <a:lstStyle/>
          <a:p>
            <a:pPr>
              <a:defRPr/>
            </a:pPr>
            <a:r>
              <a:rPr lang="en-US" dirty="0"/>
              <a:t>Oregon Right to Know Act</a:t>
            </a:r>
            <a:br>
              <a:rPr lang="en-US" dirty="0"/>
            </a:br>
            <a:r>
              <a:rPr lang="en-US" dirty="0"/>
              <a:t>Proposition 92</a:t>
            </a:r>
          </a:p>
        </p:txBody>
      </p:sp>
      <p:sp>
        <p:nvSpPr>
          <p:cNvPr id="3" name="Content Placeholder 2">
            <a:extLst>
              <a:ext uri="{FF2B5EF4-FFF2-40B4-BE49-F238E27FC236}">
                <a16:creationId xmlns:a16="http://schemas.microsoft.com/office/drawing/2014/main" id="{70DC4170-ECB7-F57C-7174-0E763E66B719}"/>
              </a:ext>
            </a:extLst>
          </p:cNvPr>
          <p:cNvSpPr>
            <a:spLocks noGrp="1"/>
          </p:cNvSpPr>
          <p:nvPr>
            <p:ph idx="1"/>
          </p:nvPr>
        </p:nvSpPr>
        <p:spPr/>
        <p:txBody>
          <a:bodyPr/>
          <a:lstStyle/>
          <a:p>
            <a:pPr marL="0" indent="0" algn="ctr">
              <a:buFont typeface="Wingdings" panose="05000000000000000000" pitchFamily="2" charset="2"/>
              <a:buNone/>
              <a:defRPr/>
            </a:pPr>
            <a:r>
              <a:rPr lang="en-US" sz="4800" dirty="0">
                <a:hlinkClick r:id="rId2"/>
              </a:rPr>
              <a:t>http://oregonrighttoknow.org/</a:t>
            </a:r>
            <a:r>
              <a:rPr lang="en-US" sz="4800" dirty="0"/>
              <a:t> </a:t>
            </a:r>
          </a:p>
        </p:txBody>
      </p:sp>
    </p:spTree>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a:extLst>
              <a:ext uri="{FF2B5EF4-FFF2-40B4-BE49-F238E27FC236}">
                <a16:creationId xmlns:a16="http://schemas.microsoft.com/office/drawing/2014/main" id="{5BC8A5CC-B30D-76AA-C6B3-1DF226D45214}"/>
              </a:ext>
            </a:extLst>
          </p:cNvPr>
          <p:cNvSpPr>
            <a:spLocks noGrp="1" noRot="1" noChangeArrowheads="1"/>
          </p:cNvSpPr>
          <p:nvPr>
            <p:ph type="title"/>
          </p:nvPr>
        </p:nvSpPr>
        <p:spPr/>
        <p:txBody>
          <a:bodyPr/>
          <a:lstStyle/>
          <a:p>
            <a:pPr eaLnBrk="1" hangingPunct="1">
              <a:defRPr/>
            </a:pPr>
            <a:r>
              <a:rPr lang="en-US"/>
              <a:t>Contact Information</a:t>
            </a:r>
          </a:p>
        </p:txBody>
      </p:sp>
      <p:sp>
        <p:nvSpPr>
          <p:cNvPr id="285699" name="Rectangle 3">
            <a:extLst>
              <a:ext uri="{FF2B5EF4-FFF2-40B4-BE49-F238E27FC236}">
                <a16:creationId xmlns:a16="http://schemas.microsoft.com/office/drawing/2014/main" id="{9420792B-7AE4-CAAF-0099-FDF2398E7E29}"/>
              </a:ext>
            </a:extLst>
          </p:cNvPr>
          <p:cNvSpPr>
            <a:spLocks noGrp="1" noChangeArrowheads="1"/>
          </p:cNvSpPr>
          <p:nvPr>
            <p:ph type="body" idx="1"/>
          </p:nvPr>
        </p:nvSpPr>
        <p:spPr/>
        <p:txBody>
          <a:bodyPr/>
          <a:lstStyle/>
          <a:p>
            <a:pPr algn="ctr" eaLnBrk="1" hangingPunct="1">
              <a:buFont typeface="Wingdings" panose="05000000000000000000" pitchFamily="2" charset="2"/>
              <a:buNone/>
              <a:defRPr/>
            </a:pPr>
            <a:r>
              <a:rPr lang="en-US" sz="4000" dirty="0"/>
              <a:t>Public Health and Social Justice Website</a:t>
            </a:r>
          </a:p>
          <a:p>
            <a:pPr algn="ctr" eaLnBrk="1" hangingPunct="1">
              <a:buFont typeface="Wingdings" panose="05000000000000000000" pitchFamily="2" charset="2"/>
              <a:buNone/>
              <a:defRPr/>
            </a:pPr>
            <a:endParaRPr lang="en-US" sz="4000" dirty="0"/>
          </a:p>
          <a:p>
            <a:pPr algn="ctr" eaLnBrk="1" hangingPunct="1">
              <a:buFont typeface="Wingdings" panose="05000000000000000000" pitchFamily="2" charset="2"/>
              <a:buNone/>
              <a:defRPr/>
            </a:pPr>
            <a:r>
              <a:rPr lang="en-US" sz="3600" dirty="0">
                <a:hlinkClick r:id="rId2"/>
              </a:rPr>
              <a:t>http://www.publichealthandsocialjustice.org</a:t>
            </a:r>
            <a:r>
              <a:rPr lang="en-US" sz="4000" dirty="0"/>
              <a:t> </a:t>
            </a:r>
          </a:p>
          <a:p>
            <a:pPr algn="ctr" eaLnBrk="1" hangingPunct="1">
              <a:buFont typeface="Wingdings" panose="05000000000000000000" pitchFamily="2" charset="2"/>
              <a:buNone/>
              <a:defRPr/>
            </a:pPr>
            <a:r>
              <a:rPr lang="en-US" sz="4000" dirty="0">
                <a:hlinkClick r:id="rId3"/>
              </a:rPr>
              <a:t>http://www.phsj.org</a:t>
            </a:r>
            <a:endParaRPr lang="en-US" sz="4000" dirty="0"/>
          </a:p>
          <a:p>
            <a:pPr algn="ctr" eaLnBrk="1" hangingPunct="1">
              <a:buFont typeface="Wingdings" panose="05000000000000000000" pitchFamily="2" charset="2"/>
              <a:buNone/>
              <a:defRPr/>
            </a:pPr>
            <a:endParaRPr lang="en-US" sz="4000" dirty="0"/>
          </a:p>
          <a:p>
            <a:pPr algn="ctr" eaLnBrk="1" hangingPunct="1">
              <a:buFont typeface="Wingdings" panose="05000000000000000000" pitchFamily="2" charset="2"/>
              <a:buNone/>
              <a:defRPr/>
            </a:pPr>
            <a:r>
              <a:rPr lang="en-US" sz="4000" dirty="0">
                <a:hlinkClick r:id="rId4"/>
              </a:rPr>
              <a:t>martindonohoe@phsj.org</a:t>
            </a:r>
            <a:endParaRPr lang="en-US" dirty="0"/>
          </a:p>
        </p:txBody>
      </p:sp>
    </p:spTree>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16714</TotalTime>
  <Words>22249</Words>
  <Application>Microsoft Office PowerPoint</Application>
  <PresentationFormat>On-screen Show (4:3)</PresentationFormat>
  <Paragraphs>2181</Paragraphs>
  <Slides>461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461</vt:i4>
      </vt:variant>
    </vt:vector>
  </HeadingPairs>
  <TitlesOfParts>
    <vt:vector size="466" baseType="lpstr">
      <vt:lpstr>Arial</vt:lpstr>
      <vt:lpstr>Calibri</vt:lpstr>
      <vt:lpstr>Garamond</vt:lpstr>
      <vt:lpstr>Wingdings</vt:lpstr>
      <vt:lpstr>Stream</vt:lpstr>
      <vt:lpstr>Health and Environmental Consequences of Genetically-Modified Foods and Biopharming</vt:lpstr>
      <vt:lpstr>Wendell Berry</vt:lpstr>
      <vt:lpstr>The Precautionary Principle</vt:lpstr>
      <vt:lpstr>The Precautionary Principle</vt:lpstr>
      <vt:lpstr>Genetically-Modified Foods</vt:lpstr>
      <vt:lpstr>Genetically-Modified Foods</vt:lpstr>
      <vt:lpstr>Genetically-Modified Foods</vt:lpstr>
      <vt:lpstr>PowerPoint Presentation</vt:lpstr>
      <vt:lpstr>Genetically-Modified Foods</vt:lpstr>
      <vt:lpstr>Genetically-Modified Foods</vt:lpstr>
      <vt:lpstr>PowerPoint Presentation</vt:lpstr>
      <vt:lpstr>PowerPoint Presentation</vt:lpstr>
      <vt:lpstr>Genetically-Modified Foods</vt:lpstr>
      <vt:lpstr>Consolidation of Seed Market</vt:lpstr>
      <vt:lpstr>PowerPoint Presentation</vt:lpstr>
      <vt:lpstr>PowerPoint Presentation</vt:lpstr>
      <vt:lpstr>PowerPoint Presentation</vt:lpstr>
      <vt:lpstr>Consolidation of Animal Protein Market</vt:lpstr>
      <vt:lpstr>Agricultural/Biotech Companies</vt:lpstr>
      <vt:lpstr>Agricultural/Biotech Companies</vt:lpstr>
      <vt:lpstr>Agricultural/Biotech Companies</vt:lpstr>
      <vt:lpstr>PowerPoint Presentation</vt:lpstr>
      <vt:lpstr>PowerPoint Presentation</vt:lpstr>
      <vt:lpstr>Monsanto Has Supported Labeling</vt:lpstr>
      <vt:lpstr>Also Supporting Labeling</vt:lpstr>
      <vt:lpstr>Agricultural/Biotech Companies</vt:lpstr>
      <vt:lpstr>Agricultural/Biotech Companies</vt:lpstr>
      <vt:lpstr>Agricultural/Biotech Companies</vt:lpstr>
      <vt:lpstr>Agricultural/Biotech Companies</vt:lpstr>
      <vt:lpstr>Agricultural/Biotech Companies</vt:lpstr>
      <vt:lpstr>Agricultural/Biotech Companies</vt:lpstr>
      <vt:lpstr>Agricultural/Biotech Companies</vt:lpstr>
      <vt:lpstr>Agricultural/Biotech Companies</vt:lpstr>
      <vt:lpstr>Agricultural/Biotech Companies</vt:lpstr>
      <vt:lpstr>Agricultural/Biotech Companies</vt:lpstr>
      <vt:lpstr>Agricultural/Biotech Companies</vt:lpstr>
      <vt:lpstr>Agricultural/Biotech Companies</vt:lpstr>
      <vt:lpstr>Genetically-Modified Foods</vt:lpstr>
      <vt:lpstr>Genetic Modification of Conventional Crops (US/Worldwide)</vt:lpstr>
      <vt:lpstr>Genetic Modification of Conventional Crops (US/Worldwide)</vt:lpstr>
      <vt:lpstr>Genetic Modification of Conventional Crops (US/Worldwide)</vt:lpstr>
      <vt:lpstr>Genetic Modification of Conventional Crops (US/Worldwide)</vt:lpstr>
      <vt:lpstr>Genetic Modification of Conventional Crops (US/Worldwide)</vt:lpstr>
      <vt:lpstr>Genetic Modification of Conventional Crops (US/Worldwide)</vt:lpstr>
      <vt:lpstr>Genetic Modification of Conventional Crops (US/Worldwide)</vt:lpstr>
      <vt:lpstr>Genetic Modification of Conventional Crops (US/Worldwide)</vt:lpstr>
      <vt:lpstr>Actual Characteristics of Genetically-Modified Crops</vt:lpstr>
      <vt:lpstr>Genetically-Modified Foods</vt:lpstr>
      <vt:lpstr>Genetically-Modified Foods</vt:lpstr>
      <vt:lpstr>Genetically-Modified Foods</vt:lpstr>
      <vt:lpstr>Genetically-Modified Foods</vt:lpstr>
      <vt:lpstr>“Golden Rice”: The Poster Child of GE</vt:lpstr>
      <vt:lpstr>“Golden Rice”: The Poster Child of GE</vt:lpstr>
      <vt:lpstr>Vitamin A Deficiency (VAD)</vt:lpstr>
      <vt:lpstr>Golden Rice</vt:lpstr>
      <vt:lpstr>“Not-So Golden” Rice</vt:lpstr>
      <vt:lpstr>“Not-So Golden” Rice</vt:lpstr>
      <vt:lpstr>“Not-So Golden” Rice</vt:lpstr>
      <vt:lpstr>“Not-So Golden” Rice</vt:lpstr>
      <vt:lpstr>“Not-So Golden” Rice</vt:lpstr>
      <vt:lpstr>“Not-So Golden” Rice</vt:lpstr>
      <vt:lpstr>Curing Vitamin A Deficiency</vt:lpstr>
      <vt:lpstr>Poverty, Hunger, and Micronutrients</vt:lpstr>
      <vt:lpstr>Measure 27</vt:lpstr>
      <vt:lpstr>Measure 27</vt:lpstr>
      <vt:lpstr>Measure 27</vt:lpstr>
      <vt:lpstr>Measure 27</vt:lpstr>
      <vt:lpstr>Measure 27</vt:lpstr>
      <vt:lpstr>Corporate Opposition to Measure 27</vt:lpstr>
      <vt:lpstr>Measure 27 Opponents’ Other Activities</vt:lpstr>
      <vt:lpstr>Measure 27 Opponents’ Other Activities</vt:lpstr>
      <vt:lpstr>Opposition Tactics</vt:lpstr>
      <vt:lpstr>Opposition Tactics</vt:lpstr>
      <vt:lpstr>Opposition Tactics</vt:lpstr>
      <vt:lpstr>Opposition Tactics</vt:lpstr>
      <vt:lpstr>Opposition Tactics</vt:lpstr>
      <vt:lpstr>Opposition Tactics</vt:lpstr>
      <vt:lpstr>Opposition Tactics</vt:lpstr>
      <vt:lpstr>Opposition Tactics</vt:lpstr>
      <vt:lpstr>Opposition Tactics</vt:lpstr>
      <vt:lpstr>Corporations Dominate Oregon Politics</vt:lpstr>
      <vt:lpstr>Corporations Dominate Oregon Politics</vt:lpstr>
      <vt:lpstr>Post-Measure 27 Activities</vt:lpstr>
      <vt:lpstr>Post-Measure 27 Activities</vt:lpstr>
      <vt:lpstr>Post-Measure 27 Activities</vt:lpstr>
      <vt:lpstr>CA Proposition 37</vt:lpstr>
      <vt:lpstr>PowerPoint Presentation</vt:lpstr>
      <vt:lpstr>Post-Measure 27 Activities</vt:lpstr>
      <vt:lpstr>Post-Measure 27 Activities</vt:lpstr>
      <vt:lpstr>Post-Measure 27 Activities</vt:lpstr>
      <vt:lpstr>Post-Measure 27 Activities</vt:lpstr>
      <vt:lpstr>Post-Measure 27 Activities</vt:lpstr>
      <vt:lpstr>Post-Measure 27 Activities</vt:lpstr>
      <vt:lpstr>Post-Measure 27 Activities:  Federal Safe and Accurate Food Labeling Act</vt:lpstr>
      <vt:lpstr>Post-Measure 27 Activities:  Federal Safe and Accurate Food Labeling Act</vt:lpstr>
      <vt:lpstr>Post-Measure 27 Activities:  Federal Safe and Accurate Food Labeling Act</vt:lpstr>
      <vt:lpstr>Food Labeling in the U.S.</vt:lpstr>
      <vt:lpstr>Food Labeling in the U.S.</vt:lpstr>
      <vt:lpstr>Food Labeling in the U.S.</vt:lpstr>
      <vt:lpstr>Food Labeling in the U.S.</vt:lpstr>
      <vt:lpstr>COOL: Country of Origin Labeling</vt:lpstr>
      <vt:lpstr>COOL: Country of Origin Labeling</vt:lpstr>
      <vt:lpstr>COOL: Country of Origin Labeling</vt:lpstr>
      <vt:lpstr>Cloned Meats</vt:lpstr>
      <vt:lpstr>Cloned Meats</vt:lpstr>
      <vt:lpstr>Cloned Meats</vt:lpstr>
      <vt:lpstr>GE Food Labeling Worldwide</vt:lpstr>
      <vt:lpstr>GE Food Labeling Worldwide</vt:lpstr>
      <vt:lpstr>GE Foods Worldwide</vt:lpstr>
      <vt:lpstr>WTO Suit Against EU for Import Restrictions on GMOs</vt:lpstr>
      <vt:lpstr>GE Food Labeling Worldwide</vt:lpstr>
      <vt:lpstr>GE Food Labeling Worldwide</vt:lpstr>
      <vt:lpstr>Government and Industry</vt:lpstr>
      <vt:lpstr>Benefits of Labeling GE Foods</vt:lpstr>
      <vt:lpstr>Benefits of Labeling GE Foods</vt:lpstr>
      <vt:lpstr>Benefits of Labeling GE Foods</vt:lpstr>
      <vt:lpstr>Health and Environmental Risks of GE Foods</vt:lpstr>
      <vt:lpstr>Health and Environmental Risks of GE Foods</vt:lpstr>
      <vt:lpstr>Health and Environmental Risks of GE Foods</vt:lpstr>
      <vt:lpstr>Food Allergies</vt:lpstr>
      <vt:lpstr>Food Allergies</vt:lpstr>
      <vt:lpstr>Food Allergies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Pesticide Use Increasing (USDA)</vt:lpstr>
      <vt:lpstr>Pesticide Use Increasing (USDA)</vt:lpstr>
      <vt:lpstr>Health and Environmental Risks of GE Foods</vt:lpstr>
      <vt:lpstr>Health and Environmental Risks of GE Foods</vt:lpstr>
      <vt:lpstr>PowerPoint Presentation</vt:lpstr>
      <vt:lpstr>Herbicide Resistance</vt:lpstr>
      <vt:lpstr>Herbicide Resistance</vt:lpstr>
      <vt:lpstr>GM crops and Herbicide Use</vt:lpstr>
      <vt:lpstr>GM crops and Herbicide Use</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Risks of GE Foods</vt:lpstr>
      <vt:lpstr>Health Risks of GE Foods</vt:lpstr>
      <vt:lpstr>Health Risks of GE Foods</vt:lpstr>
      <vt:lpstr>Health Risks of GE Foods</vt:lpstr>
      <vt:lpstr>Health Risks of GE Foods</vt:lpstr>
      <vt:lpstr>Health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Health and Environmental Risks of GE Foods</vt:lpstr>
      <vt:lpstr>Yield Changes since GE Crops Introduced</vt:lpstr>
      <vt:lpstr>Health and Environmental Risks of GE Foods</vt:lpstr>
      <vt:lpstr>Health and Environmental Risks of GE Foods</vt:lpstr>
      <vt:lpstr>Health and Environmental Risks of GE Foods</vt:lpstr>
      <vt:lpstr>GE Crops and Herbicide/Insecticide Use</vt:lpstr>
      <vt:lpstr>GE Crops and Herbicide/Insecticide Use</vt:lpstr>
      <vt:lpstr>Bt Plants</vt:lpstr>
      <vt:lpstr>Bt Plants</vt:lpstr>
      <vt:lpstr>Bt Plants</vt:lpstr>
      <vt:lpstr>Health and Environmental Risks of GE Foods</vt:lpstr>
      <vt:lpstr>Pesticides</vt:lpstr>
      <vt:lpstr>Pesticides</vt:lpstr>
      <vt:lpstr>Pesticides</vt:lpstr>
      <vt:lpstr>Pesticides</vt:lpstr>
      <vt:lpstr>Pesticides</vt:lpstr>
      <vt:lpstr>Pesticides</vt:lpstr>
      <vt:lpstr>Pesticides</vt:lpstr>
      <vt:lpstr>Pesticides</vt:lpstr>
      <vt:lpstr>Pesticides</vt:lpstr>
      <vt:lpstr>Phosphate in Fertilizers</vt:lpstr>
      <vt:lpstr>Algae</vt:lpstr>
      <vt:lpstr>Phosphorus</vt:lpstr>
      <vt:lpstr>Ammonia</vt:lpstr>
      <vt:lpstr>Toxins</vt:lpstr>
      <vt:lpstr>Health and Environmental Risks of GE Foods - Superweeds</vt:lpstr>
      <vt:lpstr>Superweeds</vt:lpstr>
      <vt:lpstr>PowerPoint Presentation</vt:lpstr>
      <vt:lpstr>PowerPoint Presentation</vt:lpstr>
      <vt:lpstr>Superweeds in the U.S.</vt:lpstr>
      <vt:lpstr>Other Methods of Weed Control</vt:lpstr>
      <vt:lpstr>Health and Environmental Risks of GE Foods</vt:lpstr>
      <vt:lpstr>Genetic Modification of Conventional Crops</vt:lpstr>
      <vt:lpstr>Roundup</vt:lpstr>
      <vt:lpstr>Roundup</vt:lpstr>
      <vt:lpstr>Roundup</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Contamination</vt:lpstr>
      <vt:lpstr>GE Crop Failures</vt:lpstr>
      <vt:lpstr>Economic Risks of GE Crop Contamination</vt:lpstr>
      <vt:lpstr>Economic Risks of GE Crop Contamination</vt:lpstr>
      <vt:lpstr>Effects on Organic Farmers</vt:lpstr>
      <vt:lpstr>Response to Contamination</vt:lpstr>
      <vt:lpstr>Toxicity of U.S. Agriculture</vt:lpstr>
      <vt:lpstr>Health and Environmental Risks of GE Foods</vt:lpstr>
      <vt:lpstr>Pesticides/GE Foods Likely Contributing to Decline in Honeybee Populations</vt:lpstr>
      <vt:lpstr>Pesticides/GE Foods Likely Contributing to Decline in Honeybee Populations</vt:lpstr>
      <vt:lpstr>Pesticides/GE Foods Likely Contributing to Decline in Honeybee Populations</vt:lpstr>
      <vt:lpstr>Pesticides/GE Foods Likely Contributing to Decline in Honeybee Populations</vt:lpstr>
      <vt:lpstr>Neonicotinoid Pesticides</vt:lpstr>
      <vt:lpstr>Pesticides/GE Foods Likely Contributing to Decline in Honeybee Populations</vt:lpstr>
      <vt:lpstr>Health and Environmental Risks of GE Foods</vt:lpstr>
      <vt:lpstr>Health and Environmental Risks of GE Foods</vt:lpstr>
      <vt:lpstr>Failure of Regulatory Oversight</vt:lpstr>
      <vt:lpstr>Failure of Regulatory Oversight</vt:lpstr>
      <vt:lpstr>Obama Administration Officials Had Links to/Support Biotech Crops</vt:lpstr>
      <vt:lpstr>Obama Administration Officials Had Links to/Support Biotech Crops</vt:lpstr>
      <vt:lpstr>PowerPoint Presentation</vt:lpstr>
      <vt:lpstr>Government Support for Biotech Crops</vt:lpstr>
      <vt:lpstr>PowerPoint Presentation</vt:lpstr>
      <vt:lpstr>Biopharming</vt:lpstr>
      <vt:lpstr>Biopharming</vt:lpstr>
      <vt:lpstr>Biopharming</vt:lpstr>
      <vt:lpstr>PowerPoint Presentation</vt:lpstr>
      <vt:lpstr>Biopharming</vt:lpstr>
      <vt:lpstr>Biopharming</vt:lpstr>
      <vt:lpstr>Biopharming</vt:lpstr>
      <vt:lpstr>Major Biopharm Crops</vt:lpstr>
      <vt:lpstr>Examples of biopharmed crops</vt:lpstr>
      <vt:lpstr>Examples of biopharmed crops</vt:lpstr>
      <vt:lpstr>Examples of biopharmed crops</vt:lpstr>
      <vt:lpstr>Examples of biopharmed crops</vt:lpstr>
      <vt:lpstr>Potentially Harmful Biopharmaceuticals</vt:lpstr>
      <vt:lpstr>Examples of biopharmed crops</vt:lpstr>
      <vt:lpstr>Potentially Harmful Biopharmaceuticals</vt:lpstr>
      <vt:lpstr>Potentially Harmful Biopharmaceuticals</vt:lpstr>
      <vt:lpstr>Potentially Harmful Biopharmaceuticals</vt:lpstr>
      <vt:lpstr>Other Biopharmed Crops Under Investigation</vt:lpstr>
      <vt:lpstr>Plant cell culture “biopharming”</vt:lpstr>
      <vt:lpstr>Opposition to Biopharming</vt:lpstr>
      <vt:lpstr>Opposition to Biopharming</vt:lpstr>
      <vt:lpstr>Biopharm Proponents Claims Inflated/Unrealistic</vt:lpstr>
      <vt:lpstr>Biopharm Proponents Claims Inflated/Unrealistic</vt:lpstr>
      <vt:lpstr>Biopharm Proponents Claims Inflated/Unrealistic</vt:lpstr>
      <vt:lpstr>Biopharming in HI: First Federal District Court Ruling (8/06)</vt:lpstr>
      <vt:lpstr>Genetic Modification of Lower Life Forms</vt:lpstr>
      <vt:lpstr>Genetic Modification of Fungi</vt:lpstr>
      <vt:lpstr>Genetic Modification of Invertebrates</vt:lpstr>
      <vt:lpstr>Genetic Modification of Trees</vt:lpstr>
      <vt:lpstr>Genetic Modification of Trees</vt:lpstr>
      <vt:lpstr>Genetic Modification of Trees </vt:lpstr>
      <vt:lpstr>Genetic Modification of Trees</vt:lpstr>
      <vt:lpstr>Genetic Modification of Trees</vt:lpstr>
      <vt:lpstr>Genetic Modification of Trees</vt:lpstr>
      <vt:lpstr>Genetic Modification of Trees</vt:lpstr>
      <vt:lpstr>Genetic Modification of Trees</vt:lpstr>
      <vt:lpstr>Genetic Modification of Flowers</vt:lpstr>
      <vt:lpstr>Genetic Modification of Trees</vt:lpstr>
      <vt:lpstr>Genetic Modification of Vertebrates</vt:lpstr>
      <vt:lpstr>Genetic Modification of Vertebrates</vt:lpstr>
      <vt:lpstr>Genetic Modification of Vertebrates</vt:lpstr>
      <vt:lpstr>Genetic Modification of Vertebrates</vt:lpstr>
      <vt:lpstr>Genetic Modification of Vertebrates</vt:lpstr>
      <vt:lpstr>Genetic Modification of Vertebrates</vt:lpstr>
      <vt:lpstr>Genetic Modification of Vertebrates</vt:lpstr>
      <vt:lpstr>Genetic Modification of Invertebrates</vt:lpstr>
      <vt:lpstr>Genetic Modification of Invertebrates</vt:lpstr>
      <vt:lpstr>Genetic Modification of Invertebrates</vt:lpstr>
      <vt:lpstr>Genetic Modification of Invertebrates</vt:lpstr>
      <vt:lpstr>Genetic Modification of Vertebrates and Invertebrates</vt:lpstr>
      <vt:lpstr>Genetic Modification of Vertebrates and Invertebrates</vt:lpstr>
      <vt:lpstr>Genetic Modification of Vertebrates and Invertebrates</vt:lpstr>
      <vt:lpstr>Genetic Modification of Vertebrates and Invertebrates</vt:lpstr>
      <vt:lpstr>Genetic Modification of Invertebrates</vt:lpstr>
      <vt:lpstr>Genetic Modification of Vertebrates</vt:lpstr>
      <vt:lpstr>Genetic Modification of Vertebrates</vt:lpstr>
      <vt:lpstr>Genetic Modification of Vertebrates</vt:lpstr>
      <vt:lpstr>Genetic Modification of Vertebrates</vt:lpstr>
      <vt:lpstr>Biopharming of Vertebrates</vt:lpstr>
      <vt:lpstr>Biopharming of Vertebrates</vt:lpstr>
      <vt:lpstr>Biopharming of Vertebrates</vt:lpstr>
      <vt:lpstr>Biopharming of Vertebrates</vt:lpstr>
      <vt:lpstr>Biopharming of Vertebrates</vt:lpstr>
      <vt:lpstr>Biopharming and Genetic Modification of Vertebrates</vt:lpstr>
      <vt:lpstr>Genetic Modification of Vertebrates</vt:lpstr>
      <vt:lpstr>Transhumanism</vt:lpstr>
      <vt:lpstr>Transhumanism</vt:lpstr>
      <vt:lpstr>Human-Animal Hybrids</vt:lpstr>
      <vt:lpstr>Human-Animal Hybrids and More</vt:lpstr>
      <vt:lpstr>Human-Animal Hybrids and More</vt:lpstr>
      <vt:lpstr>Patenting Life Forms</vt:lpstr>
      <vt:lpstr>Patenting Life Forms/Genes</vt:lpstr>
      <vt:lpstr>Patenting Life Forms/Genes</vt:lpstr>
      <vt:lpstr>Patenting Life Forms/Genes</vt:lpstr>
      <vt:lpstr>Patenting Life Forms</vt:lpstr>
      <vt:lpstr>Patenting Life Forms</vt:lpstr>
      <vt:lpstr>Synthetic Biology (Synbio)</vt:lpstr>
      <vt:lpstr>Approaches to Synbio</vt:lpstr>
      <vt:lpstr>Approaches to Synbio</vt:lpstr>
      <vt:lpstr>Approaches to Synbio</vt:lpstr>
      <vt:lpstr>Applications of Synbio</vt:lpstr>
      <vt:lpstr>Approaches to Synbio</vt:lpstr>
      <vt:lpstr>Risks of Synbio</vt:lpstr>
      <vt:lpstr>Synthetic Biology (Synbio)</vt:lpstr>
      <vt:lpstr>Synbio and Patents</vt:lpstr>
      <vt:lpstr>Synbio and Patents</vt:lpstr>
      <vt:lpstr>Synbio</vt:lpstr>
      <vt:lpstr>Synbio and Beyond</vt:lpstr>
      <vt:lpstr>Synbio and Beyond</vt:lpstr>
      <vt:lpstr>CRISPR (Clustered Regularly Interspaced Short Palindromic Repeats)</vt:lpstr>
      <vt:lpstr>CRISPR (Clustered Regularly Interspaced Short Palindromic Repeats)</vt:lpstr>
      <vt:lpstr>CRISPR - Examples</vt:lpstr>
      <vt:lpstr>CRISPR - Examples</vt:lpstr>
      <vt:lpstr>CRISPR - Examples</vt:lpstr>
      <vt:lpstr>CRISPR - Examples</vt:lpstr>
      <vt:lpstr>CRISPR - Examples</vt:lpstr>
      <vt:lpstr>CRISPR - Examples</vt:lpstr>
      <vt:lpstr>CRISPR - Examples</vt:lpstr>
      <vt:lpstr>CRISPR - Examples</vt:lpstr>
      <vt:lpstr>CRISPR – Risks </vt:lpstr>
      <vt:lpstr>CRISPR – Risks </vt:lpstr>
      <vt:lpstr>CRISPR – Risks </vt:lpstr>
      <vt:lpstr>Harassment of Scientists</vt:lpstr>
      <vt:lpstr>Harassment of Scientists</vt:lpstr>
      <vt:lpstr>Harassment of Scientists</vt:lpstr>
      <vt:lpstr>Harassment of Scientists</vt:lpstr>
      <vt:lpstr>The (Biotech) War on Iraq</vt:lpstr>
      <vt:lpstr>Famine and GE Foods</vt:lpstr>
      <vt:lpstr>Famine and GE Foods</vt:lpstr>
      <vt:lpstr>Famine and GE Foods</vt:lpstr>
      <vt:lpstr>Famine and GE Foods</vt:lpstr>
      <vt:lpstr>U.S. Promotion of GM Crops</vt:lpstr>
      <vt:lpstr>Agriculture</vt:lpstr>
      <vt:lpstr>Nutritional Value vs. Water Consumption</vt:lpstr>
      <vt:lpstr>Agricultural Employment</vt:lpstr>
      <vt:lpstr>GE Foods and World Hunger</vt:lpstr>
      <vt:lpstr>GE Foods and World Hunger: Terminator and Traitor Technologies</vt:lpstr>
      <vt:lpstr>GE Foods and World Hunger: Terminator and Traitor Technologies</vt:lpstr>
      <vt:lpstr>GE Foods and World Hunger: Terminator Technology</vt:lpstr>
      <vt:lpstr>GE Foods and World Hunger: Terminator Technology</vt:lpstr>
      <vt:lpstr>GE Foods and World Hunger</vt:lpstr>
      <vt:lpstr>GE Foods and World Hunger</vt:lpstr>
      <vt:lpstr>GE Foods and World Hunger</vt:lpstr>
      <vt:lpstr>GE Foods and World Hunger</vt:lpstr>
      <vt:lpstr>GE Foods and World Hunger</vt:lpstr>
      <vt:lpstr>GE Foods and World Hunger</vt:lpstr>
      <vt:lpstr>GE Foods and World Hunger</vt:lpstr>
      <vt:lpstr>Food Waste</vt:lpstr>
      <vt:lpstr>Food Waste</vt:lpstr>
      <vt:lpstr>GE Foods and World Hunger</vt:lpstr>
      <vt:lpstr>GE Foods and World Hunger</vt:lpstr>
      <vt:lpstr>GE Foods and World Hunger</vt:lpstr>
      <vt:lpstr>US Farm Bills</vt:lpstr>
      <vt:lpstr>Monetization and Food Aid</vt:lpstr>
      <vt:lpstr>Monetization and Food Aid</vt:lpstr>
      <vt:lpstr>Consolidation and Industrialization of US Agriculture</vt:lpstr>
      <vt:lpstr>Global Warming, Agriculture, Nutritional Changes, and Obesity</vt:lpstr>
      <vt:lpstr>Industrial Food Production vs. Peasant Food Web</vt:lpstr>
      <vt:lpstr>Industrial Food Production vs. Peasant Food Web</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GM Food Labeling Today</vt:lpstr>
      <vt:lpstr>Solutions</vt:lpstr>
      <vt:lpstr>Solutions</vt:lpstr>
      <vt:lpstr>Solutions</vt:lpstr>
      <vt:lpstr>GM Food Labeling Under Trump</vt:lpstr>
      <vt:lpstr>Failure of Regulatory Oversight</vt:lpstr>
      <vt:lpstr>Oregon Biopharm Bill</vt:lpstr>
      <vt:lpstr>Oregon Biopharm MOU</vt:lpstr>
      <vt:lpstr>Oregon Biopharm MOU</vt:lpstr>
      <vt:lpstr>Oregon Biopharm MOU</vt:lpstr>
      <vt:lpstr>Solutions</vt:lpstr>
      <vt:lpstr>Solutions</vt:lpstr>
      <vt:lpstr>Solutions</vt:lpstr>
      <vt:lpstr>Solutions</vt:lpstr>
      <vt:lpstr>Solutions</vt:lpstr>
      <vt:lpstr>Solutions</vt:lpstr>
      <vt:lpstr>Solutions: Organics</vt:lpstr>
      <vt:lpstr>PowerPoint Presentation</vt:lpstr>
      <vt:lpstr>Solutions: Organics</vt:lpstr>
      <vt:lpstr>Solutions: Organics</vt:lpstr>
      <vt:lpstr>Solutions: Organics</vt:lpstr>
      <vt:lpstr>Solutions: Organics</vt:lpstr>
      <vt:lpstr>Solutions: Organics</vt:lpstr>
      <vt:lpstr>PowerPoint Presentation</vt:lpstr>
      <vt:lpstr>Solutions</vt:lpstr>
      <vt:lpstr>Solutions</vt:lpstr>
      <vt:lpstr>Solutions</vt:lpstr>
      <vt:lpstr>Solutions</vt:lpstr>
      <vt:lpstr>Solutions</vt:lpstr>
      <vt:lpstr>Solutions</vt:lpstr>
      <vt:lpstr>Solutions</vt:lpstr>
      <vt:lpstr>Solutions</vt:lpstr>
      <vt:lpstr>Solutions</vt:lpstr>
      <vt:lpstr>Solutions</vt:lpstr>
      <vt:lpstr>PSR Campaign for Safe Food</vt:lpstr>
      <vt:lpstr>PSR Campaign for Safe Food</vt:lpstr>
      <vt:lpstr>PSR Campaign for Safe Food: Other Issues</vt:lpstr>
      <vt:lpstr>PSR Campaign for Safe Food: Other Issues</vt:lpstr>
      <vt:lpstr>PSR Campaign for Safe Food: Available Resources</vt:lpstr>
      <vt:lpstr>References/Sources</vt:lpstr>
      <vt:lpstr>References/Sources</vt:lpstr>
      <vt:lpstr>Oregon Right to Know Act Proposition 92</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Politics, Psuedoscience and Corporate Cash: The Defeat of Oregon’s Measure 27 (Requiring Labeling of Genetically-Modified Foods)</dc:title>
  <dc:creator>Owner</dc:creator>
  <cp:lastModifiedBy>martin donohoe</cp:lastModifiedBy>
  <cp:revision>536</cp:revision>
  <cp:lastPrinted>2016-09-07T09:54:16Z</cp:lastPrinted>
  <dcterms:created xsi:type="dcterms:W3CDTF">2003-09-22T00:52:37Z</dcterms:created>
  <dcterms:modified xsi:type="dcterms:W3CDTF">2026-10-26T16:40:39Z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9af8531-eb46-4968-8cb3-105d2f5ea87e_Enabled">
    <vt:lpwstr>true</vt:lpwstr>
  </property>
  <property fmtid="{D5CDD505-2E9C-101B-9397-08002B2CF9AE}" pid="3" name="MSIP_Label_69af8531-eb46-4968-8cb3-105d2f5ea87e_SetDate">
    <vt:lpwstr>2026-09-28T00:02:34Z</vt:lpwstr>
  </property>
  <property fmtid="{D5CDD505-2E9C-101B-9397-08002B2CF9AE}" pid="4" name="MSIP_Label_69af8531-eb46-4968-8cb3-105d2f5ea87e_Method">
    <vt:lpwstr>Standard</vt:lpwstr>
  </property>
  <property fmtid="{D5CDD505-2E9C-101B-9397-08002B2CF9AE}" pid="5" name="MSIP_Label_69af8531-eb46-4968-8cb3-105d2f5ea87e_Name">
    <vt:lpwstr>Official - No Marking</vt:lpwstr>
  </property>
  <property fmtid="{D5CDD505-2E9C-101B-9397-08002B2CF9AE}" pid="6" name="MSIP_Label_69af8531-eb46-4968-8cb3-105d2f5ea87e_SiteId">
    <vt:lpwstr>b46c1908-0334-4236-b978-585ee88e4199</vt:lpwstr>
  </property>
  <property fmtid="{D5CDD505-2E9C-101B-9397-08002B2CF9AE}" pid="7" name="MSIP_Label_69af8531-eb46-4968-8cb3-105d2f5ea87e_ActionId">
    <vt:lpwstr>d5d028b4-450a-4af3-b86d-7037301e9072</vt:lpwstr>
  </property>
  <property fmtid="{D5CDD505-2E9C-101B-9397-08002B2CF9AE}" pid="8" name="MSIP_Label_69af8531-eb46-4968-8cb3-105d2f5ea87e_ContentBits">
    <vt:lpwstr>0</vt:lpwstr>
  </property>
  <property fmtid="{D5CDD505-2E9C-101B-9397-08002B2CF9AE}" pid="9" name="MSIP_Label_69af8531-eb46-4968-8cb3-105d2f5ea87e_Tag">
    <vt:lpwstr>10, 3, 0, 1</vt:lpwstr>
  </property>
</Properties>
</file>