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3"/>
  </p:notesMasterIdLst>
  <p:handoutMasterIdLst>
    <p:handoutMasterId r:id="rId284"/>
  </p:handoutMasterIdLst>
  <p:sldIdLst>
    <p:sldId id="256" r:id="rId2"/>
    <p:sldId id="366" r:id="rId3"/>
    <p:sldId id="346" r:id="rId4"/>
    <p:sldId id="299" r:id="rId5"/>
    <p:sldId id="349" r:id="rId6"/>
    <p:sldId id="2053" r:id="rId7"/>
    <p:sldId id="259" r:id="rId8"/>
    <p:sldId id="352" r:id="rId9"/>
    <p:sldId id="350" r:id="rId10"/>
    <p:sldId id="499" r:id="rId11"/>
    <p:sldId id="2067" r:id="rId12"/>
    <p:sldId id="388" r:id="rId13"/>
    <p:sldId id="2069" r:id="rId14"/>
    <p:sldId id="2070" r:id="rId15"/>
    <p:sldId id="2039" r:id="rId16"/>
    <p:sldId id="260" r:id="rId17"/>
    <p:sldId id="2066" r:id="rId18"/>
    <p:sldId id="258" r:id="rId19"/>
    <p:sldId id="2036" r:id="rId20"/>
    <p:sldId id="2016" r:id="rId21"/>
    <p:sldId id="2065" r:id="rId22"/>
    <p:sldId id="431" r:id="rId23"/>
    <p:sldId id="2015" r:id="rId24"/>
    <p:sldId id="2037" r:id="rId25"/>
    <p:sldId id="474" r:id="rId26"/>
    <p:sldId id="2068" r:id="rId27"/>
    <p:sldId id="2050" r:id="rId28"/>
    <p:sldId id="261" r:id="rId29"/>
    <p:sldId id="2060" r:id="rId30"/>
    <p:sldId id="2071" r:id="rId31"/>
    <p:sldId id="2072" r:id="rId32"/>
    <p:sldId id="441" r:id="rId33"/>
    <p:sldId id="2059" r:id="rId34"/>
    <p:sldId id="2013" r:id="rId35"/>
    <p:sldId id="2014" r:id="rId36"/>
    <p:sldId id="2057" r:id="rId37"/>
    <p:sldId id="481" r:id="rId38"/>
    <p:sldId id="262" r:id="rId39"/>
    <p:sldId id="2041" r:id="rId40"/>
    <p:sldId id="263" r:id="rId41"/>
    <p:sldId id="437" r:id="rId42"/>
    <p:sldId id="2073" r:id="rId43"/>
    <p:sldId id="497" r:id="rId44"/>
    <p:sldId id="509" r:id="rId45"/>
    <p:sldId id="498" r:id="rId46"/>
    <p:sldId id="264" r:id="rId47"/>
    <p:sldId id="2040" r:id="rId48"/>
    <p:sldId id="473" r:id="rId49"/>
    <p:sldId id="265" r:id="rId50"/>
    <p:sldId id="511" r:id="rId51"/>
    <p:sldId id="2054" r:id="rId52"/>
    <p:sldId id="500" r:id="rId53"/>
    <p:sldId id="347" r:id="rId54"/>
    <p:sldId id="268" r:id="rId55"/>
    <p:sldId id="2003" r:id="rId56"/>
    <p:sldId id="2005" r:id="rId57"/>
    <p:sldId id="472" r:id="rId58"/>
    <p:sldId id="2051" r:id="rId59"/>
    <p:sldId id="2075" r:id="rId60"/>
    <p:sldId id="501" r:id="rId61"/>
    <p:sldId id="502" r:id="rId62"/>
    <p:sldId id="503" r:id="rId63"/>
    <p:sldId id="2076" r:id="rId64"/>
    <p:sldId id="2078" r:id="rId65"/>
    <p:sldId id="2077" r:id="rId66"/>
    <p:sldId id="2080" r:id="rId67"/>
    <p:sldId id="2032" r:id="rId68"/>
    <p:sldId id="424" r:id="rId69"/>
    <p:sldId id="507" r:id="rId70"/>
    <p:sldId id="2052" r:id="rId71"/>
    <p:sldId id="510" r:id="rId72"/>
    <p:sldId id="425" r:id="rId73"/>
    <p:sldId id="269" r:id="rId74"/>
    <p:sldId id="2034" r:id="rId75"/>
    <p:sldId id="2035" r:id="rId76"/>
    <p:sldId id="270" r:id="rId77"/>
    <p:sldId id="442" r:id="rId78"/>
    <p:sldId id="271" r:id="rId79"/>
    <p:sldId id="272" r:id="rId80"/>
    <p:sldId id="273" r:id="rId81"/>
    <p:sldId id="444" r:id="rId82"/>
    <p:sldId id="397" r:id="rId83"/>
    <p:sldId id="398" r:id="rId84"/>
    <p:sldId id="399" r:id="rId85"/>
    <p:sldId id="484" r:id="rId86"/>
    <p:sldId id="485" r:id="rId87"/>
    <p:sldId id="486" r:id="rId88"/>
    <p:sldId id="274" r:id="rId89"/>
    <p:sldId id="2074" r:id="rId90"/>
    <p:sldId id="278" r:id="rId91"/>
    <p:sldId id="279" r:id="rId92"/>
    <p:sldId id="464" r:id="rId93"/>
    <p:sldId id="463" r:id="rId94"/>
    <p:sldId id="275" r:id="rId95"/>
    <p:sldId id="459" r:id="rId96"/>
    <p:sldId id="432" r:id="rId97"/>
    <p:sldId id="276" r:id="rId98"/>
    <p:sldId id="478" r:id="rId99"/>
    <p:sldId id="421" r:id="rId100"/>
    <p:sldId id="416" r:id="rId101"/>
    <p:sldId id="476" r:id="rId102"/>
    <p:sldId id="348" r:id="rId103"/>
    <p:sldId id="277" r:id="rId104"/>
    <p:sldId id="280" r:id="rId105"/>
    <p:sldId id="456" r:id="rId106"/>
    <p:sldId id="389" r:id="rId107"/>
    <p:sldId id="2055" r:id="rId108"/>
    <p:sldId id="382" r:id="rId109"/>
    <p:sldId id="417" r:id="rId110"/>
    <p:sldId id="409" r:id="rId111"/>
    <p:sldId id="422" r:id="rId112"/>
    <p:sldId id="440" r:id="rId113"/>
    <p:sldId id="283" r:id="rId114"/>
    <p:sldId id="512" r:id="rId115"/>
    <p:sldId id="284" r:id="rId116"/>
    <p:sldId id="285" r:id="rId117"/>
    <p:sldId id="2043" r:id="rId118"/>
    <p:sldId id="2042" r:id="rId119"/>
    <p:sldId id="423" r:id="rId120"/>
    <p:sldId id="390" r:id="rId121"/>
    <p:sldId id="457" r:id="rId122"/>
    <p:sldId id="462" r:id="rId123"/>
    <p:sldId id="479" r:id="rId124"/>
    <p:sldId id="2019" r:id="rId125"/>
    <p:sldId id="286" r:id="rId126"/>
    <p:sldId id="287" r:id="rId127"/>
    <p:sldId id="288" r:id="rId128"/>
    <p:sldId id="289" r:id="rId129"/>
    <p:sldId id="2044" r:id="rId130"/>
    <p:sldId id="392" r:id="rId131"/>
    <p:sldId id="290" r:id="rId132"/>
    <p:sldId id="2045" r:id="rId133"/>
    <p:sldId id="2033" r:id="rId134"/>
    <p:sldId id="291" r:id="rId135"/>
    <p:sldId id="2020" r:id="rId136"/>
    <p:sldId id="2030" r:id="rId137"/>
    <p:sldId id="292" r:id="rId138"/>
    <p:sldId id="294" r:id="rId139"/>
    <p:sldId id="2031" r:id="rId140"/>
    <p:sldId id="433" r:id="rId141"/>
    <p:sldId id="443" r:id="rId142"/>
    <p:sldId id="460" r:id="rId143"/>
    <p:sldId id="293" r:id="rId144"/>
    <p:sldId id="406" r:id="rId145"/>
    <p:sldId id="453" r:id="rId146"/>
    <p:sldId id="2009" r:id="rId147"/>
    <p:sldId id="2063" r:id="rId148"/>
    <p:sldId id="380" r:id="rId149"/>
    <p:sldId id="2082" r:id="rId150"/>
    <p:sldId id="2083" r:id="rId151"/>
    <p:sldId id="2046" r:id="rId152"/>
    <p:sldId id="420" r:id="rId153"/>
    <p:sldId id="295" r:id="rId154"/>
    <p:sldId id="296" r:id="rId155"/>
    <p:sldId id="465" r:id="rId156"/>
    <p:sldId id="2022" r:id="rId157"/>
    <p:sldId id="418" r:id="rId158"/>
    <p:sldId id="461" r:id="rId159"/>
    <p:sldId id="297" r:id="rId160"/>
    <p:sldId id="2047" r:id="rId161"/>
    <p:sldId id="298" r:id="rId162"/>
    <p:sldId id="300" r:id="rId163"/>
    <p:sldId id="301" r:id="rId164"/>
    <p:sldId id="454" r:id="rId165"/>
    <p:sldId id="477" r:id="rId166"/>
    <p:sldId id="342" r:id="rId167"/>
    <p:sldId id="302" r:id="rId168"/>
    <p:sldId id="430" r:id="rId169"/>
    <p:sldId id="304" r:id="rId170"/>
    <p:sldId id="303" r:id="rId171"/>
    <p:sldId id="480" r:id="rId172"/>
    <p:sldId id="414" r:id="rId173"/>
    <p:sldId id="373" r:id="rId174"/>
    <p:sldId id="393" r:id="rId175"/>
    <p:sldId id="394" r:id="rId176"/>
    <p:sldId id="2029" r:id="rId177"/>
    <p:sldId id="446" r:id="rId178"/>
    <p:sldId id="413" r:id="rId179"/>
    <p:sldId id="307" r:id="rId180"/>
    <p:sldId id="445" r:id="rId181"/>
    <p:sldId id="412" r:id="rId182"/>
    <p:sldId id="308" r:id="rId183"/>
    <p:sldId id="309" r:id="rId184"/>
    <p:sldId id="439" r:id="rId185"/>
    <p:sldId id="2028" r:id="rId186"/>
    <p:sldId id="310" r:id="rId187"/>
    <p:sldId id="311" r:id="rId188"/>
    <p:sldId id="367" r:id="rId189"/>
    <p:sldId id="368" r:id="rId190"/>
    <p:sldId id="343" r:id="rId191"/>
    <p:sldId id="363" r:id="rId192"/>
    <p:sldId id="345" r:id="rId193"/>
    <p:sldId id="313" r:id="rId194"/>
    <p:sldId id="2024" r:id="rId195"/>
    <p:sldId id="344" r:id="rId196"/>
    <p:sldId id="403" r:id="rId197"/>
    <p:sldId id="487" r:id="rId198"/>
    <p:sldId id="458" r:id="rId199"/>
    <p:sldId id="315" r:id="rId200"/>
    <p:sldId id="376" r:id="rId201"/>
    <p:sldId id="451" r:id="rId202"/>
    <p:sldId id="466" r:id="rId203"/>
    <p:sldId id="316" r:id="rId204"/>
    <p:sldId id="331" r:id="rId205"/>
    <p:sldId id="369" r:id="rId206"/>
    <p:sldId id="402" r:id="rId207"/>
    <p:sldId id="2025" r:id="rId208"/>
    <p:sldId id="2064" r:id="rId209"/>
    <p:sldId id="467" r:id="rId210"/>
    <p:sldId id="2027" r:id="rId211"/>
    <p:sldId id="2010" r:id="rId212"/>
    <p:sldId id="2048" r:id="rId213"/>
    <p:sldId id="415" r:id="rId214"/>
    <p:sldId id="447" r:id="rId215"/>
    <p:sldId id="371" r:id="rId216"/>
    <p:sldId id="452" r:id="rId217"/>
    <p:sldId id="318" r:id="rId218"/>
    <p:sldId id="387" r:id="rId219"/>
    <p:sldId id="2058" r:id="rId220"/>
    <p:sldId id="426" r:id="rId221"/>
    <p:sldId id="427" r:id="rId222"/>
    <p:sldId id="320" r:id="rId223"/>
    <p:sldId id="2021" r:id="rId224"/>
    <p:sldId id="468" r:id="rId225"/>
    <p:sldId id="2084" r:id="rId226"/>
    <p:sldId id="449" r:id="rId227"/>
    <p:sldId id="385" r:id="rId228"/>
    <p:sldId id="2026" r:id="rId229"/>
    <p:sldId id="436" r:id="rId230"/>
    <p:sldId id="386" r:id="rId231"/>
    <p:sldId id="321" r:id="rId232"/>
    <p:sldId id="2023" r:id="rId233"/>
    <p:sldId id="405" r:id="rId234"/>
    <p:sldId id="2049" r:id="rId235"/>
    <p:sldId id="2011" r:id="rId236"/>
    <p:sldId id="324" r:id="rId237"/>
    <p:sldId id="325" r:id="rId238"/>
    <p:sldId id="326" r:id="rId239"/>
    <p:sldId id="435" r:id="rId240"/>
    <p:sldId id="364" r:id="rId241"/>
    <p:sldId id="365" r:id="rId242"/>
    <p:sldId id="434" r:id="rId243"/>
    <p:sldId id="400" r:id="rId244"/>
    <p:sldId id="488" r:id="rId245"/>
    <p:sldId id="401" r:id="rId246"/>
    <p:sldId id="379" r:id="rId247"/>
    <p:sldId id="384" r:id="rId248"/>
    <p:sldId id="438" r:id="rId249"/>
    <p:sldId id="2056" r:id="rId250"/>
    <p:sldId id="491" r:id="rId251"/>
    <p:sldId id="495" r:id="rId252"/>
    <p:sldId id="2061" r:id="rId253"/>
    <p:sldId id="2062" r:id="rId254"/>
    <p:sldId id="2001" r:id="rId255"/>
    <p:sldId id="1443" r:id="rId256"/>
    <p:sldId id="470" r:id="rId257"/>
    <p:sldId id="504" r:id="rId258"/>
    <p:sldId id="505" r:id="rId259"/>
    <p:sldId id="506" r:id="rId260"/>
    <p:sldId id="329" r:id="rId261"/>
    <p:sldId id="330" r:id="rId262"/>
    <p:sldId id="332" r:id="rId263"/>
    <p:sldId id="333" r:id="rId264"/>
    <p:sldId id="336" r:id="rId265"/>
    <p:sldId id="337" r:id="rId266"/>
    <p:sldId id="471" r:id="rId267"/>
    <p:sldId id="338" r:id="rId268"/>
    <p:sldId id="353" r:id="rId269"/>
    <p:sldId id="354" r:id="rId270"/>
    <p:sldId id="419" r:id="rId271"/>
    <p:sldId id="357" r:id="rId272"/>
    <p:sldId id="339" r:id="rId273"/>
    <p:sldId id="361" r:id="rId274"/>
    <p:sldId id="340" r:id="rId275"/>
    <p:sldId id="351" r:id="rId276"/>
    <p:sldId id="341" r:id="rId277"/>
    <p:sldId id="359" r:id="rId278"/>
    <p:sldId id="360" r:id="rId279"/>
    <p:sldId id="2018" r:id="rId280"/>
    <p:sldId id="450" r:id="rId281"/>
    <p:sldId id="372" r:id="rId282"/>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67B36E-C6B4-4905-A3BA-70AB46611565}" v="26" dt="2026-09-22T03:12:52.3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794" y="96"/>
      </p:cViewPr>
      <p:guideLst>
        <p:guide orient="horz" pos="2160"/>
        <p:guide pos="2880"/>
      </p:guideLst>
    </p:cSldViewPr>
  </p:slideViewPr>
  <p:notesTextViewPr>
    <p:cViewPr>
      <p:scale>
        <a:sx n="100" d="100"/>
        <a:sy n="100" d="100"/>
      </p:scale>
      <p:origin x="0" y="0"/>
    </p:cViewPr>
  </p:notesTextViewPr>
  <p:sorterViewPr>
    <p:cViewPr>
      <p:scale>
        <a:sx n="50" d="100"/>
        <a:sy n="50" d="100"/>
      </p:scale>
      <p:origin x="0" y="7128"/>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279" Type="http://schemas.openxmlformats.org/officeDocument/2006/relationships/slide" Target="slides/slide278.xml"/><Relationship Id="rId43" Type="http://schemas.openxmlformats.org/officeDocument/2006/relationships/slide" Target="slides/slide42.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notesMaster" Target="notesMasters/notesMaster1.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handoutMaster" Target="handoutMasters/handoutMaster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presProps" Target="presProps.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viewProps" Target="viewProps.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theme" Target="theme/theme1.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tableStyles" Target="tableStyles.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289" Type="http://schemas.microsoft.com/office/2015/10/relationships/revisionInfo" Target="revisionInfo.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171" Type="http://schemas.openxmlformats.org/officeDocument/2006/relationships/slide" Target="slides/slide170.xml"/><Relationship Id="rId227" Type="http://schemas.openxmlformats.org/officeDocument/2006/relationships/slide" Target="slides/slide2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1AD907F9-6DA7-B1CF-2488-F9EA53D87AF5}"/>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92163" name="Rectangle 3">
            <a:extLst>
              <a:ext uri="{FF2B5EF4-FFF2-40B4-BE49-F238E27FC236}">
                <a16:creationId xmlns:a16="http://schemas.microsoft.com/office/drawing/2014/main" id="{53EC1B9A-EEAA-AF7F-1F35-4D58A9F8A562}"/>
              </a:ext>
            </a:extLst>
          </p:cNvPr>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92164" name="Rectangle 4">
            <a:extLst>
              <a:ext uri="{FF2B5EF4-FFF2-40B4-BE49-F238E27FC236}">
                <a16:creationId xmlns:a16="http://schemas.microsoft.com/office/drawing/2014/main" id="{6BA2FA61-1188-1458-FC28-0FABE53A4162}"/>
              </a:ext>
            </a:extLst>
          </p:cNvPr>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92165" name="Rectangle 5">
            <a:extLst>
              <a:ext uri="{FF2B5EF4-FFF2-40B4-BE49-F238E27FC236}">
                <a16:creationId xmlns:a16="http://schemas.microsoft.com/office/drawing/2014/main" id="{722A0BE1-F415-65B5-3C8E-9A66FF24BF8F}"/>
              </a:ext>
            </a:extLst>
          </p:cNvPr>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8CD5337D-9D40-487F-946E-D3C94957C418}"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8C4DFF9-D953-F231-9D76-6F73443F192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52B17D3A-537D-12CF-2005-8A6CB7D221A2}"/>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E3446F42-CAB3-42C1-B550-7229EF30DCC0}" type="datetimeFigureOut">
              <a:rPr lang="en-US"/>
              <a:pPr>
                <a:defRPr/>
              </a:pPr>
              <a:t>9/24/2026</a:t>
            </a:fld>
            <a:endParaRPr lang="en-US"/>
          </a:p>
        </p:txBody>
      </p:sp>
      <p:sp>
        <p:nvSpPr>
          <p:cNvPr id="4" name="Slide Image Placeholder 3">
            <a:extLst>
              <a:ext uri="{FF2B5EF4-FFF2-40B4-BE49-F238E27FC236}">
                <a16:creationId xmlns:a16="http://schemas.microsoft.com/office/drawing/2014/main" id="{4FF0609A-E668-5816-4C30-7B69D4A79C80}"/>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946F11B4-98CA-3A1F-EAE0-E8AE11C9B7D2}"/>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3D318E3B-40A8-D8E5-4910-41B856CE0C54}"/>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AF18D105-F471-2F7A-F28C-3AC30E864A7A}"/>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34E30397-4A3B-43E2-82D4-A32456F87F68}"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a:extLst>
              <a:ext uri="{FF2B5EF4-FFF2-40B4-BE49-F238E27FC236}">
                <a16:creationId xmlns:a16="http://schemas.microsoft.com/office/drawing/2014/main" id="{06C6D091-5877-F438-A6AE-D2EA0C3DA4C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Notes Placeholder 2">
            <a:extLst>
              <a:ext uri="{FF2B5EF4-FFF2-40B4-BE49-F238E27FC236}">
                <a16:creationId xmlns:a16="http://schemas.microsoft.com/office/drawing/2014/main" id="{3C4197FC-132A-B51C-E29D-2E86E15ADBD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5716" name="Slide Number Placeholder 3">
            <a:extLst>
              <a:ext uri="{FF2B5EF4-FFF2-40B4-BE49-F238E27FC236}">
                <a16:creationId xmlns:a16="http://schemas.microsoft.com/office/drawing/2014/main" id="{76BD8B97-2939-9BDE-0447-0EB6F6DBDDA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67C1A50-83BC-41B2-96D8-2A341ECCE081}" type="slidenum">
              <a:rPr lang="en-US" altLang="en-US" smtClean="0"/>
              <a:pPr/>
              <a:t>126</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272C5863-3766-C169-5696-A29E2623F28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CB6B519-6027-D05B-6566-E713309D11D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3CBA673-5F2A-E9E6-576B-8F6FA9CC9CDF}"/>
              </a:ext>
            </a:extLst>
          </p:cNvPr>
          <p:cNvSpPr>
            <a:spLocks noGrp="1" noChangeArrowheads="1"/>
          </p:cNvSpPr>
          <p:nvPr>
            <p:ph type="sldNum" sz="quarter" idx="12"/>
          </p:nvPr>
        </p:nvSpPr>
        <p:spPr>
          <a:ln/>
        </p:spPr>
        <p:txBody>
          <a:bodyPr/>
          <a:lstStyle>
            <a:lvl1pPr>
              <a:defRPr/>
            </a:lvl1pPr>
          </a:lstStyle>
          <a:p>
            <a:pPr>
              <a:defRPr/>
            </a:pPr>
            <a:fld id="{32FD2C02-F967-4E8E-AA47-D6BD94305012}" type="slidenum">
              <a:rPr lang="en-US" altLang="en-US"/>
              <a:pPr>
                <a:defRPr/>
              </a:pPr>
              <a:t>‹#›</a:t>
            </a:fld>
            <a:endParaRPr lang="en-US" altLang="en-US"/>
          </a:p>
        </p:txBody>
      </p:sp>
    </p:spTree>
    <p:extLst>
      <p:ext uri="{BB962C8B-B14F-4D97-AF65-F5344CB8AC3E}">
        <p14:creationId xmlns:p14="http://schemas.microsoft.com/office/powerpoint/2010/main" val="1457461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D15A569-289F-42E8-A355-71ACEE3676D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921411F-20BD-53CD-9B5B-56F06AF2268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F801ADA-8C39-83E3-32AB-DBCA62C8C55F}"/>
              </a:ext>
            </a:extLst>
          </p:cNvPr>
          <p:cNvSpPr>
            <a:spLocks noGrp="1" noChangeArrowheads="1"/>
          </p:cNvSpPr>
          <p:nvPr>
            <p:ph type="sldNum" sz="quarter" idx="12"/>
          </p:nvPr>
        </p:nvSpPr>
        <p:spPr>
          <a:ln/>
        </p:spPr>
        <p:txBody>
          <a:bodyPr/>
          <a:lstStyle>
            <a:lvl1pPr>
              <a:defRPr/>
            </a:lvl1pPr>
          </a:lstStyle>
          <a:p>
            <a:pPr>
              <a:defRPr/>
            </a:pPr>
            <a:fld id="{71915F37-8B1F-4D72-B1B9-BE59665FBCC1}" type="slidenum">
              <a:rPr lang="en-US" altLang="en-US"/>
              <a:pPr>
                <a:defRPr/>
              </a:pPr>
              <a:t>‹#›</a:t>
            </a:fld>
            <a:endParaRPr lang="en-US" altLang="en-US"/>
          </a:p>
        </p:txBody>
      </p:sp>
    </p:spTree>
    <p:extLst>
      <p:ext uri="{BB962C8B-B14F-4D97-AF65-F5344CB8AC3E}">
        <p14:creationId xmlns:p14="http://schemas.microsoft.com/office/powerpoint/2010/main" val="4254671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F11AE74E-3D15-57FA-D53F-81863A3430A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A3C1B76-8D72-612A-6953-45DB6B68EC7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0DF617C-39B1-4DAD-1B8F-5F63607DB321}"/>
              </a:ext>
            </a:extLst>
          </p:cNvPr>
          <p:cNvSpPr>
            <a:spLocks noGrp="1" noChangeArrowheads="1"/>
          </p:cNvSpPr>
          <p:nvPr>
            <p:ph type="sldNum" sz="quarter" idx="12"/>
          </p:nvPr>
        </p:nvSpPr>
        <p:spPr>
          <a:ln/>
        </p:spPr>
        <p:txBody>
          <a:bodyPr/>
          <a:lstStyle>
            <a:lvl1pPr>
              <a:defRPr/>
            </a:lvl1pPr>
          </a:lstStyle>
          <a:p>
            <a:pPr>
              <a:defRPr/>
            </a:pPr>
            <a:fld id="{6CDF9AE6-9156-440C-97FE-53E3337E33BE}" type="slidenum">
              <a:rPr lang="en-US" altLang="en-US"/>
              <a:pPr>
                <a:defRPr/>
              </a:pPr>
              <a:t>‹#›</a:t>
            </a:fld>
            <a:endParaRPr lang="en-US" altLang="en-US"/>
          </a:p>
        </p:txBody>
      </p:sp>
    </p:spTree>
    <p:extLst>
      <p:ext uri="{BB962C8B-B14F-4D97-AF65-F5344CB8AC3E}">
        <p14:creationId xmlns:p14="http://schemas.microsoft.com/office/powerpoint/2010/main" val="949367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A2BCA59D-A4CA-13EA-EE7B-B9C6095AB3E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B571EA1-C6F4-992A-E4E2-87DE95226DE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518A97F-D13A-A7AC-0ACE-9779452B1D45}"/>
              </a:ext>
            </a:extLst>
          </p:cNvPr>
          <p:cNvSpPr>
            <a:spLocks noGrp="1" noChangeArrowheads="1"/>
          </p:cNvSpPr>
          <p:nvPr>
            <p:ph type="sldNum" sz="quarter" idx="12"/>
          </p:nvPr>
        </p:nvSpPr>
        <p:spPr>
          <a:ln/>
        </p:spPr>
        <p:txBody>
          <a:bodyPr/>
          <a:lstStyle>
            <a:lvl1pPr>
              <a:defRPr/>
            </a:lvl1pPr>
          </a:lstStyle>
          <a:p>
            <a:pPr>
              <a:defRPr/>
            </a:pPr>
            <a:fld id="{3665373E-B9E3-479C-9C88-D6F08032D9E8}" type="slidenum">
              <a:rPr lang="en-US" altLang="en-US"/>
              <a:pPr>
                <a:defRPr/>
              </a:pPr>
              <a:t>‹#›</a:t>
            </a:fld>
            <a:endParaRPr lang="en-US" altLang="en-US"/>
          </a:p>
        </p:txBody>
      </p:sp>
    </p:spTree>
    <p:extLst>
      <p:ext uri="{BB962C8B-B14F-4D97-AF65-F5344CB8AC3E}">
        <p14:creationId xmlns:p14="http://schemas.microsoft.com/office/powerpoint/2010/main" val="3911187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D2470AA6-38F3-F5DC-F211-3ADA11F750E5}"/>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B1CEADD3-ABB3-D1C6-90F4-8F08E6895CF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D095EFAC-097B-BF57-A39D-F08180F05CC2}"/>
              </a:ext>
            </a:extLst>
          </p:cNvPr>
          <p:cNvSpPr>
            <a:spLocks noGrp="1" noChangeArrowheads="1"/>
          </p:cNvSpPr>
          <p:nvPr>
            <p:ph type="sldNum" sz="quarter" idx="12"/>
          </p:nvPr>
        </p:nvSpPr>
        <p:spPr>
          <a:ln/>
        </p:spPr>
        <p:txBody>
          <a:bodyPr/>
          <a:lstStyle>
            <a:lvl1pPr>
              <a:defRPr/>
            </a:lvl1pPr>
          </a:lstStyle>
          <a:p>
            <a:pPr>
              <a:defRPr/>
            </a:pPr>
            <a:fld id="{077B6499-451C-4FD3-B9A8-EAE96D4CCC2F}" type="slidenum">
              <a:rPr lang="en-US" altLang="en-US"/>
              <a:pPr>
                <a:defRPr/>
              </a:pPr>
              <a:t>‹#›</a:t>
            </a:fld>
            <a:endParaRPr lang="en-US" altLang="en-US"/>
          </a:p>
        </p:txBody>
      </p:sp>
    </p:spTree>
    <p:extLst>
      <p:ext uri="{BB962C8B-B14F-4D97-AF65-F5344CB8AC3E}">
        <p14:creationId xmlns:p14="http://schemas.microsoft.com/office/powerpoint/2010/main" val="3292676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8D4860F8-D01F-E6A1-936E-4C7284C6A4CD}"/>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DA8971ED-21B2-D625-E282-F1E66BBFF9F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70F0506A-5181-2FB0-F5AD-245EEF4FF7A8}"/>
              </a:ext>
            </a:extLst>
          </p:cNvPr>
          <p:cNvSpPr>
            <a:spLocks noGrp="1" noChangeArrowheads="1"/>
          </p:cNvSpPr>
          <p:nvPr>
            <p:ph type="sldNum" sz="quarter" idx="12"/>
          </p:nvPr>
        </p:nvSpPr>
        <p:spPr>
          <a:ln/>
        </p:spPr>
        <p:txBody>
          <a:bodyPr/>
          <a:lstStyle>
            <a:lvl1pPr>
              <a:defRPr/>
            </a:lvl1pPr>
          </a:lstStyle>
          <a:p>
            <a:pPr>
              <a:defRPr/>
            </a:pPr>
            <a:fld id="{5CC90B5B-96CA-4D76-AA27-969952D56913}" type="slidenum">
              <a:rPr lang="en-US" altLang="en-US"/>
              <a:pPr>
                <a:defRPr/>
              </a:pPr>
              <a:t>‹#›</a:t>
            </a:fld>
            <a:endParaRPr lang="en-US" altLang="en-US"/>
          </a:p>
        </p:txBody>
      </p:sp>
    </p:spTree>
    <p:extLst>
      <p:ext uri="{BB962C8B-B14F-4D97-AF65-F5344CB8AC3E}">
        <p14:creationId xmlns:p14="http://schemas.microsoft.com/office/powerpoint/2010/main" val="4003892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0A42AC5-CEE9-B829-2C46-2173E5949168}"/>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1FF85F08-E0DF-48FC-773F-D51A4A3B611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AB46D287-BCF6-2FF1-EA1D-D2807146D01F}"/>
              </a:ext>
            </a:extLst>
          </p:cNvPr>
          <p:cNvSpPr>
            <a:spLocks noGrp="1" noChangeArrowheads="1"/>
          </p:cNvSpPr>
          <p:nvPr>
            <p:ph type="sldNum" sz="quarter" idx="12"/>
          </p:nvPr>
        </p:nvSpPr>
        <p:spPr>
          <a:ln/>
        </p:spPr>
        <p:txBody>
          <a:bodyPr/>
          <a:lstStyle>
            <a:lvl1pPr>
              <a:defRPr/>
            </a:lvl1pPr>
          </a:lstStyle>
          <a:p>
            <a:pPr>
              <a:defRPr/>
            </a:pPr>
            <a:fld id="{4E42ED10-FA4A-48C8-A7C5-A7927B24F395}" type="slidenum">
              <a:rPr lang="en-US" altLang="en-US"/>
              <a:pPr>
                <a:defRPr/>
              </a:pPr>
              <a:t>‹#›</a:t>
            </a:fld>
            <a:endParaRPr lang="en-US" altLang="en-US"/>
          </a:p>
        </p:txBody>
      </p:sp>
    </p:spTree>
    <p:extLst>
      <p:ext uri="{BB962C8B-B14F-4D97-AF65-F5344CB8AC3E}">
        <p14:creationId xmlns:p14="http://schemas.microsoft.com/office/powerpoint/2010/main" val="39716354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00524D65-CB94-BBF4-9B66-88339E24395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5573744-BF0A-FEFD-B7C1-839937FCCE2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B92CF74-28A0-CF46-E776-ECF501EF603D}"/>
              </a:ext>
            </a:extLst>
          </p:cNvPr>
          <p:cNvSpPr>
            <a:spLocks noGrp="1" noChangeArrowheads="1"/>
          </p:cNvSpPr>
          <p:nvPr>
            <p:ph type="sldNum" sz="quarter" idx="12"/>
          </p:nvPr>
        </p:nvSpPr>
        <p:spPr>
          <a:ln/>
        </p:spPr>
        <p:txBody>
          <a:bodyPr/>
          <a:lstStyle>
            <a:lvl1pPr>
              <a:defRPr/>
            </a:lvl1pPr>
          </a:lstStyle>
          <a:p>
            <a:pPr>
              <a:defRPr/>
            </a:pPr>
            <a:fld id="{69C0CAF8-094C-42BE-B9DD-A095C1CF163C}" type="slidenum">
              <a:rPr lang="en-US" altLang="en-US"/>
              <a:pPr>
                <a:defRPr/>
              </a:pPr>
              <a:t>‹#›</a:t>
            </a:fld>
            <a:endParaRPr lang="en-US" altLang="en-US"/>
          </a:p>
        </p:txBody>
      </p:sp>
    </p:spTree>
    <p:extLst>
      <p:ext uri="{BB962C8B-B14F-4D97-AF65-F5344CB8AC3E}">
        <p14:creationId xmlns:p14="http://schemas.microsoft.com/office/powerpoint/2010/main" val="1704252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6D87ABC-16D8-CF6E-2FF0-4FEE8D40774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7C2BB72-F98C-4F41-A7DD-7B53AF4E2F1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95A05A1-CD32-3798-8BF3-5CD8B7BC9C83}"/>
              </a:ext>
            </a:extLst>
          </p:cNvPr>
          <p:cNvSpPr>
            <a:spLocks noGrp="1" noChangeArrowheads="1"/>
          </p:cNvSpPr>
          <p:nvPr>
            <p:ph type="sldNum" sz="quarter" idx="12"/>
          </p:nvPr>
        </p:nvSpPr>
        <p:spPr>
          <a:ln/>
        </p:spPr>
        <p:txBody>
          <a:bodyPr/>
          <a:lstStyle>
            <a:lvl1pPr>
              <a:defRPr/>
            </a:lvl1pPr>
          </a:lstStyle>
          <a:p>
            <a:pPr>
              <a:defRPr/>
            </a:pPr>
            <a:fld id="{4B5BA214-6A89-4E5B-B39C-EC9753F7C9EB}" type="slidenum">
              <a:rPr lang="en-US" altLang="en-US"/>
              <a:pPr>
                <a:defRPr/>
              </a:pPr>
              <a:t>‹#›</a:t>
            </a:fld>
            <a:endParaRPr lang="en-US" altLang="en-US"/>
          </a:p>
        </p:txBody>
      </p:sp>
    </p:spTree>
    <p:extLst>
      <p:ext uri="{BB962C8B-B14F-4D97-AF65-F5344CB8AC3E}">
        <p14:creationId xmlns:p14="http://schemas.microsoft.com/office/powerpoint/2010/main" val="20451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743380D-887D-AD59-782A-5A7457E15B6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B4CA216-AAF6-C805-CF1C-0FFB1CAD412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55A2F6B3-A9DE-AEE9-D64C-3F3F3C13A83B}"/>
              </a:ext>
            </a:extLst>
          </p:cNvPr>
          <p:cNvSpPr>
            <a:spLocks noGrp="1" noChangeArrowheads="1"/>
          </p:cNvSpPr>
          <p:nvPr>
            <p:ph type="sldNum" sz="quarter" idx="12"/>
          </p:nvPr>
        </p:nvSpPr>
        <p:spPr>
          <a:ln/>
        </p:spPr>
        <p:txBody>
          <a:bodyPr/>
          <a:lstStyle>
            <a:lvl1pPr>
              <a:defRPr/>
            </a:lvl1pPr>
          </a:lstStyle>
          <a:p>
            <a:pPr>
              <a:defRPr/>
            </a:pPr>
            <a:fld id="{E65F534E-B61B-43DE-9944-EFE043C3FA19}" type="slidenum">
              <a:rPr lang="en-US" altLang="en-US"/>
              <a:pPr>
                <a:defRPr/>
              </a:pPr>
              <a:t>‹#›</a:t>
            </a:fld>
            <a:endParaRPr lang="en-US" altLang="en-US"/>
          </a:p>
        </p:txBody>
      </p:sp>
    </p:spTree>
    <p:extLst>
      <p:ext uri="{BB962C8B-B14F-4D97-AF65-F5344CB8AC3E}">
        <p14:creationId xmlns:p14="http://schemas.microsoft.com/office/powerpoint/2010/main" val="10103969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4B4BCD9-DE69-BD6B-8B50-49A85FC82E5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2F7AF9F-0A6F-4923-FC9C-A118169E59D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53873A13-9C56-FCA6-E1AA-3C767624F518}"/>
              </a:ext>
            </a:extLst>
          </p:cNvPr>
          <p:cNvSpPr>
            <a:spLocks noGrp="1" noChangeArrowheads="1"/>
          </p:cNvSpPr>
          <p:nvPr>
            <p:ph type="sldNum" sz="quarter" idx="12"/>
          </p:nvPr>
        </p:nvSpPr>
        <p:spPr>
          <a:ln/>
        </p:spPr>
        <p:txBody>
          <a:bodyPr/>
          <a:lstStyle>
            <a:lvl1pPr>
              <a:defRPr/>
            </a:lvl1pPr>
          </a:lstStyle>
          <a:p>
            <a:pPr>
              <a:defRPr/>
            </a:pPr>
            <a:fld id="{5A63CCD2-A34B-4E9B-9874-B919D6922897}" type="slidenum">
              <a:rPr lang="en-US" altLang="en-US"/>
              <a:pPr>
                <a:defRPr/>
              </a:pPr>
              <a:t>‹#›</a:t>
            </a:fld>
            <a:endParaRPr lang="en-US" altLang="en-US"/>
          </a:p>
        </p:txBody>
      </p:sp>
    </p:spTree>
    <p:extLst>
      <p:ext uri="{BB962C8B-B14F-4D97-AF65-F5344CB8AC3E}">
        <p14:creationId xmlns:p14="http://schemas.microsoft.com/office/powerpoint/2010/main" val="3965490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9D8AAE42-58D2-A887-F1DF-E3A02AD5476C}"/>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D4769182-D101-D9C7-3FD0-519B59204EC8}"/>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62F532CB-74F3-3CA7-0DC7-7B2872049073}"/>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en-US"/>
          </a:p>
        </p:txBody>
      </p:sp>
      <p:sp>
        <p:nvSpPr>
          <p:cNvPr id="1029" name="Rectangle 5">
            <a:extLst>
              <a:ext uri="{FF2B5EF4-FFF2-40B4-BE49-F238E27FC236}">
                <a16:creationId xmlns:a16="http://schemas.microsoft.com/office/drawing/2014/main" id="{E73D8B39-3582-DEAB-5A38-D9F99F4AF389}"/>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n-US"/>
          </a:p>
        </p:txBody>
      </p:sp>
      <p:sp>
        <p:nvSpPr>
          <p:cNvPr id="1030" name="Rectangle 6">
            <a:extLst>
              <a:ext uri="{FF2B5EF4-FFF2-40B4-BE49-F238E27FC236}">
                <a16:creationId xmlns:a16="http://schemas.microsoft.com/office/drawing/2014/main" id="{5CEF7E01-5DDB-8191-D8A7-BD670F612311}"/>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2E4CCD29-7C32-4961-9C6D-296471C9D038}"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pbase.com/kjosker/image/25005387"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images.google.com/imgres?imgurl=http://upload.wikimedia.org/wikipedia/en/0/0f/Prison.jpg&amp;imgrefurl=http://my.opera.com/Nyingje/blog/&amp;h=194&amp;w=280&amp;sz=8&amp;hl=en&amp;start=1&amp;tbnid=_JCz4roFpNxSqM:&amp;tbnh=79&amp;tbnw=114&amp;prev=/images%3Fq%3DPrisoners%26svnum%3D10%26hl%3Den%26lr%3D"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images.google.com/imgres?imgurl=http://www.cosimapp-mumia.org/images/prison/prison.jpg&amp;imgrefurl=http://www.cosimapp-mumia.org/others/complexe2.htm&amp;h=236&amp;w=252&amp;sz=16&amp;hl=en&amp;start=1&amp;tbnid=Vm4WVe7a0aB8QM:&amp;tbnh=104&amp;tbnw=111&amp;prev=/images%3Fq%3DPrison%26svnum%3D10%26hl%3Den%26lr%3D"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images.google.com/imgres?imgurl=http://www.ci.norfolk.ne.us/police/images/Jail.jpg&amp;imgrefurl=http://www.ci.norfolk.ne.us/police/jail.htm&amp;h=570&amp;w=672&amp;sz=60&amp;hl=en&amp;start=77&amp;tbnid=iNj1WFswbnJLwM:&amp;tbnh=117&amp;tbnw=138&amp;prev=/images%3Fq%3DJail%26start%3D60%26ndsp%3D20%26svnum%3D10%26hl%3Den%26lr%3D%26sa%3DN"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images.google.com/imgres?imgurl=http://www.celluloid-haven.com/haven/prison/prison-program-2.jpg&amp;imgrefurl=http://www.celluloid-haven.com/haven/prison/&amp;h=602&amp;w=744&amp;sz=109&amp;hl=en&amp;start=2&amp;tbnid=LbuvesuFbY0nyM:&amp;tbnh=114&amp;tbnw=141&amp;prev=/images%3Fq%3DPrison%2Bphotos%26svnum%3D10%26hl%3Den%26lr%3D%26sa%3DN" TargetMode="Externa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www.pku.edu.cn/life/xuehui/yasp/pic-sheyingdashi/arnold%20newman/Formerly%20Condemned%20Political%20Prisoners.jpg" TargetMode="Externa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www.pbase.com/kjosker/image/25005393" TargetMode="Externa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images.google.com/imgres?imgurl=http://blog.kir.com/archives/Texas%2520death%2520chamber.jpg&amp;imgrefurl=http://blog.kir.com/archives/cat_legal_general.asp&amp;h=599&amp;w=600&amp;sz=33&amp;hl=en&amp;start=8&amp;tbnid=k_32cDW_Kht5KM:&amp;tbnh=135&amp;tbnw=135&amp;prev=/images%3Fq%3DDeath%2BPenalty%26svnum%3D10%26hl%3Den%26lr%3D" TargetMode="Externa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hyperlink" Target="http://images.google.com/imgres?imgurl=http://manila.indymedia.org/uploads/0/hand03.jpg&amp;imgrefurl=http://manila.indymedia.org/%3Ffeaturepage%3D4&amp;h=448&amp;w=289&amp;sz=34&amp;hl=en&amp;start=34&amp;tbnid=p4lDwS_417AfAM:&amp;tbnh=127&amp;tbnw=82&amp;prev=/images%3Fq%3DPrisoners%26start%3D20%26ndsp%3D20%26svnum%3D10%26hl%3Den%26lr%3D%26sa%3DN" TargetMode="External"/><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2" Type="http://schemas.openxmlformats.org/officeDocument/2006/relationships/hyperlink" Target="http://www.medscape.com/viewarticle/520251" TargetMode="External"/><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3" Type="http://schemas.openxmlformats.org/officeDocument/2006/relationships/hyperlink" Target="http://www.deathpenaltyinfo.org/" TargetMode="External"/><Relationship Id="rId2" Type="http://schemas.openxmlformats.org/officeDocument/2006/relationships/hyperlink" Target="http://www.ncadp.org/" TargetMode="External"/><Relationship Id="rId1" Type="http://schemas.openxmlformats.org/officeDocument/2006/relationships/slideLayout" Target="../slideLayouts/slideLayout2.xml"/><Relationship Id="rId5" Type="http://schemas.openxmlformats.org/officeDocument/2006/relationships/hyperlink" Target="http://www.aclu.org/" TargetMode="External"/><Relationship Id="rId4" Type="http://schemas.openxmlformats.org/officeDocument/2006/relationships/hyperlink" Target="https://www.prisonpolicy.org/" TargetMode="External"/></Relationships>
</file>

<file path=ppt/slides/_rels/slide278.xml.rels><?xml version="1.0" encoding="UTF-8" standalone="yes"?>
<Relationships xmlns="http://schemas.openxmlformats.org/package/2006/relationships"><Relationship Id="rId3" Type="http://schemas.openxmlformats.org/officeDocument/2006/relationships/hyperlink" Target="http://www.innocenceproject.org/" TargetMode="External"/><Relationship Id="rId2" Type="http://schemas.openxmlformats.org/officeDocument/2006/relationships/hyperlink" Target="http://www.quixote.org/" TargetMode="External"/><Relationship Id="rId1" Type="http://schemas.openxmlformats.org/officeDocument/2006/relationships/slideLayout" Target="../slideLayouts/slideLayout2.xml"/><Relationship Id="rId5" Type="http://schemas.openxmlformats.org/officeDocument/2006/relationships/hyperlink" Target="http://www.amnestyusa.org/" TargetMode="External"/><Relationship Id="rId4" Type="http://schemas.openxmlformats.org/officeDocument/2006/relationships/hyperlink" Target="http://www.phrusa.org/" TargetMode="Externa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3" Type="http://schemas.openxmlformats.org/officeDocument/2006/relationships/hyperlink" Target="mailto:martindonohoe@phsj.org" TargetMode="External"/><Relationship Id="rId2" Type="http://schemas.openxmlformats.org/officeDocument/2006/relationships/hyperlink" Target="http://www.phsj.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E63FC314-CB67-1170-C831-F093A28AEA25}"/>
              </a:ext>
            </a:extLst>
          </p:cNvPr>
          <p:cNvSpPr>
            <a:spLocks noGrp="1" noChangeArrowheads="1"/>
          </p:cNvSpPr>
          <p:nvPr>
            <p:ph type="ctrTitle"/>
          </p:nvPr>
        </p:nvSpPr>
        <p:spPr/>
        <p:txBody>
          <a:bodyPr/>
          <a:lstStyle/>
          <a:p>
            <a:pPr eaLnBrk="1" hangingPunct="1"/>
            <a:r>
              <a:rPr lang="en-US" altLang="en-US" sz="6000" dirty="0"/>
              <a:t>Incarceration Nation</a:t>
            </a:r>
          </a:p>
        </p:txBody>
      </p:sp>
      <p:sp>
        <p:nvSpPr>
          <p:cNvPr id="4099" name="Rectangle 3">
            <a:extLst>
              <a:ext uri="{FF2B5EF4-FFF2-40B4-BE49-F238E27FC236}">
                <a16:creationId xmlns:a16="http://schemas.microsoft.com/office/drawing/2014/main" id="{42181D43-223E-B7AA-AE5D-40A7776BC490}"/>
              </a:ext>
            </a:extLst>
          </p:cNvPr>
          <p:cNvSpPr>
            <a:spLocks noGrp="1" noChangeArrowheads="1"/>
          </p:cNvSpPr>
          <p:nvPr>
            <p:ph type="subTitle" idx="1"/>
          </p:nvPr>
        </p:nvSpPr>
        <p:spPr/>
        <p:txBody>
          <a:bodyPr/>
          <a:lstStyle/>
          <a:p>
            <a:pPr eaLnBrk="1" hangingPunct="1">
              <a:lnSpc>
                <a:spcPct val="80000"/>
              </a:lnSpc>
            </a:pPr>
            <a:r>
              <a:rPr lang="en-US" altLang="en-US" sz="4400"/>
              <a:t>Health and Welfare in the US Prison System</a:t>
            </a:r>
          </a:p>
          <a:p>
            <a:pPr eaLnBrk="1" hangingPunct="1">
              <a:lnSpc>
                <a:spcPct val="80000"/>
              </a:lnSpc>
            </a:pPr>
            <a:r>
              <a:rPr lang="en-US" altLang="en-US"/>
              <a:t>Martin Donohoe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A68E2813-63C5-6FBC-6FF1-FE19EA03F3CC}"/>
              </a:ext>
            </a:extLst>
          </p:cNvPr>
          <p:cNvSpPr>
            <a:spLocks noGrp="1" noChangeArrowheads="1"/>
          </p:cNvSpPr>
          <p:nvPr>
            <p:ph type="title"/>
          </p:nvPr>
        </p:nvSpPr>
        <p:spPr/>
        <p:txBody>
          <a:bodyPr/>
          <a:lstStyle/>
          <a:p>
            <a:pPr eaLnBrk="1" hangingPunct="1"/>
            <a:r>
              <a:rPr lang="en-US" altLang="en-US"/>
              <a:t>Overview</a:t>
            </a:r>
          </a:p>
        </p:txBody>
      </p:sp>
      <p:sp>
        <p:nvSpPr>
          <p:cNvPr id="5123" name="Rectangle 3">
            <a:extLst>
              <a:ext uri="{FF2B5EF4-FFF2-40B4-BE49-F238E27FC236}">
                <a16:creationId xmlns:a16="http://schemas.microsoft.com/office/drawing/2014/main" id="{4815B4ED-37BE-3D2E-C858-C242D48367C7}"/>
              </a:ext>
            </a:extLst>
          </p:cNvPr>
          <p:cNvSpPr>
            <a:spLocks noGrp="1" noChangeArrowheads="1"/>
          </p:cNvSpPr>
          <p:nvPr>
            <p:ph type="body" idx="1"/>
          </p:nvPr>
        </p:nvSpPr>
        <p:spPr/>
        <p:txBody>
          <a:bodyPr/>
          <a:lstStyle/>
          <a:p>
            <a:pPr eaLnBrk="1" hangingPunct="1"/>
            <a:r>
              <a:rPr lang="en-US" altLang="en-US"/>
              <a:t>Epidemiology of Incarceration</a:t>
            </a:r>
          </a:p>
          <a:p>
            <a:pPr eaLnBrk="1" hangingPunct="1"/>
            <a:r>
              <a:rPr lang="en-US" altLang="en-US"/>
              <a:t>The Prison-Industrial Complex</a:t>
            </a:r>
          </a:p>
          <a:p>
            <a:pPr eaLnBrk="1" hangingPunct="1"/>
            <a:r>
              <a:rPr lang="en-US" altLang="en-US"/>
              <a:t>Prison Health Care</a:t>
            </a:r>
          </a:p>
          <a:p>
            <a:pPr eaLnBrk="1" hangingPunct="1"/>
            <a:r>
              <a:rPr lang="en-US" altLang="en-US"/>
              <a:t>The Death Penalty</a:t>
            </a:r>
          </a:p>
          <a:p>
            <a:pPr eaLnBrk="1" hangingPunct="1"/>
            <a:r>
              <a:rPr lang="en-US" altLang="en-US"/>
              <a:t>Suggestions to Improve the Criminal Justice System and Reduce Crime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78A3F427-A9FB-A9A5-0BA1-6A587FE695B4}"/>
              </a:ext>
            </a:extLst>
          </p:cNvPr>
          <p:cNvSpPr>
            <a:spLocks noGrp="1" noChangeArrowheads="1"/>
          </p:cNvSpPr>
          <p:nvPr>
            <p:ph type="title"/>
          </p:nvPr>
        </p:nvSpPr>
        <p:spPr/>
        <p:txBody>
          <a:bodyPr/>
          <a:lstStyle/>
          <a:p>
            <a:pPr eaLnBrk="1" hangingPunct="1"/>
            <a:endParaRPr lang="en-US" altLang="en-US"/>
          </a:p>
        </p:txBody>
      </p:sp>
      <p:sp>
        <p:nvSpPr>
          <p:cNvPr id="6147" name="Rectangle 3">
            <a:extLst>
              <a:ext uri="{FF2B5EF4-FFF2-40B4-BE49-F238E27FC236}">
                <a16:creationId xmlns:a16="http://schemas.microsoft.com/office/drawing/2014/main" id="{EAD020DE-8CFD-3A68-D872-920F8E1AFABB}"/>
              </a:ext>
            </a:extLst>
          </p:cNvPr>
          <p:cNvSpPr>
            <a:spLocks noGrp="1" noChangeArrowheads="1"/>
          </p:cNvSpPr>
          <p:nvPr>
            <p:ph type="body" idx="1"/>
          </p:nvPr>
        </p:nvSpPr>
        <p:spPr/>
        <p:txBody>
          <a:bodyPr/>
          <a:lstStyle/>
          <a:p>
            <a:pPr eaLnBrk="1" hangingPunct="1"/>
            <a:endParaRPr lang="en-US" altLang="en-US"/>
          </a:p>
        </p:txBody>
      </p:sp>
      <p:pic>
        <p:nvPicPr>
          <p:cNvPr id="6148" name="Picture 4" descr="Old Cell Block">
            <a:hlinkClick r:id="rId2"/>
            <a:extLst>
              <a:ext uri="{FF2B5EF4-FFF2-40B4-BE49-F238E27FC236}">
                <a16:creationId xmlns:a16="http://schemas.microsoft.com/office/drawing/2014/main" id="{5C639729-3B23-30F5-E98B-35F0A0727A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2265363"/>
            <a:ext cx="5029200" cy="342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5FE84DEA-4693-8CA4-6EA9-8DA65B0DA96F}"/>
              </a:ext>
            </a:extLst>
          </p:cNvPr>
          <p:cNvSpPr>
            <a:spLocks noGrp="1" noChangeArrowheads="1"/>
          </p:cNvSpPr>
          <p:nvPr>
            <p:ph type="title"/>
          </p:nvPr>
        </p:nvSpPr>
        <p:spPr/>
        <p:txBody>
          <a:bodyPr/>
          <a:lstStyle/>
          <a:p>
            <a:pPr eaLnBrk="1" hangingPunct="1"/>
            <a:endParaRPr lang="en-US" altLang="en-US"/>
          </a:p>
        </p:txBody>
      </p:sp>
      <p:sp>
        <p:nvSpPr>
          <p:cNvPr id="7171" name="Rectangle 3">
            <a:extLst>
              <a:ext uri="{FF2B5EF4-FFF2-40B4-BE49-F238E27FC236}">
                <a16:creationId xmlns:a16="http://schemas.microsoft.com/office/drawing/2014/main" id="{B1967506-D707-C151-30E0-3639E57269E8}"/>
              </a:ext>
            </a:extLst>
          </p:cNvPr>
          <p:cNvSpPr>
            <a:spLocks noGrp="1" noChangeArrowheads="1"/>
          </p:cNvSpPr>
          <p:nvPr>
            <p:ph type="body" idx="1"/>
          </p:nvPr>
        </p:nvSpPr>
        <p:spPr/>
        <p:txBody>
          <a:bodyPr/>
          <a:lstStyle/>
          <a:p>
            <a:pPr eaLnBrk="1" hangingPunct="1"/>
            <a:r>
              <a:rPr lang="en-US" altLang="en-US" sz="2800" dirty="0"/>
              <a:t>“The mood and temper of the public in regard to the treatment of crime and criminals is one of the most unfailing tests of any country. A calm, dispassionate recognition of the rights of the accused and even of the convicted criminal, ... [and] the treatment of crime and the criminal mark and measure the stored-up strength of a nation, and are the sign and proof of the living virtue within it.”</a:t>
            </a:r>
          </a:p>
          <a:p>
            <a:pPr algn="r" eaLnBrk="1" hangingPunct="1">
              <a:buFontTx/>
              <a:buNone/>
            </a:pPr>
            <a:r>
              <a:rPr lang="en-US" altLang="en-US" sz="2800" dirty="0"/>
              <a:t>Winston Churchill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ADF0102D-390D-A160-AD58-4DADABCA5DE4}"/>
              </a:ext>
            </a:extLst>
          </p:cNvPr>
          <p:cNvSpPr>
            <a:spLocks noGrp="1" noChangeArrowheads="1"/>
          </p:cNvSpPr>
          <p:nvPr>
            <p:ph type="title"/>
          </p:nvPr>
        </p:nvSpPr>
        <p:spPr/>
        <p:txBody>
          <a:bodyPr/>
          <a:lstStyle/>
          <a:p>
            <a:pPr eaLnBrk="1" hangingPunct="1"/>
            <a:endParaRPr lang="en-US" altLang="en-US"/>
          </a:p>
        </p:txBody>
      </p:sp>
      <p:sp>
        <p:nvSpPr>
          <p:cNvPr id="8195" name="Rectangle 3">
            <a:extLst>
              <a:ext uri="{FF2B5EF4-FFF2-40B4-BE49-F238E27FC236}">
                <a16:creationId xmlns:a16="http://schemas.microsoft.com/office/drawing/2014/main" id="{BD358CE9-B7C6-D6B8-649A-309432DBCDE3}"/>
              </a:ext>
            </a:extLst>
          </p:cNvPr>
          <p:cNvSpPr>
            <a:spLocks noGrp="1" noChangeArrowheads="1"/>
          </p:cNvSpPr>
          <p:nvPr>
            <p:ph type="body" idx="1"/>
          </p:nvPr>
        </p:nvSpPr>
        <p:spPr/>
        <p:txBody>
          <a:bodyPr/>
          <a:lstStyle/>
          <a:p>
            <a:pPr eaLnBrk="1" hangingPunct="1"/>
            <a:endParaRPr lang="en-US" altLang="en-US"/>
          </a:p>
        </p:txBody>
      </p:sp>
      <p:pic>
        <p:nvPicPr>
          <p:cNvPr id="8196" name="Picture 4" descr="Prison">
            <a:hlinkClick r:id="rId2"/>
            <a:extLst>
              <a:ext uri="{FF2B5EF4-FFF2-40B4-BE49-F238E27FC236}">
                <a16:creationId xmlns:a16="http://schemas.microsoft.com/office/drawing/2014/main" id="{92FFA997-3EF6-14C1-A7DA-CB2E3BE93E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2438400"/>
            <a:ext cx="4343400" cy="300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8DEF074E-4CB1-51FD-1BA0-09CEA1DE32A5}"/>
              </a:ext>
            </a:extLst>
          </p:cNvPr>
          <p:cNvSpPr>
            <a:spLocks noGrp="1" noChangeArrowheads="1"/>
          </p:cNvSpPr>
          <p:nvPr>
            <p:ph type="title"/>
          </p:nvPr>
        </p:nvSpPr>
        <p:spPr/>
        <p:txBody>
          <a:bodyPr/>
          <a:lstStyle/>
          <a:p>
            <a:r>
              <a:rPr lang="en-US" altLang="en-US"/>
              <a:t>Lockup</a:t>
            </a:r>
          </a:p>
        </p:txBody>
      </p:sp>
      <p:sp>
        <p:nvSpPr>
          <p:cNvPr id="9219" name="Content Placeholder 2">
            <a:extLst>
              <a:ext uri="{FF2B5EF4-FFF2-40B4-BE49-F238E27FC236}">
                <a16:creationId xmlns:a16="http://schemas.microsoft.com/office/drawing/2014/main" id="{C1073B5D-5F83-4489-9CE0-BB228E6A3F8C}"/>
              </a:ext>
            </a:extLst>
          </p:cNvPr>
          <p:cNvSpPr>
            <a:spLocks noGrp="1" noChangeArrowheads="1"/>
          </p:cNvSpPr>
          <p:nvPr>
            <p:ph idx="1"/>
          </p:nvPr>
        </p:nvSpPr>
        <p:spPr/>
        <p:txBody>
          <a:bodyPr/>
          <a:lstStyle/>
          <a:p>
            <a:r>
              <a:rPr lang="en-US" altLang="en-US" sz="2800" dirty="0"/>
              <a:t>1,566 state prisons</a:t>
            </a:r>
          </a:p>
          <a:p>
            <a:r>
              <a:rPr lang="en-US" altLang="en-US" sz="2800" dirty="0"/>
              <a:t>98 federal prisons</a:t>
            </a:r>
          </a:p>
          <a:p>
            <a:r>
              <a:rPr lang="en-US" altLang="en-US" sz="2800" dirty="0"/>
              <a:t>3,116 local jails</a:t>
            </a:r>
          </a:p>
          <a:p>
            <a:r>
              <a:rPr lang="en-US" altLang="en-US" sz="2800" dirty="0"/>
              <a:t>1,323 juvenile correctional facilities</a:t>
            </a:r>
          </a:p>
          <a:p>
            <a:r>
              <a:rPr lang="en-US" altLang="en-US" sz="2800" dirty="0"/>
              <a:t>181 immigration detention facilities</a:t>
            </a:r>
          </a:p>
          <a:p>
            <a:r>
              <a:rPr lang="en-US" altLang="en-US" sz="2800" dirty="0"/>
              <a:t>80 Indian country jails</a:t>
            </a:r>
          </a:p>
          <a:p>
            <a:r>
              <a:rPr lang="en-US" altLang="en-US" sz="2800" dirty="0"/>
              <a:t>Other: military prisons, civil commitment centers, state psychiatric hospitals, and prisons in the U.S. territories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AAA30707-240E-7E88-7065-A115FB704128}"/>
              </a:ext>
            </a:extLst>
          </p:cNvPr>
          <p:cNvSpPr>
            <a:spLocks noGrp="1" noChangeArrowheads="1"/>
          </p:cNvSpPr>
          <p:nvPr>
            <p:ph type="title"/>
          </p:nvPr>
        </p:nvSpPr>
        <p:spPr/>
        <p:txBody>
          <a:bodyPr/>
          <a:lstStyle/>
          <a:p>
            <a:pPr eaLnBrk="1" hangingPunct="1"/>
            <a:r>
              <a:rPr lang="en-US" altLang="en-US"/>
              <a:t>Jails vs. Prisons</a:t>
            </a:r>
          </a:p>
        </p:txBody>
      </p:sp>
      <p:sp>
        <p:nvSpPr>
          <p:cNvPr id="10243" name="Rectangle 3">
            <a:extLst>
              <a:ext uri="{FF2B5EF4-FFF2-40B4-BE49-F238E27FC236}">
                <a16:creationId xmlns:a16="http://schemas.microsoft.com/office/drawing/2014/main" id="{743EAB57-FA3E-3B40-1362-123CE4908EDE}"/>
              </a:ext>
            </a:extLst>
          </p:cNvPr>
          <p:cNvSpPr>
            <a:spLocks noGrp="1" noChangeArrowheads="1"/>
          </p:cNvSpPr>
          <p:nvPr>
            <p:ph type="body" idx="1"/>
          </p:nvPr>
        </p:nvSpPr>
        <p:spPr/>
        <p:txBody>
          <a:bodyPr/>
          <a:lstStyle/>
          <a:p>
            <a:pPr eaLnBrk="1" hangingPunct="1"/>
            <a:r>
              <a:rPr lang="en-US" altLang="en-US"/>
              <a:t>Jails: Persons awaiting trial or serving sentences up to one year</a:t>
            </a:r>
          </a:p>
          <a:p>
            <a:pPr lvl="1" eaLnBrk="1" hangingPunct="1"/>
            <a:r>
              <a:rPr lang="en-US" altLang="en-US" sz="3200"/>
              <a:t>Most inmates stay </a:t>
            </a:r>
            <a:r>
              <a:rPr lang="en-US" altLang="en-US" sz="3200">
                <a:cs typeface="Arial" panose="020B0604020202020204" pitchFamily="34" charset="0"/>
              </a:rPr>
              <a:t>&lt; 1 month</a:t>
            </a:r>
          </a:p>
          <a:p>
            <a:pPr lvl="1" eaLnBrk="1" hangingPunct="1"/>
            <a:r>
              <a:rPr lang="en-US" altLang="en-US" sz="3200">
                <a:cs typeface="Arial" panose="020B0604020202020204" pitchFamily="34" charset="0"/>
              </a:rPr>
              <a:t>74% not convicted</a:t>
            </a:r>
          </a:p>
          <a:p>
            <a:pPr eaLnBrk="1" hangingPunct="1"/>
            <a:r>
              <a:rPr lang="en-US" altLang="en-US"/>
              <a:t>Prisons: Convicted persons serving longer sentences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E8D0F618-2E92-F912-D598-AF3DE33A5607}"/>
              </a:ext>
            </a:extLst>
          </p:cNvPr>
          <p:cNvSpPr>
            <a:spLocks noGrp="1" noChangeArrowheads="1"/>
          </p:cNvSpPr>
          <p:nvPr>
            <p:ph type="title"/>
          </p:nvPr>
        </p:nvSpPr>
        <p:spPr/>
        <p:txBody>
          <a:bodyPr/>
          <a:lstStyle/>
          <a:p>
            <a:pPr eaLnBrk="1" hangingPunct="1"/>
            <a:endParaRPr lang="en-US" altLang="en-US"/>
          </a:p>
        </p:txBody>
      </p:sp>
      <p:sp>
        <p:nvSpPr>
          <p:cNvPr id="11267" name="Rectangle 3">
            <a:extLst>
              <a:ext uri="{FF2B5EF4-FFF2-40B4-BE49-F238E27FC236}">
                <a16:creationId xmlns:a16="http://schemas.microsoft.com/office/drawing/2014/main" id="{7C13EF69-99D7-FF1B-144E-F70249A371BD}"/>
              </a:ext>
            </a:extLst>
          </p:cNvPr>
          <p:cNvSpPr>
            <a:spLocks noGrp="1" noChangeArrowheads="1"/>
          </p:cNvSpPr>
          <p:nvPr>
            <p:ph type="body" idx="1"/>
          </p:nvPr>
        </p:nvSpPr>
        <p:spPr/>
        <p:txBody>
          <a:bodyPr/>
          <a:lstStyle/>
          <a:p>
            <a:pPr eaLnBrk="1" hangingPunct="1"/>
            <a:endParaRPr lang="en-US" altLang="en-US"/>
          </a:p>
        </p:txBody>
      </p:sp>
      <p:pic>
        <p:nvPicPr>
          <p:cNvPr id="11268" name="Picture 4" descr="prison">
            <a:hlinkClick r:id="rId2"/>
            <a:extLst>
              <a:ext uri="{FF2B5EF4-FFF2-40B4-BE49-F238E27FC236}">
                <a16:creationId xmlns:a16="http://schemas.microsoft.com/office/drawing/2014/main" id="{B3586856-397F-8D26-2BA6-85657A0F24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1890713"/>
            <a:ext cx="4114800" cy="385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BB708589-CB26-B5DB-F0A3-E6866EEFBD1D}"/>
              </a:ext>
            </a:extLst>
          </p:cNvPr>
          <p:cNvSpPr>
            <a:spLocks noGrp="1" noChangeArrowheads="1"/>
          </p:cNvSpPr>
          <p:nvPr>
            <p:ph type="title"/>
          </p:nvPr>
        </p:nvSpPr>
        <p:spPr/>
        <p:txBody>
          <a:bodyPr/>
          <a:lstStyle/>
          <a:p>
            <a:pPr eaLnBrk="1" hangingPunct="1"/>
            <a:endParaRPr lang="en-US" altLang="en-US"/>
          </a:p>
        </p:txBody>
      </p:sp>
      <p:sp>
        <p:nvSpPr>
          <p:cNvPr id="12291" name="Rectangle 3">
            <a:extLst>
              <a:ext uri="{FF2B5EF4-FFF2-40B4-BE49-F238E27FC236}">
                <a16:creationId xmlns:a16="http://schemas.microsoft.com/office/drawing/2014/main" id="{9386595A-B304-939E-7534-DDFC617B855C}"/>
              </a:ext>
            </a:extLst>
          </p:cNvPr>
          <p:cNvSpPr>
            <a:spLocks noGrp="1" noChangeArrowheads="1"/>
          </p:cNvSpPr>
          <p:nvPr>
            <p:ph type="body" idx="1"/>
          </p:nvPr>
        </p:nvSpPr>
        <p:spPr/>
        <p:txBody>
          <a:bodyPr/>
          <a:lstStyle/>
          <a:p>
            <a:pPr eaLnBrk="1" hangingPunct="1"/>
            <a:endParaRPr lang="en-US" altLang="en-US"/>
          </a:p>
        </p:txBody>
      </p:sp>
      <p:pic>
        <p:nvPicPr>
          <p:cNvPr id="12292" name="Picture 4" descr="Jail">
            <a:hlinkClick r:id="rId2"/>
            <a:extLst>
              <a:ext uri="{FF2B5EF4-FFF2-40B4-BE49-F238E27FC236}">
                <a16:creationId xmlns:a16="http://schemas.microsoft.com/office/drawing/2014/main" id="{F33E9FCA-F235-DA02-E429-8F61EBF17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2062163"/>
            <a:ext cx="4267200" cy="361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63184BF-A2AC-732E-9845-C3DD470D1827}"/>
              </a:ext>
            </a:extLst>
          </p:cNvPr>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1D73E01-5214-45F1-D107-791FF96CABA9}"/>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7778949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78AF1BBB-F20A-34A7-D9FC-BD1337808867}"/>
              </a:ext>
            </a:extLst>
          </p:cNvPr>
          <p:cNvSpPr>
            <a:spLocks noGrp="1" noChangeArrowheads="1"/>
          </p:cNvSpPr>
          <p:nvPr>
            <p:ph type="title"/>
          </p:nvPr>
        </p:nvSpPr>
        <p:spPr/>
        <p:txBody>
          <a:bodyPr/>
          <a:lstStyle/>
          <a:p>
            <a:pPr eaLnBrk="1" hangingPunct="1"/>
            <a:r>
              <a:rPr lang="en-US" altLang="en-US" sz="4000" dirty="0"/>
              <a:t>Lockdown:</a:t>
            </a:r>
            <a:br>
              <a:rPr lang="en-US" altLang="en-US" sz="4000" dirty="0"/>
            </a:br>
            <a:r>
              <a:rPr lang="en-US" altLang="en-US" sz="4000" dirty="0"/>
              <a:t>Global Incarceration Rates</a:t>
            </a:r>
          </a:p>
        </p:txBody>
      </p:sp>
      <p:sp>
        <p:nvSpPr>
          <p:cNvPr id="14339" name="Rectangle 3">
            <a:extLst>
              <a:ext uri="{FF2B5EF4-FFF2-40B4-BE49-F238E27FC236}">
                <a16:creationId xmlns:a16="http://schemas.microsoft.com/office/drawing/2014/main" id="{163C30B1-B696-A864-B557-B73227E85CFC}"/>
              </a:ext>
            </a:extLst>
          </p:cNvPr>
          <p:cNvSpPr>
            <a:spLocks noGrp="1" noChangeArrowheads="1"/>
          </p:cNvSpPr>
          <p:nvPr>
            <p:ph type="body" idx="1"/>
          </p:nvPr>
        </p:nvSpPr>
        <p:spPr/>
        <p:txBody>
          <a:bodyPr/>
          <a:lstStyle/>
          <a:p>
            <a:pPr eaLnBrk="1" hangingPunct="1"/>
            <a:r>
              <a:rPr lang="en-US" altLang="en-US" sz="3600" dirty="0"/>
              <a:t>World prison population at least 10.4 million</a:t>
            </a:r>
          </a:p>
          <a:p>
            <a:pPr lvl="1" eaLnBrk="1" hangingPunct="1"/>
            <a:r>
              <a:rPr lang="en-AU" altLang="en-US" sz="3600" dirty="0"/>
              <a:t>El Salvador has world’s highest incarceration rates (gangs)</a:t>
            </a:r>
          </a:p>
          <a:p>
            <a:pPr lvl="1" eaLnBrk="1" hangingPunct="1"/>
            <a:r>
              <a:rPr lang="en-AU" altLang="en-US" sz="3600" dirty="0"/>
              <a:t>1.7 million prisoners in China (population 3x that of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792C427-3042-366C-0079-11E34D953D00}"/>
              </a:ext>
            </a:extLst>
          </p:cNvPr>
          <p:cNvPicPr>
            <a:picLocks noChangeAspect="1"/>
          </p:cNvPicPr>
          <p:nvPr/>
        </p:nvPicPr>
        <p:blipFill>
          <a:blip r:embed="rId2"/>
          <a:stretch>
            <a:fillRect/>
          </a:stretch>
        </p:blipFill>
        <p:spPr>
          <a:xfrm>
            <a:off x="227120" y="914400"/>
            <a:ext cx="8689762" cy="5029200"/>
          </a:xfrm>
          <a:prstGeom prst="rect">
            <a:avLst/>
          </a:prstGeom>
        </p:spPr>
      </p:pic>
    </p:spTree>
    <p:extLst>
      <p:ext uri="{BB962C8B-B14F-4D97-AF65-F5344CB8AC3E}">
        <p14:creationId xmlns:p14="http://schemas.microsoft.com/office/powerpoint/2010/main" val="22568299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6087C80-DF16-DEC0-F95B-64A8438BCD91}"/>
              </a:ext>
            </a:extLst>
          </p:cNvPr>
          <p:cNvPicPr>
            <a:picLocks noChangeAspect="1"/>
          </p:cNvPicPr>
          <p:nvPr/>
        </p:nvPicPr>
        <p:blipFill>
          <a:blip r:embed="rId2"/>
          <a:stretch>
            <a:fillRect/>
          </a:stretch>
        </p:blipFill>
        <p:spPr>
          <a:xfrm>
            <a:off x="304800" y="738854"/>
            <a:ext cx="8458200" cy="4895184"/>
          </a:xfrm>
          <a:prstGeom prst="rect">
            <a:avLst/>
          </a:prstGeom>
        </p:spPr>
      </p:pic>
    </p:spTree>
    <p:extLst>
      <p:ext uri="{BB962C8B-B14F-4D97-AF65-F5344CB8AC3E}">
        <p14:creationId xmlns:p14="http://schemas.microsoft.com/office/powerpoint/2010/main" val="1591605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0A574B89-C72C-A308-5759-DDAE683E2F17}"/>
              </a:ext>
            </a:extLst>
          </p:cNvPr>
          <p:cNvSpPr>
            <a:spLocks noGrp="1" noChangeArrowheads="1"/>
          </p:cNvSpPr>
          <p:nvPr>
            <p:ph type="title"/>
          </p:nvPr>
        </p:nvSpPr>
        <p:spPr/>
        <p:txBody>
          <a:bodyPr/>
          <a:lstStyle/>
          <a:p>
            <a:r>
              <a:rPr lang="en-US" altLang="en-US"/>
              <a:t>International Rates of Incarceration (2019)</a:t>
            </a:r>
          </a:p>
        </p:txBody>
      </p:sp>
      <p:pic>
        <p:nvPicPr>
          <p:cNvPr id="21507" name="Content Placeholder 3">
            <a:extLst>
              <a:ext uri="{FF2B5EF4-FFF2-40B4-BE49-F238E27FC236}">
                <a16:creationId xmlns:a16="http://schemas.microsoft.com/office/drawing/2014/main" id="{B4C40E76-5BE5-08E6-6BDB-CAE317137F5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792163" y="1752600"/>
            <a:ext cx="7640637" cy="4267200"/>
          </a:xfrm>
        </p:spPr>
      </p:pic>
    </p:spTree>
    <p:extLst>
      <p:ext uri="{BB962C8B-B14F-4D97-AF65-F5344CB8AC3E}">
        <p14:creationId xmlns:p14="http://schemas.microsoft.com/office/powerpoint/2010/main" val="7739134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1FD682AA-1778-80AF-319E-ADD1AB8C6507}"/>
              </a:ext>
            </a:extLst>
          </p:cNvPr>
          <p:cNvSpPr>
            <a:spLocks noGrp="1" noChangeArrowheads="1"/>
          </p:cNvSpPr>
          <p:nvPr>
            <p:ph type="title"/>
          </p:nvPr>
        </p:nvSpPr>
        <p:spPr/>
        <p:txBody>
          <a:bodyPr/>
          <a:lstStyle/>
          <a:p>
            <a:pPr eaLnBrk="1" hangingPunct="1"/>
            <a:r>
              <a:rPr lang="en-US" altLang="en-US" sz="4000"/>
              <a:t>Lockdown:</a:t>
            </a:r>
            <a:br>
              <a:rPr lang="en-US" altLang="en-US" sz="4000"/>
            </a:br>
            <a:r>
              <a:rPr lang="en-US" altLang="en-US" sz="4000"/>
              <a:t>US Incarceration Rates</a:t>
            </a:r>
          </a:p>
        </p:txBody>
      </p:sp>
      <p:sp>
        <p:nvSpPr>
          <p:cNvPr id="22531" name="Rectangle 3">
            <a:extLst>
              <a:ext uri="{FF2B5EF4-FFF2-40B4-BE49-F238E27FC236}">
                <a16:creationId xmlns:a16="http://schemas.microsoft.com/office/drawing/2014/main" id="{2677DC52-E574-5C55-300B-86C5BC7B4548}"/>
              </a:ext>
            </a:extLst>
          </p:cNvPr>
          <p:cNvSpPr>
            <a:spLocks noGrp="1" noChangeArrowheads="1"/>
          </p:cNvSpPr>
          <p:nvPr>
            <p:ph type="body" idx="1"/>
          </p:nvPr>
        </p:nvSpPr>
        <p:spPr/>
        <p:txBody>
          <a:bodyPr/>
          <a:lstStyle/>
          <a:p>
            <a:pPr eaLnBrk="1" hangingPunct="1"/>
            <a:r>
              <a:rPr lang="en-US" altLang="en-US" sz="3600" dirty="0"/>
              <a:t>US incarceration rate highest in world (20% of world’s incarcerated population, despite having only 5% of world’s population)</a:t>
            </a:r>
          </a:p>
          <a:p>
            <a:pPr lvl="1" eaLnBrk="1" hangingPunct="1"/>
            <a:r>
              <a:rPr lang="en-US" altLang="en-US" sz="3600" dirty="0">
                <a:cs typeface="Arial" panose="020B0604020202020204" pitchFamily="34" charset="0"/>
              </a:rPr>
              <a:t>4X global average</a:t>
            </a:r>
            <a:endParaRPr lang="en-US" altLang="en-US" sz="3600" dirty="0"/>
          </a:p>
          <a:p>
            <a:pPr lvl="1" eaLnBrk="1" hangingPunct="1"/>
            <a:r>
              <a:rPr lang="en-US" altLang="en-US" sz="3600" dirty="0"/>
              <a:t>6X</a:t>
            </a:r>
            <a:r>
              <a:rPr lang="en-US" altLang="en-US" sz="3600" dirty="0">
                <a:cs typeface="Arial" panose="020B0604020202020204" pitchFamily="34" charset="0"/>
              </a:rPr>
              <a:t> Britain, Canada, France</a:t>
            </a:r>
          </a:p>
          <a:p>
            <a:pPr lvl="1" eaLnBrk="1" hangingPunct="1"/>
            <a:r>
              <a:rPr lang="en-US" altLang="en-US" sz="3600" dirty="0"/>
              <a:t>Louisiana has highest state rate</a:t>
            </a:r>
            <a:endParaRPr lang="en-US" altLang="en-US" sz="3600" dirty="0">
              <a:cs typeface="Arial" panose="020B0604020202020204" pitchFamily="34" charset="0"/>
            </a:endParaRPr>
          </a:p>
          <a:p>
            <a:pPr eaLnBrk="1" hangingPunct="1"/>
            <a:endParaRPr lang="en-US" altLang="en-US" sz="3600" dirty="0"/>
          </a:p>
        </p:txBody>
      </p:sp>
    </p:spTree>
    <p:extLst>
      <p:ext uri="{BB962C8B-B14F-4D97-AF65-F5344CB8AC3E}">
        <p14:creationId xmlns:p14="http://schemas.microsoft.com/office/powerpoint/2010/main" val="1624374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587E5-8DD6-0C9B-3CA1-E1B8E6E506DE}"/>
              </a:ext>
            </a:extLst>
          </p:cNvPr>
          <p:cNvSpPr>
            <a:spLocks noGrp="1"/>
          </p:cNvSpPr>
          <p:nvPr>
            <p:ph type="title"/>
          </p:nvPr>
        </p:nvSpPr>
        <p:spPr/>
        <p:txBody>
          <a:bodyPr/>
          <a:lstStyle/>
          <a:p>
            <a:r>
              <a:rPr kumimoji="0" lang="en-US" altLang="en-US" sz="4000" b="0" i="0" u="none" strike="noStrike" kern="0" cap="none" spc="0" normalizeH="0" baseline="0" noProof="0" dirty="0">
                <a:ln>
                  <a:noFill/>
                </a:ln>
                <a:solidFill>
                  <a:srgbClr val="000000"/>
                </a:solidFill>
                <a:effectLst/>
                <a:uLnTx/>
                <a:uFillTx/>
                <a:latin typeface="Arial"/>
                <a:ea typeface="+mj-ea"/>
                <a:cs typeface="+mj-cs"/>
              </a:rPr>
              <a:t>Lockdown:</a:t>
            </a:r>
            <a:br>
              <a:rPr kumimoji="0" lang="en-US" altLang="en-US" sz="4000" b="0" i="0" u="none" strike="noStrike" kern="0" cap="none" spc="0" normalizeH="0" baseline="0" noProof="0" dirty="0">
                <a:ln>
                  <a:noFill/>
                </a:ln>
                <a:solidFill>
                  <a:srgbClr val="000000"/>
                </a:solidFill>
                <a:effectLst/>
                <a:uLnTx/>
                <a:uFillTx/>
                <a:latin typeface="Arial"/>
                <a:ea typeface="+mj-ea"/>
                <a:cs typeface="+mj-cs"/>
              </a:rPr>
            </a:br>
            <a:r>
              <a:rPr kumimoji="0" lang="en-US" altLang="en-US" sz="4000" b="0" i="0" u="none" strike="noStrike" kern="0" cap="none" spc="0" normalizeH="0" baseline="0" noProof="0" dirty="0">
                <a:ln>
                  <a:noFill/>
                </a:ln>
                <a:solidFill>
                  <a:srgbClr val="000000"/>
                </a:solidFill>
                <a:effectLst/>
                <a:uLnTx/>
                <a:uFillTx/>
                <a:latin typeface="Arial"/>
                <a:ea typeface="+mj-ea"/>
                <a:cs typeface="+mj-cs"/>
              </a:rPr>
              <a:t>Incarceration Rates</a:t>
            </a:r>
            <a:endParaRPr lang="en-AU" dirty="0"/>
          </a:p>
        </p:txBody>
      </p:sp>
      <p:sp>
        <p:nvSpPr>
          <p:cNvPr id="3" name="Content Placeholder 2">
            <a:extLst>
              <a:ext uri="{FF2B5EF4-FFF2-40B4-BE49-F238E27FC236}">
                <a16:creationId xmlns:a16="http://schemas.microsoft.com/office/drawing/2014/main" id="{FD4F81B5-54E1-BAFA-6D22-E032BF925994}"/>
              </a:ext>
            </a:extLst>
          </p:cNvPr>
          <p:cNvSpPr>
            <a:spLocks noGrp="1"/>
          </p:cNvSpPr>
          <p:nvPr>
            <p:ph idx="1"/>
          </p:nvPr>
        </p:nvSpPr>
        <p:spPr/>
        <p:txBody>
          <a:bodyPr/>
          <a:lstStyle/>
          <a:p>
            <a:pPr eaLnBrk="1" hangingPunct="1"/>
            <a:r>
              <a:rPr lang="en-US" altLang="en-US" dirty="0"/>
              <a:t>US (2026): 5.5 million under correctional supervision (behind bars, on parole, or on probation) - 1/67 adults (vs. 1/77 in 1982)</a:t>
            </a:r>
          </a:p>
          <a:p>
            <a:pPr lvl="1" eaLnBrk="1" hangingPunct="1"/>
            <a:r>
              <a:rPr lang="en-US" altLang="en-US" sz="3200" dirty="0"/>
              <a:t>1.9 million behind bars</a:t>
            </a:r>
          </a:p>
          <a:p>
            <a:pPr lvl="2" eaLnBrk="1" hangingPunct="1"/>
            <a:r>
              <a:rPr lang="en-US" altLang="en-US" sz="3200" dirty="0"/>
              <a:t>Includes 168,000 women, 60,000 youths</a:t>
            </a:r>
          </a:p>
          <a:p>
            <a:endParaRPr lang="en-AU" dirty="0"/>
          </a:p>
        </p:txBody>
      </p:sp>
    </p:spTree>
    <p:extLst>
      <p:ext uri="{BB962C8B-B14F-4D97-AF65-F5344CB8AC3E}">
        <p14:creationId xmlns:p14="http://schemas.microsoft.com/office/powerpoint/2010/main" val="17396042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16BF3127-2896-8D06-F2A4-CBBDD64E02A0}"/>
              </a:ext>
            </a:extLst>
          </p:cNvPr>
          <p:cNvSpPr>
            <a:spLocks noGrp="1" noChangeArrowheads="1"/>
          </p:cNvSpPr>
          <p:nvPr>
            <p:ph type="title"/>
          </p:nvPr>
        </p:nvSpPr>
        <p:spPr/>
        <p:txBody>
          <a:bodyPr/>
          <a:lstStyle/>
          <a:p>
            <a:pPr eaLnBrk="1" hangingPunct="1"/>
            <a:r>
              <a:rPr lang="en-US" altLang="en-US" sz="4000"/>
              <a:t>Lockdown:</a:t>
            </a:r>
            <a:br>
              <a:rPr lang="en-US" altLang="en-US" sz="4000"/>
            </a:br>
            <a:r>
              <a:rPr lang="en-US" altLang="en-US" sz="4000"/>
              <a:t>US Incarceration Rates</a:t>
            </a:r>
          </a:p>
        </p:txBody>
      </p:sp>
      <p:sp>
        <p:nvSpPr>
          <p:cNvPr id="15363" name="Rectangle 3">
            <a:extLst>
              <a:ext uri="{FF2B5EF4-FFF2-40B4-BE49-F238E27FC236}">
                <a16:creationId xmlns:a16="http://schemas.microsoft.com/office/drawing/2014/main" id="{4EE38F4D-E0BA-D0E7-3458-DAC44D6C6705}"/>
              </a:ext>
            </a:extLst>
          </p:cNvPr>
          <p:cNvSpPr>
            <a:spLocks noGrp="1" noChangeArrowheads="1"/>
          </p:cNvSpPr>
          <p:nvPr>
            <p:ph type="body" idx="1"/>
          </p:nvPr>
        </p:nvSpPr>
        <p:spPr/>
        <p:txBody>
          <a:bodyPr/>
          <a:lstStyle/>
          <a:p>
            <a:pPr eaLnBrk="1" hangingPunct="1"/>
            <a:r>
              <a:rPr lang="en-US" altLang="en-US" dirty="0"/>
              <a:t>7.6 million Americans arrested each year</a:t>
            </a:r>
          </a:p>
          <a:p>
            <a:pPr lvl="1" eaLnBrk="1" hangingPunct="1"/>
            <a:r>
              <a:rPr lang="en-US" altLang="en-US" dirty="0"/>
              <a:t>7 million adults, 500,000 juveniles</a:t>
            </a:r>
          </a:p>
          <a:p>
            <a:pPr eaLnBrk="1" hangingPunct="1"/>
            <a:r>
              <a:rPr lang="en-US" altLang="en-US" dirty="0"/>
              <a:t>1.3 million imprisoned</a:t>
            </a:r>
          </a:p>
          <a:p>
            <a:pPr eaLnBrk="1" hangingPunct="1"/>
            <a:r>
              <a:rPr lang="en-US" altLang="en-US" dirty="0"/>
              <a:t>650,000 released</a:t>
            </a:r>
          </a:p>
          <a:p>
            <a:pPr lvl="1" eaLnBrk="1" hangingPunct="1"/>
            <a:r>
              <a:rPr lang="en-US" altLang="en-US" sz="3200" dirty="0"/>
              <a:t>67% of these will be re-imprisoned within 3 yrs</a:t>
            </a:r>
          </a:p>
          <a:p>
            <a:pPr eaLnBrk="1" hangingPunct="1"/>
            <a:r>
              <a:rPr lang="en-US" altLang="en-US" dirty="0"/>
              <a:t>45% of state prisoners incarcerated for violating parole or probation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AD7AF901-CD1A-A652-2D9C-0CDD40969742}"/>
              </a:ext>
            </a:extLst>
          </p:cNvPr>
          <p:cNvSpPr>
            <a:spLocks noGrp="1" noChangeArrowheads="1"/>
          </p:cNvSpPr>
          <p:nvPr>
            <p:ph type="title"/>
          </p:nvPr>
        </p:nvSpPr>
        <p:spPr/>
        <p:txBody>
          <a:bodyPr/>
          <a:lstStyle/>
          <a:p>
            <a:r>
              <a:rPr lang="en-US" altLang="en-US" sz="3200" dirty="0"/>
              <a:t>U.S. State and Federal Prison Population 1925-2021 (Sentencing Project)</a:t>
            </a:r>
          </a:p>
        </p:txBody>
      </p:sp>
      <p:pic>
        <p:nvPicPr>
          <p:cNvPr id="19459" name="Content Placeholder 3">
            <a:extLst>
              <a:ext uri="{FF2B5EF4-FFF2-40B4-BE49-F238E27FC236}">
                <a16:creationId xmlns:a16="http://schemas.microsoft.com/office/drawing/2014/main" id="{584EB0F3-E4B2-442A-7890-4A895F607DA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61963" y="1600200"/>
            <a:ext cx="8220075" cy="4525963"/>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
            <a:extLst>
              <a:ext uri="{FF2B5EF4-FFF2-40B4-BE49-F238E27FC236}">
                <a16:creationId xmlns:a16="http://schemas.microsoft.com/office/drawing/2014/main" id="{AB3A5FED-A7D6-648A-7266-41804CFD8F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600" y="76200"/>
            <a:ext cx="8940800" cy="670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430490-3C96-0EB5-A7B8-BD6CF25C7206}"/>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1787264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BB580290-4378-DBAC-58E3-DE49E22045E3}"/>
              </a:ext>
            </a:extLst>
          </p:cNvPr>
          <p:cNvSpPr>
            <a:spLocks noGrp="1" noChangeArrowheads="1"/>
          </p:cNvSpPr>
          <p:nvPr>
            <p:ph type="title"/>
          </p:nvPr>
        </p:nvSpPr>
        <p:spPr/>
        <p:txBody>
          <a:bodyPr/>
          <a:lstStyle/>
          <a:p>
            <a:r>
              <a:rPr lang="en-US" altLang="en-US" sz="4000">
                <a:solidFill>
                  <a:srgbClr val="000000"/>
                </a:solidFill>
              </a:rPr>
              <a:t>Lockdown:</a:t>
            </a:r>
            <a:br>
              <a:rPr lang="en-US" altLang="en-US" sz="4000">
                <a:solidFill>
                  <a:srgbClr val="000000"/>
                </a:solidFill>
              </a:rPr>
            </a:br>
            <a:r>
              <a:rPr lang="en-US" altLang="en-US" sz="4000">
                <a:solidFill>
                  <a:srgbClr val="000000"/>
                </a:solidFill>
              </a:rPr>
              <a:t>US Incarceration Rates</a:t>
            </a:r>
            <a:endParaRPr lang="en-US" altLang="en-US"/>
          </a:p>
        </p:txBody>
      </p:sp>
      <p:sp>
        <p:nvSpPr>
          <p:cNvPr id="17411" name="Content Placeholder 2">
            <a:extLst>
              <a:ext uri="{FF2B5EF4-FFF2-40B4-BE49-F238E27FC236}">
                <a16:creationId xmlns:a16="http://schemas.microsoft.com/office/drawing/2014/main" id="{486758E9-83A6-42E5-E772-EFA544E59A2A}"/>
              </a:ext>
            </a:extLst>
          </p:cNvPr>
          <p:cNvSpPr>
            <a:spLocks noGrp="1" noChangeArrowheads="1"/>
          </p:cNvSpPr>
          <p:nvPr>
            <p:ph idx="1"/>
          </p:nvPr>
        </p:nvSpPr>
        <p:spPr/>
        <p:txBody>
          <a:bodyPr/>
          <a:lstStyle/>
          <a:p>
            <a:pPr eaLnBrk="1" hangingPunct="1"/>
            <a:r>
              <a:rPr lang="en-US" altLang="en-US" dirty="0">
                <a:solidFill>
                  <a:srgbClr val="000000"/>
                </a:solidFill>
              </a:rPr>
              <a:t>220% increase in # of people behind bars from 1990-2014 </a:t>
            </a:r>
          </a:p>
          <a:p>
            <a:pPr eaLnBrk="1" hangingPunct="1"/>
            <a:r>
              <a:rPr lang="en-US" altLang="en-US" dirty="0">
                <a:solidFill>
                  <a:srgbClr val="000000"/>
                </a:solidFill>
              </a:rPr>
              <a:t>Crime rate down 25% compared with 1988</a:t>
            </a:r>
          </a:p>
          <a:p>
            <a:pPr eaLnBrk="1" hangingPunct="1"/>
            <a:r>
              <a:rPr lang="en-US" altLang="en-US" dirty="0">
                <a:solidFill>
                  <a:srgbClr val="000000"/>
                </a:solidFill>
              </a:rPr>
              <a:t>Incarceration rates 1/7 of today’s rate in 1960s, yet crime rates similar</a:t>
            </a:r>
          </a:p>
          <a:p>
            <a:pPr eaLnBrk="1" hangingPunct="1"/>
            <a:r>
              <a:rPr lang="en-US" altLang="en-US" dirty="0">
                <a:solidFill>
                  <a:srgbClr val="000000"/>
                </a:solidFill>
              </a:rPr>
              <a:t>Almost 1/3 US adults (70 million people) have a criminal record, 8% have a felony record</a:t>
            </a:r>
          </a:p>
          <a:p>
            <a:endParaRPr lang="en-US" alt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317AB71B-8A5E-538D-1EA3-CBFE887F6977}"/>
              </a:ext>
            </a:extLst>
          </p:cNvPr>
          <p:cNvSpPr>
            <a:spLocks noGrp="1" noChangeArrowheads="1"/>
          </p:cNvSpPr>
          <p:nvPr>
            <p:ph type="title"/>
          </p:nvPr>
        </p:nvSpPr>
        <p:spPr/>
        <p:txBody>
          <a:bodyPr/>
          <a:lstStyle/>
          <a:p>
            <a:r>
              <a:rPr lang="en-US" altLang="en-US" sz="4000">
                <a:solidFill>
                  <a:srgbClr val="000000"/>
                </a:solidFill>
              </a:rPr>
              <a:t>Lockdown:</a:t>
            </a:r>
            <a:br>
              <a:rPr lang="en-US" altLang="en-US" sz="4000">
                <a:solidFill>
                  <a:srgbClr val="000000"/>
                </a:solidFill>
              </a:rPr>
            </a:br>
            <a:r>
              <a:rPr lang="en-US" altLang="en-US" sz="4000">
                <a:solidFill>
                  <a:srgbClr val="000000"/>
                </a:solidFill>
              </a:rPr>
              <a:t>US Incarceration Rates</a:t>
            </a:r>
            <a:endParaRPr lang="en-US" altLang="en-US"/>
          </a:p>
        </p:txBody>
      </p:sp>
      <p:sp>
        <p:nvSpPr>
          <p:cNvPr id="18435" name="Content Placeholder 2">
            <a:extLst>
              <a:ext uri="{FF2B5EF4-FFF2-40B4-BE49-F238E27FC236}">
                <a16:creationId xmlns:a16="http://schemas.microsoft.com/office/drawing/2014/main" id="{E9DF3EA1-1764-E1A5-8D64-3FFD4701802E}"/>
              </a:ext>
            </a:extLst>
          </p:cNvPr>
          <p:cNvSpPr>
            <a:spLocks noGrp="1" noChangeArrowheads="1"/>
          </p:cNvSpPr>
          <p:nvPr>
            <p:ph idx="1"/>
          </p:nvPr>
        </p:nvSpPr>
        <p:spPr/>
        <p:txBody>
          <a:bodyPr/>
          <a:lstStyle/>
          <a:p>
            <a:pPr eaLnBrk="1" hangingPunct="1"/>
            <a:r>
              <a:rPr lang="en-US" altLang="en-US" dirty="0">
                <a:solidFill>
                  <a:srgbClr val="000000"/>
                </a:solidFill>
              </a:rPr>
              <a:t># of women behind bars up 750% from 1980</a:t>
            </a:r>
          </a:p>
          <a:p>
            <a:pPr eaLnBrk="1" hangingPunct="1"/>
            <a:r>
              <a:rPr lang="en-US" altLang="en-US" dirty="0">
                <a:solidFill>
                  <a:srgbClr val="000000"/>
                </a:solidFill>
              </a:rPr>
              <a:t>Pre-incarceration income 41% below that of non-incarcerated, age-matched population</a:t>
            </a:r>
          </a:p>
          <a:p>
            <a:pPr eaLnBrk="1" hangingPunct="1"/>
            <a:r>
              <a:rPr lang="en-US" altLang="en-US" dirty="0">
                <a:solidFill>
                  <a:srgbClr val="000000"/>
                </a:solidFill>
              </a:rPr>
              <a:t>Disabled 3-4 times more likely to be incarcerated</a:t>
            </a:r>
          </a:p>
          <a:p>
            <a:endParaRPr lang="en-US" alt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32B0F087-2608-9FF3-BA5C-5AC37B844BE7}"/>
              </a:ext>
            </a:extLst>
          </p:cNvPr>
          <p:cNvSpPr>
            <a:spLocks noGrp="1" noChangeArrowheads="1"/>
          </p:cNvSpPr>
          <p:nvPr>
            <p:ph type="title"/>
          </p:nvPr>
        </p:nvSpPr>
        <p:spPr/>
        <p:txBody>
          <a:bodyPr/>
          <a:lstStyle/>
          <a:p>
            <a:r>
              <a:rPr lang="en-US" altLang="en-US" dirty="0"/>
              <a:t>Prison Population by State (2023)</a:t>
            </a:r>
          </a:p>
        </p:txBody>
      </p:sp>
      <p:pic>
        <p:nvPicPr>
          <p:cNvPr id="20483" name="Content Placeholder 3">
            <a:extLst>
              <a:ext uri="{FF2B5EF4-FFF2-40B4-BE49-F238E27FC236}">
                <a16:creationId xmlns:a16="http://schemas.microsoft.com/office/drawing/2014/main" id="{91BFBE0C-B9EB-A57A-08AB-1C92CD57CCE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57200" y="1709738"/>
            <a:ext cx="8229600" cy="4306887"/>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D0A826D1-C8D6-6C55-73BF-7F923BD072AB}"/>
              </a:ext>
            </a:extLst>
          </p:cNvPr>
          <p:cNvSpPr>
            <a:spLocks noGrp="1" noChangeArrowheads="1"/>
          </p:cNvSpPr>
          <p:nvPr>
            <p:ph type="title"/>
          </p:nvPr>
        </p:nvSpPr>
        <p:spPr/>
        <p:txBody>
          <a:bodyPr/>
          <a:lstStyle/>
          <a:p>
            <a:r>
              <a:rPr lang="en-US" altLang="en-US"/>
              <a:t>Lockdown:</a:t>
            </a:r>
            <a:br>
              <a:rPr lang="en-US" altLang="en-US"/>
            </a:br>
            <a:r>
              <a:rPr lang="en-US" altLang="en-US"/>
              <a:t>US Incarceration Costs</a:t>
            </a:r>
          </a:p>
        </p:txBody>
      </p:sp>
      <p:sp>
        <p:nvSpPr>
          <p:cNvPr id="23555" name="Content Placeholder 2">
            <a:extLst>
              <a:ext uri="{FF2B5EF4-FFF2-40B4-BE49-F238E27FC236}">
                <a16:creationId xmlns:a16="http://schemas.microsoft.com/office/drawing/2014/main" id="{6BF6FF06-C945-CC93-0294-DF68A4B0DFF8}"/>
              </a:ext>
            </a:extLst>
          </p:cNvPr>
          <p:cNvSpPr>
            <a:spLocks noGrp="1" noChangeArrowheads="1"/>
          </p:cNvSpPr>
          <p:nvPr>
            <p:ph idx="1"/>
          </p:nvPr>
        </p:nvSpPr>
        <p:spPr/>
        <p:txBody>
          <a:bodyPr/>
          <a:lstStyle/>
          <a:p>
            <a:r>
              <a:rPr lang="en-US" altLang="en-US" sz="2800" dirty="0"/>
              <a:t>Direct costs to local/state/federal governments  $180 billion/yr for corrections/policing/criminal court systems; Social costs over $800 billion</a:t>
            </a:r>
          </a:p>
          <a:p>
            <a:endParaRPr lang="en-US" altLang="en-US" sz="2800" dirty="0"/>
          </a:p>
          <a:p>
            <a:r>
              <a:rPr lang="en-US" altLang="en-US" sz="2800" dirty="0"/>
              <a:t>Costs: $30,000/yr for prison spot; $70,000/yr for jail spot</a:t>
            </a:r>
            <a:endParaRPr lang="en-US" altLang="en-US" sz="2800" dirty="0">
              <a:cs typeface="Arial" panose="020B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E771D61-6BC5-A75B-2F30-E52A9E317F55}"/>
              </a:ext>
            </a:extLst>
          </p:cNvPr>
          <p:cNvPicPr>
            <a:picLocks noChangeAspect="1"/>
          </p:cNvPicPr>
          <p:nvPr/>
        </p:nvPicPr>
        <p:blipFill>
          <a:blip r:embed="rId2"/>
          <a:stretch>
            <a:fillRect/>
          </a:stretch>
        </p:blipFill>
        <p:spPr>
          <a:xfrm>
            <a:off x="1828800" y="0"/>
            <a:ext cx="5486400" cy="6858000"/>
          </a:xfrm>
          <a:prstGeom prst="rect">
            <a:avLst/>
          </a:prstGeom>
        </p:spPr>
      </p:pic>
    </p:spTree>
    <p:extLst>
      <p:ext uri="{BB962C8B-B14F-4D97-AF65-F5344CB8AC3E}">
        <p14:creationId xmlns:p14="http://schemas.microsoft.com/office/powerpoint/2010/main" val="33202597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A3CAD63F-1521-3BDB-A131-29052FE233F7}"/>
              </a:ext>
            </a:extLst>
          </p:cNvPr>
          <p:cNvSpPr>
            <a:spLocks noGrp="1" noChangeArrowheads="1"/>
          </p:cNvSpPr>
          <p:nvPr>
            <p:ph type="title"/>
          </p:nvPr>
        </p:nvSpPr>
        <p:spPr/>
        <p:txBody>
          <a:bodyPr/>
          <a:lstStyle/>
          <a:p>
            <a:r>
              <a:rPr lang="en-US" altLang="en-US"/>
              <a:t>Lockdown:</a:t>
            </a:r>
            <a:br>
              <a:rPr lang="en-US" altLang="en-US"/>
            </a:br>
            <a:r>
              <a:rPr lang="en-US" altLang="en-US"/>
              <a:t>US Incarceration Costs</a:t>
            </a:r>
          </a:p>
        </p:txBody>
      </p:sp>
      <p:sp>
        <p:nvSpPr>
          <p:cNvPr id="24579" name="Content Placeholder 2">
            <a:extLst>
              <a:ext uri="{FF2B5EF4-FFF2-40B4-BE49-F238E27FC236}">
                <a16:creationId xmlns:a16="http://schemas.microsoft.com/office/drawing/2014/main" id="{0EE57111-749D-E7C4-5BEF-E0FF99A8425A}"/>
              </a:ext>
            </a:extLst>
          </p:cNvPr>
          <p:cNvSpPr>
            <a:spLocks noGrp="1" noChangeArrowheads="1"/>
          </p:cNvSpPr>
          <p:nvPr>
            <p:ph idx="1"/>
          </p:nvPr>
        </p:nvSpPr>
        <p:spPr/>
        <p:txBody>
          <a:bodyPr/>
          <a:lstStyle/>
          <a:p>
            <a:r>
              <a:rPr lang="en-US" altLang="en-US" sz="2400" dirty="0"/>
              <a:t>U.S. employs more than 2X more correction officers/capita and 30% fewer police officers/capita than global average</a:t>
            </a:r>
          </a:p>
          <a:p>
            <a:pPr lvl="1"/>
            <a:r>
              <a:rPr lang="en-US" altLang="en-US" sz="2000" dirty="0"/>
              <a:t>2021: More private security guards than sworn law enforcement officers (trend sparked in part by longer police response times)</a:t>
            </a:r>
          </a:p>
          <a:p>
            <a:pPr lvl="1"/>
            <a:r>
              <a:rPr lang="en-US" altLang="en-US" sz="2000" dirty="0"/>
              <a:t>Most major cities have at least three times as many private security guards on the streets as officers</a:t>
            </a:r>
          </a:p>
          <a:p>
            <a:pPr lvl="1"/>
            <a:r>
              <a:rPr lang="en-US" altLang="en-US" sz="2000" dirty="0"/>
              <a:t>Annual revenue of private security services over $40 billion</a:t>
            </a:r>
          </a:p>
          <a:p>
            <a:pPr lvl="1"/>
            <a:r>
              <a:rPr lang="en-US" altLang="en-US" sz="2000" dirty="0"/>
              <a:t>Consolidation into just a few firms</a:t>
            </a:r>
          </a:p>
          <a:p>
            <a:r>
              <a:rPr lang="en-US" altLang="en-US" sz="2400" dirty="0"/>
              <a:t>Jails and prisons often located in low-income communities/communities of color and often on or near environmentally-polluted sites</a:t>
            </a:r>
          </a:p>
          <a:p>
            <a:endParaRPr lang="en-US" alt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0FAFA4A6-11A3-2610-944C-D9E34D877375}"/>
              </a:ext>
            </a:extLst>
          </p:cNvPr>
          <p:cNvSpPr>
            <a:spLocks noGrp="1" noChangeArrowheads="1"/>
          </p:cNvSpPr>
          <p:nvPr>
            <p:ph type="title"/>
          </p:nvPr>
        </p:nvSpPr>
        <p:spPr/>
        <p:txBody>
          <a:bodyPr/>
          <a:lstStyle/>
          <a:p>
            <a:pPr eaLnBrk="1" hangingPunct="1"/>
            <a:r>
              <a:rPr lang="en-US" altLang="en-US" dirty="0"/>
              <a:t>Women Behind Bars</a:t>
            </a:r>
          </a:p>
        </p:txBody>
      </p:sp>
      <p:sp>
        <p:nvSpPr>
          <p:cNvPr id="25603" name="Rectangle 3">
            <a:extLst>
              <a:ext uri="{FF2B5EF4-FFF2-40B4-BE49-F238E27FC236}">
                <a16:creationId xmlns:a16="http://schemas.microsoft.com/office/drawing/2014/main" id="{9AD72D0A-4403-F4E3-6554-2B97A72CFDE0}"/>
              </a:ext>
            </a:extLst>
          </p:cNvPr>
          <p:cNvSpPr>
            <a:spLocks noGrp="1" noChangeArrowheads="1"/>
          </p:cNvSpPr>
          <p:nvPr>
            <p:ph type="body" idx="1"/>
          </p:nvPr>
        </p:nvSpPr>
        <p:spPr/>
        <p:txBody>
          <a:bodyPr/>
          <a:lstStyle/>
          <a:p>
            <a:pPr eaLnBrk="1" hangingPunct="1"/>
            <a:r>
              <a:rPr lang="en-US" altLang="en-US" sz="3600" dirty="0"/>
              <a:t>History of bias</a:t>
            </a:r>
          </a:p>
          <a:p>
            <a:pPr lvl="1" eaLnBrk="1" hangingPunct="1"/>
            <a:r>
              <a:rPr lang="en-US" altLang="en-US" sz="3600" dirty="0"/>
              <a:t>Medieval witch hunts</a:t>
            </a:r>
          </a:p>
          <a:p>
            <a:pPr lvl="1" eaLnBrk="1" hangingPunct="1"/>
            <a:r>
              <a:rPr lang="en-US" altLang="en-US" sz="3600" dirty="0"/>
              <a:t>Salem Witch Trials</a:t>
            </a:r>
          </a:p>
          <a:p>
            <a:pPr lvl="1" eaLnBrk="1" hangingPunct="1"/>
            <a:r>
              <a:rPr lang="en-US" altLang="en-US" sz="3600" dirty="0"/>
              <a:t>Victorian Era double standards</a:t>
            </a:r>
          </a:p>
          <a:p>
            <a:pPr eaLnBrk="1" hangingPunct="1"/>
            <a:endParaRPr lang="en-US" alt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E7856-DCD0-3C7C-8044-34471B660CA1}"/>
              </a:ext>
            </a:extLst>
          </p:cNvPr>
          <p:cNvSpPr>
            <a:spLocks noGrp="1"/>
          </p:cNvSpPr>
          <p:nvPr>
            <p:ph type="title"/>
          </p:nvPr>
        </p:nvSpPr>
        <p:spPr/>
        <p:txBody>
          <a:bodyPr/>
          <a:lstStyle/>
          <a:p>
            <a:r>
              <a:rPr kumimoji="0" lang="en-US" altLang="en-US" sz="4400" b="0" i="0" u="none" strike="noStrike" kern="0" cap="none" spc="0" normalizeH="0" baseline="0" noProof="0" dirty="0">
                <a:ln>
                  <a:noFill/>
                </a:ln>
                <a:solidFill>
                  <a:srgbClr val="000000"/>
                </a:solidFill>
                <a:effectLst/>
                <a:uLnTx/>
                <a:uFillTx/>
                <a:latin typeface="Arial"/>
                <a:ea typeface="+mj-ea"/>
                <a:cs typeface="+mj-cs"/>
              </a:rPr>
              <a:t>Women Behind Bars</a:t>
            </a:r>
            <a:endParaRPr lang="en-US" dirty="0"/>
          </a:p>
        </p:txBody>
      </p:sp>
      <p:sp>
        <p:nvSpPr>
          <p:cNvPr id="3" name="Content Placeholder 2">
            <a:extLst>
              <a:ext uri="{FF2B5EF4-FFF2-40B4-BE49-F238E27FC236}">
                <a16:creationId xmlns:a16="http://schemas.microsoft.com/office/drawing/2014/main" id="{64ADA0EF-E198-772C-B78E-7A3B5CA8EB14}"/>
              </a:ext>
            </a:extLst>
          </p:cNvPr>
          <p:cNvSpPr>
            <a:spLocks noGrp="1"/>
          </p:cNvSpPr>
          <p:nvPr>
            <p:ph idx="1"/>
          </p:nvPr>
        </p:nvSpPr>
        <p:spPr/>
        <p:txBody>
          <a:bodyPr/>
          <a:lstStyle/>
          <a:p>
            <a:pPr eaLnBrk="1" hangingPunct="1"/>
            <a:r>
              <a:rPr lang="en-US" altLang="en-US" dirty="0"/>
              <a:t>Today:</a:t>
            </a:r>
          </a:p>
          <a:p>
            <a:pPr lvl="1" eaLnBrk="1" hangingPunct="1"/>
            <a:r>
              <a:rPr lang="en-US" altLang="en-US" sz="3200" dirty="0"/>
              <a:t>190,600 women (plus 808,700 under probation or parole)</a:t>
            </a:r>
          </a:p>
          <a:p>
            <a:pPr lvl="2" eaLnBrk="1" hangingPunct="1"/>
            <a:r>
              <a:rPr lang="en-US" altLang="en-US" sz="3200" dirty="0"/>
              <a:t>834% increase over last 40 yrs</a:t>
            </a:r>
          </a:p>
          <a:p>
            <a:pPr lvl="1" eaLnBrk="1" hangingPunct="1"/>
            <a:r>
              <a:rPr lang="en-US" altLang="en-US" sz="3200" dirty="0"/>
              <a:t>80% lack HS degree</a:t>
            </a:r>
          </a:p>
          <a:p>
            <a:pPr lvl="1" eaLnBrk="1" hangingPunct="1"/>
            <a:r>
              <a:rPr lang="en-US" altLang="en-US" sz="3200" dirty="0"/>
              <a:t>15% homeless in preceding year</a:t>
            </a:r>
            <a:endParaRPr lang="en-US" sz="3200" dirty="0"/>
          </a:p>
        </p:txBody>
      </p:sp>
    </p:spTree>
    <p:extLst>
      <p:ext uri="{BB962C8B-B14F-4D97-AF65-F5344CB8AC3E}">
        <p14:creationId xmlns:p14="http://schemas.microsoft.com/office/powerpoint/2010/main" val="3691540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53B9312-7072-7146-B878-24258F14570C}"/>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7244258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C3CC3E0-E7AF-9F64-9423-41A87953183C}"/>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9039261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9BE41816-6987-67B8-044B-93290E4D1653}"/>
              </a:ext>
            </a:extLst>
          </p:cNvPr>
          <p:cNvSpPr>
            <a:spLocks noGrp="1" noChangeArrowheads="1"/>
          </p:cNvSpPr>
          <p:nvPr>
            <p:ph type="title"/>
          </p:nvPr>
        </p:nvSpPr>
        <p:spPr/>
        <p:txBody>
          <a:bodyPr/>
          <a:lstStyle/>
          <a:p>
            <a:r>
              <a:rPr lang="en-US" altLang="en-US"/>
              <a:t>Women Behind Bars</a:t>
            </a:r>
          </a:p>
        </p:txBody>
      </p:sp>
      <p:sp>
        <p:nvSpPr>
          <p:cNvPr id="26627" name="Content Placeholder 2">
            <a:extLst>
              <a:ext uri="{FF2B5EF4-FFF2-40B4-BE49-F238E27FC236}">
                <a16:creationId xmlns:a16="http://schemas.microsoft.com/office/drawing/2014/main" id="{E8713472-1C93-E265-820A-9FAEB451F768}"/>
              </a:ext>
            </a:extLst>
          </p:cNvPr>
          <p:cNvSpPr>
            <a:spLocks noGrp="1" noChangeArrowheads="1"/>
          </p:cNvSpPr>
          <p:nvPr>
            <p:ph idx="1"/>
          </p:nvPr>
        </p:nvSpPr>
        <p:spPr/>
        <p:txBody>
          <a:bodyPr/>
          <a:lstStyle/>
          <a:p>
            <a:pPr marL="342900" lvl="1" indent="-342900">
              <a:buFontTx/>
              <a:buChar char="•"/>
            </a:pPr>
            <a:r>
              <a:rPr lang="en-US" altLang="en-US" sz="3200" dirty="0"/>
              <a:t>Serve proportionally more sentences for nonviolent offenses compared to men</a:t>
            </a:r>
          </a:p>
          <a:p>
            <a:pPr marL="342900" lvl="1" indent="-342900">
              <a:buFontTx/>
              <a:buChar char="•"/>
            </a:pPr>
            <a:r>
              <a:rPr lang="en-US" altLang="en-US" sz="3200" dirty="0"/>
              <a:t>Greater difficulty affording bail to avoid pretrial detention</a:t>
            </a:r>
          </a:p>
          <a:p>
            <a:pPr marL="342900" lvl="1" indent="-342900">
              <a:buFontTx/>
              <a:buChar char="•"/>
            </a:pPr>
            <a:r>
              <a:rPr lang="en-US" altLang="en-US" sz="3200" dirty="0"/>
              <a:t>More likely than non-incarcerated women to have suffered physical, emotional, or sexual abuse prior to incarceration</a:t>
            </a:r>
          </a:p>
          <a:p>
            <a:endParaRPr lang="en-US" alt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0D34F-3C4C-A4EF-DBB0-80674E3930B9}"/>
              </a:ext>
            </a:extLst>
          </p:cNvPr>
          <p:cNvSpPr>
            <a:spLocks noGrp="1"/>
          </p:cNvSpPr>
          <p:nvPr>
            <p:ph type="title"/>
          </p:nvPr>
        </p:nvSpPr>
        <p:spPr/>
        <p:txBody>
          <a:bodyPr/>
          <a:lstStyle/>
          <a:p>
            <a:r>
              <a:rPr lang="en-US" dirty="0"/>
              <a:t>Women Behind Bars</a:t>
            </a:r>
          </a:p>
        </p:txBody>
      </p:sp>
      <p:sp>
        <p:nvSpPr>
          <p:cNvPr id="3" name="Content Placeholder 2">
            <a:extLst>
              <a:ext uri="{FF2B5EF4-FFF2-40B4-BE49-F238E27FC236}">
                <a16:creationId xmlns:a16="http://schemas.microsoft.com/office/drawing/2014/main" id="{57508375-6749-7E0E-9EE3-D56592664892}"/>
              </a:ext>
            </a:extLst>
          </p:cNvPr>
          <p:cNvSpPr>
            <a:spLocks noGrp="1"/>
          </p:cNvSpPr>
          <p:nvPr>
            <p:ph idx="1"/>
          </p:nvPr>
        </p:nvSpPr>
        <p:spPr/>
        <p:txBody>
          <a:bodyPr/>
          <a:lstStyle/>
          <a:p>
            <a:pPr marL="342900" lvl="1" indent="-342900">
              <a:buFontTx/>
              <a:buChar char="•"/>
            </a:pPr>
            <a:r>
              <a:rPr lang="en-US" altLang="en-US" sz="3600" dirty="0"/>
              <a:t>3-10% are pregnant upon entry</a:t>
            </a:r>
          </a:p>
          <a:p>
            <a:pPr marL="342900" lvl="1" indent="-342900">
              <a:buFontTx/>
              <a:buChar char="•"/>
            </a:pPr>
            <a:r>
              <a:rPr lang="en-US" altLang="en-US" sz="3600" dirty="0"/>
              <a:t>58% are mothers of minor children</a:t>
            </a:r>
          </a:p>
          <a:p>
            <a:pPr marL="342900" lvl="1" indent="-342900">
              <a:buFontTx/>
              <a:buChar char="•"/>
            </a:pPr>
            <a:r>
              <a:rPr lang="en-US" altLang="en-US" sz="3600" dirty="0"/>
              <a:t>Most states either do not compile data on mothers in prison or have unreliable data</a:t>
            </a:r>
          </a:p>
          <a:p>
            <a:endParaRPr lang="en-US" dirty="0"/>
          </a:p>
        </p:txBody>
      </p:sp>
    </p:spTree>
    <p:extLst>
      <p:ext uri="{BB962C8B-B14F-4D97-AF65-F5344CB8AC3E}">
        <p14:creationId xmlns:p14="http://schemas.microsoft.com/office/powerpoint/2010/main" val="14369823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0F42E0D6-F55A-FF00-B647-BF5D71284A72}"/>
              </a:ext>
            </a:extLst>
          </p:cNvPr>
          <p:cNvSpPr>
            <a:spLocks noGrp="1" noChangeArrowheads="1"/>
          </p:cNvSpPr>
          <p:nvPr>
            <p:ph type="title"/>
          </p:nvPr>
        </p:nvSpPr>
        <p:spPr/>
        <p:txBody>
          <a:bodyPr/>
          <a:lstStyle/>
          <a:p>
            <a:r>
              <a:rPr lang="en-US" altLang="en-US"/>
              <a:t>Children of Incarcerated Parents</a:t>
            </a:r>
          </a:p>
        </p:txBody>
      </p:sp>
      <p:sp>
        <p:nvSpPr>
          <p:cNvPr id="27651" name="Content Placeholder 2">
            <a:extLst>
              <a:ext uri="{FF2B5EF4-FFF2-40B4-BE49-F238E27FC236}">
                <a16:creationId xmlns:a16="http://schemas.microsoft.com/office/drawing/2014/main" id="{AD6B1375-EC60-0B80-78F0-A0D11E9E277D}"/>
              </a:ext>
            </a:extLst>
          </p:cNvPr>
          <p:cNvSpPr>
            <a:spLocks noGrp="1" noChangeArrowheads="1"/>
          </p:cNvSpPr>
          <p:nvPr>
            <p:ph idx="1"/>
          </p:nvPr>
        </p:nvSpPr>
        <p:spPr/>
        <p:txBody>
          <a:bodyPr/>
          <a:lstStyle/>
          <a:p>
            <a:pPr marL="342900" lvl="1" indent="-342900">
              <a:buFontTx/>
              <a:buChar char="•"/>
            </a:pPr>
            <a:r>
              <a:rPr lang="en-US" altLang="en-US" sz="2400" dirty="0"/>
              <a:t>1400 children born to incarcerated women/yr</a:t>
            </a:r>
          </a:p>
          <a:p>
            <a:pPr marL="742950" lvl="2" indent="-342900"/>
            <a:r>
              <a:rPr lang="en-US" altLang="en-US" sz="2000" dirty="0"/>
              <a:t>Shackling prohibited in federal prisons, still allowed in 10 state prisons</a:t>
            </a:r>
          </a:p>
          <a:p>
            <a:pPr marL="342900" lvl="1" indent="-342900">
              <a:buFontTx/>
              <a:buChar char="•"/>
            </a:pPr>
            <a:r>
              <a:rPr lang="en-US" altLang="en-US" sz="2400" dirty="0"/>
              <a:t>Abortion access very limited</a:t>
            </a:r>
          </a:p>
          <a:p>
            <a:pPr marL="342900" lvl="1" indent="-342900">
              <a:buFontTx/>
              <a:buChar char="•"/>
            </a:pPr>
            <a:r>
              <a:rPr lang="en-US" altLang="en-US" sz="2400" dirty="0"/>
              <a:t>2.7 million children currently have a parent incarcerated</a:t>
            </a:r>
          </a:p>
          <a:p>
            <a:pPr marL="742950" lvl="2" indent="-342900"/>
            <a:r>
              <a:rPr lang="en-US" altLang="en-US" dirty="0"/>
              <a:t>1/28 of children (most commonly father)</a:t>
            </a:r>
          </a:p>
          <a:p>
            <a:pPr marL="742950" lvl="2" indent="-342900"/>
            <a:r>
              <a:rPr lang="en-US" altLang="en-US" dirty="0"/>
              <a:t>1/9 African-American children</a:t>
            </a:r>
          </a:p>
          <a:p>
            <a:r>
              <a:rPr lang="en-US" altLang="en-US" sz="2400" dirty="0"/>
              <a:t>8% of U.S. children have experienced a parental incarceration</a:t>
            </a:r>
          </a:p>
          <a:p>
            <a:r>
              <a:rPr lang="en-US" altLang="en-US" sz="2400" dirty="0"/>
              <a:t>10% of mothers’ minor children end up in care of family member (vs. 90% of children of male prisoners)</a:t>
            </a:r>
          </a:p>
          <a:p>
            <a:endParaRPr lang="en-US" alt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43CD17C7-4EF5-C077-F12B-20185A7504FA}"/>
              </a:ext>
            </a:extLst>
          </p:cNvPr>
          <p:cNvSpPr>
            <a:spLocks noGrp="1" noChangeArrowheads="1"/>
          </p:cNvSpPr>
          <p:nvPr>
            <p:ph type="title"/>
          </p:nvPr>
        </p:nvSpPr>
        <p:spPr/>
        <p:txBody>
          <a:bodyPr/>
          <a:lstStyle/>
          <a:p>
            <a:r>
              <a:rPr lang="en-US" altLang="en-US">
                <a:solidFill>
                  <a:srgbClr val="000000"/>
                </a:solidFill>
              </a:rPr>
              <a:t>Children of Incarcerated Parents</a:t>
            </a:r>
            <a:endParaRPr lang="en-US" altLang="en-US"/>
          </a:p>
        </p:txBody>
      </p:sp>
      <p:sp>
        <p:nvSpPr>
          <p:cNvPr id="28675" name="Content Placeholder 2">
            <a:extLst>
              <a:ext uri="{FF2B5EF4-FFF2-40B4-BE49-F238E27FC236}">
                <a16:creationId xmlns:a16="http://schemas.microsoft.com/office/drawing/2014/main" id="{5C342B6F-1AF8-00CD-43D9-DDB1EEC5E24A}"/>
              </a:ext>
            </a:extLst>
          </p:cNvPr>
          <p:cNvSpPr>
            <a:spLocks noGrp="1" noChangeArrowheads="1"/>
          </p:cNvSpPr>
          <p:nvPr>
            <p:ph idx="1"/>
          </p:nvPr>
        </p:nvSpPr>
        <p:spPr/>
        <p:txBody>
          <a:bodyPr/>
          <a:lstStyle/>
          <a:p>
            <a:r>
              <a:rPr lang="en-US" altLang="en-US"/>
              <a:t>Twice as likely to carry diagnosis of depression, ADHD, and conduct disorder</a:t>
            </a:r>
          </a:p>
          <a:p>
            <a:r>
              <a:rPr lang="en-US" altLang="en-US"/>
              <a:t>More likely to experience anxiety, PTSD, and illicit drug use </a:t>
            </a:r>
          </a:p>
          <a:p>
            <a:r>
              <a:rPr lang="en-US" altLang="en-US"/>
              <a:t>Less likely to complete high school</a:t>
            </a:r>
          </a:p>
          <a:p>
            <a:r>
              <a:rPr lang="en-US" altLang="en-US"/>
              <a:t>More likely to do jail time themselves</a:t>
            </a:r>
          </a:p>
          <a:p>
            <a:endParaRPr lang="en-US" alt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E111CA3D-09EB-A1AC-44F0-0CB4A07D659B}"/>
              </a:ext>
            </a:extLst>
          </p:cNvPr>
          <p:cNvSpPr>
            <a:spLocks noGrp="1" noChangeArrowheads="1"/>
          </p:cNvSpPr>
          <p:nvPr>
            <p:ph type="title"/>
          </p:nvPr>
        </p:nvSpPr>
        <p:spPr/>
        <p:txBody>
          <a:bodyPr/>
          <a:lstStyle/>
          <a:p>
            <a:r>
              <a:rPr lang="en-US" altLang="en-US"/>
              <a:t>Prisoner Marriage</a:t>
            </a:r>
          </a:p>
        </p:txBody>
      </p:sp>
      <p:sp>
        <p:nvSpPr>
          <p:cNvPr id="29699" name="Content Placeholder 2">
            <a:extLst>
              <a:ext uri="{FF2B5EF4-FFF2-40B4-BE49-F238E27FC236}">
                <a16:creationId xmlns:a16="http://schemas.microsoft.com/office/drawing/2014/main" id="{C5850650-3BDD-9916-286B-19741ED187E7}"/>
              </a:ext>
            </a:extLst>
          </p:cNvPr>
          <p:cNvSpPr>
            <a:spLocks noGrp="1" noChangeArrowheads="1"/>
          </p:cNvSpPr>
          <p:nvPr>
            <p:ph idx="1"/>
          </p:nvPr>
        </p:nvSpPr>
        <p:spPr/>
        <p:txBody>
          <a:bodyPr/>
          <a:lstStyle/>
          <a:p>
            <a:r>
              <a:rPr lang="en-US" altLang="en-US" dirty="0"/>
              <a:t>Prisoners in the U.S. have a constitutional right to marry, established by the Supreme Court in Turner v. Safley (1987). </a:t>
            </a:r>
          </a:p>
          <a:p>
            <a:pPr lvl="1"/>
            <a:r>
              <a:rPr lang="en-US" altLang="en-US" dirty="0"/>
              <a:t>Right is subject to "substantial restrictions" and security concerns, meaning inmates must get approval from the prison warden or authorities, and they generally do not receive conjugal visits.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3F837128-28AE-EAC1-389A-D93284CE714B}"/>
              </a:ext>
            </a:extLst>
          </p:cNvPr>
          <p:cNvSpPr>
            <a:spLocks noGrp="1" noChangeArrowheads="1"/>
          </p:cNvSpPr>
          <p:nvPr>
            <p:ph type="title"/>
          </p:nvPr>
        </p:nvSpPr>
        <p:spPr/>
        <p:txBody>
          <a:bodyPr/>
          <a:lstStyle/>
          <a:p>
            <a:r>
              <a:rPr lang="en-US" altLang="en-US"/>
              <a:t>Sexual Orientation and Incarceration</a:t>
            </a:r>
          </a:p>
        </p:txBody>
      </p:sp>
      <p:sp>
        <p:nvSpPr>
          <p:cNvPr id="30723" name="Content Placeholder 2">
            <a:extLst>
              <a:ext uri="{FF2B5EF4-FFF2-40B4-BE49-F238E27FC236}">
                <a16:creationId xmlns:a16="http://schemas.microsoft.com/office/drawing/2014/main" id="{9EB96C62-17F4-CBA3-9C89-7BC2B7E70CC9}"/>
              </a:ext>
            </a:extLst>
          </p:cNvPr>
          <p:cNvSpPr>
            <a:spLocks noGrp="1" noChangeArrowheads="1"/>
          </p:cNvSpPr>
          <p:nvPr>
            <p:ph idx="1"/>
          </p:nvPr>
        </p:nvSpPr>
        <p:spPr/>
        <p:txBody>
          <a:bodyPr/>
          <a:lstStyle/>
          <a:p>
            <a:r>
              <a:rPr lang="en-US" altLang="en-US" sz="2800" dirty="0"/>
              <a:t>5.5%/3.3% of men in prisons/jails gay or bisexual (3.6% in entire US population)</a:t>
            </a:r>
          </a:p>
          <a:p>
            <a:r>
              <a:rPr lang="en-US" altLang="en-US" sz="2800" dirty="0"/>
              <a:t>33.3%/26.4% of women in prisons/jails lesbian or bisexual (3.4% in entire US population)</a:t>
            </a:r>
          </a:p>
          <a:p>
            <a:r>
              <a:rPr lang="en-US" altLang="en-US" sz="2800" dirty="0"/>
              <a:t>Incarceration rate of LGB adults 3x higher than overall US incarceration rate</a:t>
            </a:r>
          </a:p>
          <a:p>
            <a:r>
              <a:rPr lang="en-US" altLang="en-US" sz="2800" dirty="0"/>
              <a:t>Lifetime incarceration rate of 19% - 65% for transgendered women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B54E2F1B-6A03-216A-A8E3-F37CE801CC65}"/>
              </a:ext>
            </a:extLst>
          </p:cNvPr>
          <p:cNvSpPr>
            <a:spLocks noGrp="1" noChangeArrowheads="1"/>
          </p:cNvSpPr>
          <p:nvPr>
            <p:ph type="title"/>
          </p:nvPr>
        </p:nvSpPr>
        <p:spPr/>
        <p:txBody>
          <a:bodyPr/>
          <a:lstStyle/>
          <a:p>
            <a:pPr eaLnBrk="1" hangingPunct="1"/>
            <a:r>
              <a:rPr lang="en-US" altLang="en-US"/>
              <a:t>Kids on the (Cell) Block</a:t>
            </a:r>
          </a:p>
        </p:txBody>
      </p:sp>
      <p:sp>
        <p:nvSpPr>
          <p:cNvPr id="31747" name="Rectangle 3">
            <a:extLst>
              <a:ext uri="{FF2B5EF4-FFF2-40B4-BE49-F238E27FC236}">
                <a16:creationId xmlns:a16="http://schemas.microsoft.com/office/drawing/2014/main" id="{757B06C4-7A66-3632-9030-237F97E0C040}"/>
              </a:ext>
            </a:extLst>
          </p:cNvPr>
          <p:cNvSpPr>
            <a:spLocks noGrp="1" noChangeArrowheads="1"/>
          </p:cNvSpPr>
          <p:nvPr>
            <p:ph type="body" idx="1"/>
          </p:nvPr>
        </p:nvSpPr>
        <p:spPr/>
        <p:txBody>
          <a:bodyPr/>
          <a:lstStyle/>
          <a:p>
            <a:pPr eaLnBrk="1" hangingPunct="1"/>
            <a:r>
              <a:rPr lang="en-US" altLang="en-US" sz="2800" dirty="0"/>
              <a:t>27,000 youths confined in juvenile detention facilities, jails, and prisons (another 2500 juveniles held in adult facilities)</a:t>
            </a:r>
          </a:p>
          <a:p>
            <a:pPr eaLnBrk="1" hangingPunct="1"/>
            <a:endParaRPr lang="en-US" altLang="en-US" sz="2800" dirty="0"/>
          </a:p>
          <a:p>
            <a:pPr eaLnBrk="1" hangingPunct="1"/>
            <a:r>
              <a:rPr lang="en-US" altLang="en-US" sz="2800" dirty="0"/>
              <a:t>Males 74% of juvenile arrests; 86% of detainees</a:t>
            </a:r>
          </a:p>
          <a:p>
            <a:pPr eaLnBrk="1" hangingPunct="1"/>
            <a:endParaRPr lang="en-US" altLang="en-US" sz="2800" dirty="0"/>
          </a:p>
          <a:p>
            <a:pPr eaLnBrk="1" hangingPunct="1"/>
            <a:r>
              <a:rPr lang="en-US" altLang="en-US" sz="2800" dirty="0"/>
              <a:t>Overcrowding and violence rampant</a:t>
            </a:r>
          </a:p>
          <a:p>
            <a:pPr lvl="1" eaLnBrk="1" hangingPunct="1"/>
            <a:r>
              <a:rPr lang="en-US" altLang="en-US" dirty="0"/>
              <a:t>2000 injuries and 1000 suicidal acts per month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57B05BED-8301-585D-7A34-4C5F0C080A64}"/>
              </a:ext>
            </a:extLst>
          </p:cNvPr>
          <p:cNvSpPr>
            <a:spLocks noGrp="1" noChangeArrowheads="1"/>
          </p:cNvSpPr>
          <p:nvPr>
            <p:ph type="title"/>
          </p:nvPr>
        </p:nvSpPr>
        <p:spPr/>
        <p:txBody>
          <a:bodyPr/>
          <a:lstStyle/>
          <a:p>
            <a:r>
              <a:rPr lang="en-US" altLang="en-US" dirty="0"/>
              <a:t>Kids on the (Cell) Block</a:t>
            </a:r>
          </a:p>
        </p:txBody>
      </p:sp>
      <p:sp>
        <p:nvSpPr>
          <p:cNvPr id="32771" name="Content Placeholder 2">
            <a:extLst>
              <a:ext uri="{FF2B5EF4-FFF2-40B4-BE49-F238E27FC236}">
                <a16:creationId xmlns:a16="http://schemas.microsoft.com/office/drawing/2014/main" id="{E83BB3B7-49C1-B841-4648-2A4C48873C2D}"/>
              </a:ext>
            </a:extLst>
          </p:cNvPr>
          <p:cNvSpPr>
            <a:spLocks noGrp="1" noChangeArrowheads="1"/>
          </p:cNvSpPr>
          <p:nvPr>
            <p:ph idx="1"/>
          </p:nvPr>
        </p:nvSpPr>
        <p:spPr/>
        <p:txBody>
          <a:bodyPr/>
          <a:lstStyle/>
          <a:p>
            <a:pPr eaLnBrk="1" hangingPunct="1"/>
            <a:r>
              <a:rPr lang="en-US" altLang="en-US" dirty="0"/>
              <a:t>Recidivism rates as high as 40%</a:t>
            </a:r>
          </a:p>
          <a:p>
            <a:pPr eaLnBrk="1" hangingPunct="1"/>
            <a:endParaRPr lang="en-US" altLang="en-US" dirty="0"/>
          </a:p>
          <a:p>
            <a:pPr eaLnBrk="1" hangingPunct="1"/>
            <a:r>
              <a:rPr lang="en-US" altLang="en-US" dirty="0"/>
              <a:t>Populations in decline, due to decreasing arrests, decreasing crime (except for murder), alternative sentencing agreements, covid</a:t>
            </a:r>
          </a:p>
          <a:p>
            <a:endParaRPr lang="en-US" alt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81C2DD54-4A95-A421-48CD-C0E576F11D1F}"/>
              </a:ext>
            </a:extLst>
          </p:cNvPr>
          <p:cNvSpPr>
            <a:spLocks noGrp="1" noChangeArrowheads="1"/>
          </p:cNvSpPr>
          <p:nvPr>
            <p:ph type="title"/>
          </p:nvPr>
        </p:nvSpPr>
        <p:spPr/>
        <p:txBody>
          <a:bodyPr/>
          <a:lstStyle/>
          <a:p>
            <a:pPr eaLnBrk="1" hangingPunct="1"/>
            <a:r>
              <a:rPr lang="en-US" altLang="en-US" dirty="0"/>
              <a:t>Juveniles/Adults</a:t>
            </a:r>
          </a:p>
        </p:txBody>
      </p:sp>
      <p:sp>
        <p:nvSpPr>
          <p:cNvPr id="33795" name="Rectangle 3">
            <a:extLst>
              <a:ext uri="{FF2B5EF4-FFF2-40B4-BE49-F238E27FC236}">
                <a16:creationId xmlns:a16="http://schemas.microsoft.com/office/drawing/2014/main" id="{147265ED-FBAD-C3B6-626C-E815A4399DCC}"/>
              </a:ext>
            </a:extLst>
          </p:cNvPr>
          <p:cNvSpPr>
            <a:spLocks noGrp="1" noChangeArrowheads="1"/>
          </p:cNvSpPr>
          <p:nvPr>
            <p:ph type="body" idx="1"/>
          </p:nvPr>
        </p:nvSpPr>
        <p:spPr/>
        <p:txBody>
          <a:bodyPr/>
          <a:lstStyle/>
          <a:p>
            <a:pPr eaLnBrk="1" hangingPunct="1"/>
            <a:r>
              <a:rPr lang="en-US" altLang="en-US" dirty="0"/>
              <a:t>Trend toward trying juveniles as adults</a:t>
            </a:r>
          </a:p>
          <a:p>
            <a:pPr eaLnBrk="1" hangingPunct="1"/>
            <a:r>
              <a:rPr lang="en-US" altLang="en-US" dirty="0"/>
              <a:t>Opposed by PHR based on:</a:t>
            </a:r>
          </a:p>
          <a:p>
            <a:pPr lvl="1" eaLnBrk="1" hangingPunct="1"/>
            <a:r>
              <a:rPr lang="en-US" altLang="en-US" sz="3200" dirty="0"/>
              <a:t>Neurological research relevant to moral development and culpability</a:t>
            </a:r>
          </a:p>
          <a:p>
            <a:pPr lvl="1" eaLnBrk="1" hangingPunct="1"/>
            <a:r>
              <a:rPr lang="en-US" altLang="en-US" sz="3200" dirty="0"/>
              <a:t>Studies on recidivism in adolescents</a:t>
            </a:r>
          </a:p>
          <a:p>
            <a:pPr lvl="1" eaLnBrk="1" hangingPunct="1"/>
            <a:r>
              <a:rPr lang="en-US" altLang="en-US" sz="3200" dirty="0"/>
              <a:t>Desirability of rehabilitation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6CA8B9CE-803F-DA7C-97DD-F7E5C555C669}"/>
              </a:ext>
            </a:extLst>
          </p:cNvPr>
          <p:cNvSpPr>
            <a:spLocks noGrp="1" noChangeArrowheads="1"/>
          </p:cNvSpPr>
          <p:nvPr>
            <p:ph type="title"/>
          </p:nvPr>
        </p:nvSpPr>
        <p:spPr/>
        <p:txBody>
          <a:bodyPr/>
          <a:lstStyle/>
          <a:p>
            <a:r>
              <a:rPr lang="en-US" altLang="en-US"/>
              <a:t>Bail</a:t>
            </a:r>
          </a:p>
        </p:txBody>
      </p:sp>
      <p:sp>
        <p:nvSpPr>
          <p:cNvPr id="34819" name="Content Placeholder 2">
            <a:extLst>
              <a:ext uri="{FF2B5EF4-FFF2-40B4-BE49-F238E27FC236}">
                <a16:creationId xmlns:a16="http://schemas.microsoft.com/office/drawing/2014/main" id="{72290A47-BAF6-C6D0-D1B7-C4424A5D1086}"/>
              </a:ext>
            </a:extLst>
          </p:cNvPr>
          <p:cNvSpPr>
            <a:spLocks noGrp="1" noChangeArrowheads="1"/>
          </p:cNvSpPr>
          <p:nvPr>
            <p:ph idx="1"/>
          </p:nvPr>
        </p:nvSpPr>
        <p:spPr/>
        <p:txBody>
          <a:bodyPr/>
          <a:lstStyle/>
          <a:p>
            <a:r>
              <a:rPr lang="en-US" altLang="en-US" dirty="0"/>
              <a:t>70% of those charged with felony assigned bail money</a:t>
            </a:r>
          </a:p>
          <a:p>
            <a:r>
              <a:rPr lang="en-US" altLang="en-US" dirty="0"/>
              <a:t>Median bail (varies by crime, state)</a:t>
            </a:r>
            <a:r>
              <a:rPr lang="en-AU" altLang="en-US" dirty="0"/>
              <a:t>:</a:t>
            </a:r>
          </a:p>
          <a:p>
            <a:pPr lvl="1"/>
            <a:r>
              <a:rPr lang="en-AU" altLang="en-US" sz="3200" dirty="0" err="1"/>
              <a:t>Misdemeanors</a:t>
            </a:r>
            <a:r>
              <a:rPr lang="en-AU" altLang="en-US" sz="3200" dirty="0"/>
              <a:t>: $2,500</a:t>
            </a:r>
          </a:p>
          <a:p>
            <a:pPr lvl="1"/>
            <a:r>
              <a:rPr lang="en-AU" altLang="en-US" sz="3200" dirty="0"/>
              <a:t>Felonies: $10,000</a:t>
            </a:r>
          </a:p>
          <a:p>
            <a:pPr lvl="1"/>
            <a:r>
              <a:rPr lang="en-AU" altLang="en-US" sz="3200" dirty="0"/>
              <a:t>Drug offenses: $5,000</a:t>
            </a:r>
          </a:p>
          <a:p>
            <a:pPr lvl="1"/>
            <a:r>
              <a:rPr lang="en-AU" altLang="en-US" sz="3200" dirty="0"/>
              <a:t>Property crimes: $3,000</a:t>
            </a:r>
            <a:endParaRPr lang="en-US" altLang="en-US" sz="32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8C5D4-7B1A-7514-C244-97EF400EA671}"/>
              </a:ext>
            </a:extLst>
          </p:cNvPr>
          <p:cNvSpPr>
            <a:spLocks noGrp="1"/>
          </p:cNvSpPr>
          <p:nvPr>
            <p:ph type="title"/>
          </p:nvPr>
        </p:nvSpPr>
        <p:spPr/>
        <p:txBody>
          <a:bodyPr/>
          <a:lstStyle/>
          <a:p>
            <a:r>
              <a:rPr lang="en-AU" dirty="0"/>
              <a:t>Bail</a:t>
            </a:r>
          </a:p>
        </p:txBody>
      </p:sp>
      <p:sp>
        <p:nvSpPr>
          <p:cNvPr id="3" name="Content Placeholder 2">
            <a:extLst>
              <a:ext uri="{FF2B5EF4-FFF2-40B4-BE49-F238E27FC236}">
                <a16:creationId xmlns:a16="http://schemas.microsoft.com/office/drawing/2014/main" id="{A4494E10-9251-E692-6698-16B24C4A6AF8}"/>
              </a:ext>
            </a:extLst>
          </p:cNvPr>
          <p:cNvSpPr>
            <a:spLocks noGrp="1"/>
          </p:cNvSpPr>
          <p:nvPr>
            <p:ph idx="1"/>
          </p:nvPr>
        </p:nvSpPr>
        <p:spPr/>
        <p:txBody>
          <a:bodyPr/>
          <a:lstStyle/>
          <a:p>
            <a:r>
              <a:rPr lang="en-AU" dirty="0"/>
              <a:t>Poor, racial minorities less likely to be able to afford bail</a:t>
            </a:r>
          </a:p>
          <a:p>
            <a:r>
              <a:rPr lang="en-AU" dirty="0"/>
              <a:t>Median pre-incarceration income for those jailed = $15,109</a:t>
            </a:r>
          </a:p>
          <a:p>
            <a:r>
              <a:rPr lang="en-AU" dirty="0"/>
              <a:t>$2.6 billion/yr profitable bail bond industry (fees typically 10% of bail)</a:t>
            </a:r>
          </a:p>
          <a:p>
            <a:endParaRPr lang="en-AU" dirty="0"/>
          </a:p>
        </p:txBody>
      </p:sp>
    </p:spTree>
    <p:extLst>
      <p:ext uri="{BB962C8B-B14F-4D97-AF65-F5344CB8AC3E}">
        <p14:creationId xmlns:p14="http://schemas.microsoft.com/office/powerpoint/2010/main" val="25794743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a:extLst>
              <a:ext uri="{FF2B5EF4-FFF2-40B4-BE49-F238E27FC236}">
                <a16:creationId xmlns:a16="http://schemas.microsoft.com/office/drawing/2014/main" id="{3D0FA34D-8D52-0B6F-5CEC-10B9EA50C2D9}"/>
              </a:ext>
            </a:extLst>
          </p:cNvPr>
          <p:cNvSpPr>
            <a:spLocks noGrp="1" noChangeArrowheads="1"/>
          </p:cNvSpPr>
          <p:nvPr>
            <p:ph type="title"/>
          </p:nvPr>
        </p:nvSpPr>
        <p:spPr/>
        <p:txBody>
          <a:bodyPr/>
          <a:lstStyle/>
          <a:p>
            <a:r>
              <a:rPr lang="en-US" altLang="en-US"/>
              <a:t>Protecting the Innocent</a:t>
            </a:r>
          </a:p>
        </p:txBody>
      </p:sp>
      <p:sp>
        <p:nvSpPr>
          <p:cNvPr id="35843" name="Content Placeholder 2">
            <a:extLst>
              <a:ext uri="{FF2B5EF4-FFF2-40B4-BE49-F238E27FC236}">
                <a16:creationId xmlns:a16="http://schemas.microsoft.com/office/drawing/2014/main" id="{C8414A42-3BC3-B50A-ACEA-FFEBB55025C5}"/>
              </a:ext>
            </a:extLst>
          </p:cNvPr>
          <p:cNvSpPr>
            <a:spLocks noGrp="1" noChangeArrowheads="1"/>
          </p:cNvSpPr>
          <p:nvPr>
            <p:ph idx="1"/>
          </p:nvPr>
        </p:nvSpPr>
        <p:spPr/>
        <p:txBody>
          <a:bodyPr/>
          <a:lstStyle/>
          <a:p>
            <a:r>
              <a:rPr lang="en-US" altLang="en-US"/>
              <a:t>Many of those arrested have inadequate representation</a:t>
            </a:r>
          </a:p>
          <a:p>
            <a:r>
              <a:rPr lang="en-US" altLang="en-US"/>
              <a:t>Prosecutorial misconduct rarely investigated/prosecuted</a:t>
            </a:r>
          </a:p>
          <a:p>
            <a:r>
              <a:rPr lang="en-US" altLang="en-US"/>
              <a:t>Court dockets crowded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20610F2F-688B-B2A5-417B-9C5F7FC7988B}"/>
              </a:ext>
            </a:extLst>
          </p:cNvPr>
          <p:cNvSpPr>
            <a:spLocks noGrp="1" noChangeArrowheads="1"/>
          </p:cNvSpPr>
          <p:nvPr>
            <p:ph type="title"/>
          </p:nvPr>
        </p:nvSpPr>
        <p:spPr/>
        <p:txBody>
          <a:bodyPr/>
          <a:lstStyle/>
          <a:p>
            <a:r>
              <a:rPr lang="en-US" altLang="en-US"/>
              <a:t>Protecting the Innocent</a:t>
            </a:r>
          </a:p>
        </p:txBody>
      </p:sp>
      <p:sp>
        <p:nvSpPr>
          <p:cNvPr id="36867" name="Content Placeholder 2">
            <a:extLst>
              <a:ext uri="{FF2B5EF4-FFF2-40B4-BE49-F238E27FC236}">
                <a16:creationId xmlns:a16="http://schemas.microsoft.com/office/drawing/2014/main" id="{195E62E3-ABE6-9B3F-9BA7-2AEC1B08E804}"/>
              </a:ext>
            </a:extLst>
          </p:cNvPr>
          <p:cNvSpPr>
            <a:spLocks noGrp="1" noChangeArrowheads="1"/>
          </p:cNvSpPr>
          <p:nvPr>
            <p:ph idx="1"/>
          </p:nvPr>
        </p:nvSpPr>
        <p:spPr/>
        <p:txBody>
          <a:bodyPr/>
          <a:lstStyle/>
          <a:p>
            <a:r>
              <a:rPr lang="en-US" altLang="en-US" sz="2800"/>
              <a:t>94% of state and 97% of federal convictions are the result of plea bargains</a:t>
            </a:r>
          </a:p>
          <a:p>
            <a:pPr lvl="1"/>
            <a:r>
              <a:rPr lang="en-US" altLang="en-US"/>
              <a:t>Many plead guilty who are, in fact, innocent</a:t>
            </a:r>
          </a:p>
          <a:p>
            <a:pPr lvl="1"/>
            <a:r>
              <a:rPr lang="en-US" altLang="en-US"/>
              <a:t>Alford pleas common (defendant pleads guilty while asserting his innocence for the record, but no further investigation into possible prosecutorial misconduct and, in most jurisdictions, bars defendants from bringing civil lawsuits)</a:t>
            </a:r>
          </a:p>
          <a:p>
            <a:pPr lvl="1"/>
            <a:r>
              <a:rPr lang="en-US" altLang="en-US"/>
              <a:t>Better funding of public defenders needed</a:t>
            </a:r>
          </a:p>
          <a:p>
            <a:endParaRPr lang="en-US" alt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41069A03-5CF2-E36F-C606-17FD53D7DC9A}"/>
              </a:ext>
            </a:extLst>
          </p:cNvPr>
          <p:cNvSpPr>
            <a:spLocks noGrp="1" noChangeArrowheads="1"/>
          </p:cNvSpPr>
          <p:nvPr>
            <p:ph type="title"/>
          </p:nvPr>
        </p:nvSpPr>
        <p:spPr/>
        <p:txBody>
          <a:bodyPr/>
          <a:lstStyle/>
          <a:p>
            <a:r>
              <a:rPr lang="en-US" altLang="en-US" dirty="0"/>
              <a:t>Forensic Evidence</a:t>
            </a:r>
          </a:p>
        </p:txBody>
      </p:sp>
      <p:sp>
        <p:nvSpPr>
          <p:cNvPr id="37891" name="Content Placeholder 2">
            <a:extLst>
              <a:ext uri="{FF2B5EF4-FFF2-40B4-BE49-F238E27FC236}">
                <a16:creationId xmlns:a16="http://schemas.microsoft.com/office/drawing/2014/main" id="{21EF7B8A-C972-B0D4-5C6A-7898C28193FE}"/>
              </a:ext>
            </a:extLst>
          </p:cNvPr>
          <p:cNvSpPr>
            <a:spLocks noGrp="1" noChangeArrowheads="1"/>
          </p:cNvSpPr>
          <p:nvPr>
            <p:ph idx="1"/>
          </p:nvPr>
        </p:nvSpPr>
        <p:spPr/>
        <p:txBody>
          <a:bodyPr/>
          <a:lstStyle/>
          <a:p>
            <a:r>
              <a:rPr lang="en-US" altLang="en-US" sz="2800" dirty="0"/>
              <a:t>Many well-accepted forms of evidence over-rated (eyewitness testimony) or flat-out unscientific (bite mark analysis, firearms identification, latent fingerprint and footwear analyses, polygraph testing)</a:t>
            </a:r>
          </a:p>
          <a:p>
            <a:pPr lvl="1"/>
            <a:r>
              <a:rPr lang="en-US" altLang="en-US" sz="2400" dirty="0"/>
              <a:t>Per DOJ’s National Commission on Forensic Science, President Obama’s Council of Advisors on Science and Technology, and the NAS)</a:t>
            </a:r>
          </a:p>
          <a:p>
            <a:pPr lvl="2"/>
            <a:r>
              <a:rPr lang="en-US" altLang="en-US" dirty="0"/>
              <a:t>2017: Atty. Gen. Sessions refused to extend term of NCFS</a:t>
            </a:r>
          </a:p>
          <a:p>
            <a:endParaRPr lang="en-US" alt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0927FD5F-A301-249A-E544-A707A82346E6}"/>
              </a:ext>
            </a:extLst>
          </p:cNvPr>
          <p:cNvSpPr>
            <a:spLocks noGrp="1" noChangeArrowheads="1"/>
          </p:cNvSpPr>
          <p:nvPr>
            <p:ph type="title"/>
          </p:nvPr>
        </p:nvSpPr>
        <p:spPr/>
        <p:txBody>
          <a:bodyPr/>
          <a:lstStyle/>
          <a:p>
            <a:pPr eaLnBrk="1" hangingPunct="1"/>
            <a:r>
              <a:rPr lang="en-US" altLang="en-US" sz="4000"/>
              <a:t>Schools or Prisons:</a:t>
            </a:r>
            <a:br>
              <a:rPr lang="en-US" altLang="en-US" sz="4000"/>
            </a:br>
            <a:r>
              <a:rPr lang="en-US" altLang="en-US" sz="4000"/>
              <a:t>Misplaced Priorities</a:t>
            </a:r>
          </a:p>
        </p:txBody>
      </p:sp>
      <p:sp>
        <p:nvSpPr>
          <p:cNvPr id="38915" name="Rectangle 3">
            <a:extLst>
              <a:ext uri="{FF2B5EF4-FFF2-40B4-BE49-F238E27FC236}">
                <a16:creationId xmlns:a16="http://schemas.microsoft.com/office/drawing/2014/main" id="{D9CFB340-B9D2-F53D-A386-F8AE4A71DEA4}"/>
              </a:ext>
            </a:extLst>
          </p:cNvPr>
          <p:cNvSpPr>
            <a:spLocks noGrp="1" noChangeArrowheads="1"/>
          </p:cNvSpPr>
          <p:nvPr>
            <p:ph type="body" idx="1"/>
          </p:nvPr>
        </p:nvSpPr>
        <p:spPr/>
        <p:txBody>
          <a:bodyPr/>
          <a:lstStyle/>
          <a:p>
            <a:pPr eaLnBrk="1" hangingPunct="1"/>
            <a:r>
              <a:rPr lang="en-US" altLang="en-US" sz="2800"/>
              <a:t>The US spent an average of $31,286 per year on each inmate; K-12 schools spend an average of $12,756 per student annually</a:t>
            </a:r>
          </a:p>
          <a:p>
            <a:pPr eaLnBrk="1" hangingPunct="1"/>
            <a:r>
              <a:rPr lang="en-US" altLang="en-US" sz="2800"/>
              <a:t>1985-2000: state spending on corrections grew at 6X the rate of spending on higher education</a:t>
            </a:r>
          </a:p>
          <a:p>
            <a:pPr eaLnBrk="1" hangingPunct="1"/>
            <a:r>
              <a:rPr lang="en-US" altLang="en-US" sz="2800"/>
              <a:t>Overall funding for prisons up 141% since 1986</a:t>
            </a:r>
          </a:p>
          <a:p>
            <a:pPr eaLnBrk="1" hangingPunct="1"/>
            <a:r>
              <a:rPr lang="en-US" altLang="en-US" sz="2800"/>
              <a:t>State budgets for public universities down 20% since 2008</a:t>
            </a:r>
          </a:p>
          <a:p>
            <a:pPr eaLnBrk="1" hangingPunct="1"/>
            <a:r>
              <a:rPr lang="en-US" altLang="en-US" sz="2800"/>
              <a:t>2013: 11 states spent more on incarceration than on higher education</a:t>
            </a:r>
          </a:p>
          <a:p>
            <a:pPr eaLnBrk="1" hangingPunct="1"/>
            <a:endParaRPr lang="en-US" altLang="en-US" sz="280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CDDB5892-41E1-763D-5595-C067CDB5A3F9}"/>
              </a:ext>
            </a:extLst>
          </p:cNvPr>
          <p:cNvSpPr>
            <a:spLocks noGrp="1" noChangeArrowheads="1"/>
          </p:cNvSpPr>
          <p:nvPr>
            <p:ph type="title"/>
          </p:nvPr>
        </p:nvSpPr>
        <p:spPr/>
        <p:txBody>
          <a:bodyPr/>
          <a:lstStyle/>
          <a:p>
            <a:r>
              <a:rPr lang="en-US" altLang="en-US"/>
              <a:t>Schools vs Prisons (K-12)</a:t>
            </a:r>
          </a:p>
        </p:txBody>
      </p:sp>
      <p:pic>
        <p:nvPicPr>
          <p:cNvPr id="39939" name="Content Placeholder 3">
            <a:extLst>
              <a:ext uri="{FF2B5EF4-FFF2-40B4-BE49-F238E27FC236}">
                <a16:creationId xmlns:a16="http://schemas.microsoft.com/office/drawing/2014/main" id="{DCFF2CE3-8272-47D6-9E3E-3C9DE8A3B1B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20713" y="1600200"/>
            <a:ext cx="7902575" cy="4525963"/>
          </a:xfr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a:extLst>
              <a:ext uri="{FF2B5EF4-FFF2-40B4-BE49-F238E27FC236}">
                <a16:creationId xmlns:a16="http://schemas.microsoft.com/office/drawing/2014/main" id="{53BC4990-F71B-264A-99DA-33823D3EDF2E}"/>
              </a:ext>
            </a:extLst>
          </p:cNvPr>
          <p:cNvSpPr>
            <a:spLocks noGrp="1" noChangeArrowheads="1"/>
          </p:cNvSpPr>
          <p:nvPr>
            <p:ph type="title"/>
          </p:nvPr>
        </p:nvSpPr>
        <p:spPr/>
        <p:txBody>
          <a:bodyPr/>
          <a:lstStyle/>
          <a:p>
            <a:r>
              <a:rPr lang="en-US" altLang="en-US"/>
              <a:t>Schools or Prisons:</a:t>
            </a:r>
            <a:br>
              <a:rPr lang="en-US" altLang="en-US"/>
            </a:br>
            <a:r>
              <a:rPr lang="en-US" altLang="en-US"/>
              <a:t>Misplaced Priorities</a:t>
            </a:r>
          </a:p>
        </p:txBody>
      </p:sp>
      <p:sp>
        <p:nvSpPr>
          <p:cNvPr id="40963" name="Content Placeholder 2">
            <a:extLst>
              <a:ext uri="{FF2B5EF4-FFF2-40B4-BE49-F238E27FC236}">
                <a16:creationId xmlns:a16="http://schemas.microsoft.com/office/drawing/2014/main" id="{45E50810-1F91-810C-A0E4-4AFB0854ABBA}"/>
              </a:ext>
            </a:extLst>
          </p:cNvPr>
          <p:cNvSpPr>
            <a:spLocks noGrp="1" noChangeArrowheads="1"/>
          </p:cNvSpPr>
          <p:nvPr>
            <p:ph idx="1"/>
          </p:nvPr>
        </p:nvSpPr>
        <p:spPr/>
        <p:txBody>
          <a:bodyPr/>
          <a:lstStyle/>
          <a:p>
            <a:pPr eaLnBrk="1" hangingPunct="1"/>
            <a:r>
              <a:rPr lang="en-US" altLang="en-US" sz="3600"/>
              <a:t>Consequence: higher education more expensive</a:t>
            </a:r>
          </a:p>
          <a:p>
            <a:pPr lvl="1" eaLnBrk="1" hangingPunct="1"/>
            <a:r>
              <a:rPr lang="en-US" altLang="en-US" sz="3600"/>
              <a:t>Increasingly out of reach for middle class and poor</a:t>
            </a:r>
          </a:p>
          <a:p>
            <a:pPr lvl="1" eaLnBrk="1" hangingPunct="1"/>
            <a:r>
              <a:rPr lang="en-US" altLang="en-US" sz="3600"/>
              <a:t>Fuels cycles of poverty and crime</a:t>
            </a:r>
          </a:p>
          <a:p>
            <a:endParaRPr lang="en-US" alt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E34A11A9-1D6E-E88C-A210-95D25651C9A4}"/>
              </a:ext>
            </a:extLst>
          </p:cNvPr>
          <p:cNvSpPr>
            <a:spLocks noGrp="1" noChangeArrowheads="1"/>
          </p:cNvSpPr>
          <p:nvPr>
            <p:ph type="title"/>
          </p:nvPr>
        </p:nvSpPr>
        <p:spPr/>
        <p:txBody>
          <a:bodyPr/>
          <a:lstStyle/>
          <a:p>
            <a:pPr eaLnBrk="1" hangingPunct="1"/>
            <a:r>
              <a:rPr lang="en-US" altLang="en-US" sz="4000"/>
              <a:t>Schools or Prisons:</a:t>
            </a:r>
            <a:br>
              <a:rPr lang="en-US" altLang="en-US" sz="4000"/>
            </a:br>
            <a:r>
              <a:rPr lang="en-US" altLang="en-US" sz="4000"/>
              <a:t>Misplaced Priorities</a:t>
            </a:r>
          </a:p>
        </p:txBody>
      </p:sp>
      <p:sp>
        <p:nvSpPr>
          <p:cNvPr id="41987" name="Rectangle 3">
            <a:extLst>
              <a:ext uri="{FF2B5EF4-FFF2-40B4-BE49-F238E27FC236}">
                <a16:creationId xmlns:a16="http://schemas.microsoft.com/office/drawing/2014/main" id="{1E3C483C-6A38-93B1-30B3-F9AC9A08D35C}"/>
              </a:ext>
            </a:extLst>
          </p:cNvPr>
          <p:cNvSpPr>
            <a:spLocks noGrp="1" noChangeArrowheads="1"/>
          </p:cNvSpPr>
          <p:nvPr>
            <p:ph type="body" idx="1"/>
          </p:nvPr>
        </p:nvSpPr>
        <p:spPr/>
        <p:txBody>
          <a:bodyPr/>
          <a:lstStyle/>
          <a:p>
            <a:pPr eaLnBrk="1" hangingPunct="1"/>
            <a:r>
              <a:rPr lang="en-US" altLang="en-US" sz="2800"/>
              <a:t>“There was a proposition in a township there to discontinue public schools because they were too expensive. An old farmer spoke up and said if they stopped the schools they would not save anything, because every time a school was closed a jail had to be built. It's like feeding a dog on his own tail. He'll never get fat. I believe it is better to support schools than jails.”</a:t>
            </a:r>
          </a:p>
          <a:p>
            <a:pPr algn="r" eaLnBrk="1" hangingPunct="1">
              <a:buFontTx/>
              <a:buNone/>
            </a:pPr>
            <a:r>
              <a:rPr lang="en-US" altLang="en-US" sz="2800"/>
              <a:t>Mark Twain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a:extLst>
              <a:ext uri="{FF2B5EF4-FFF2-40B4-BE49-F238E27FC236}">
                <a16:creationId xmlns:a16="http://schemas.microsoft.com/office/drawing/2014/main" id="{89A225F1-EF88-341F-C138-CC8106CD946D}"/>
              </a:ext>
            </a:extLst>
          </p:cNvPr>
          <p:cNvSpPr>
            <a:spLocks noGrp="1" noChangeArrowheads="1"/>
          </p:cNvSpPr>
          <p:nvPr>
            <p:ph type="title"/>
          </p:nvPr>
        </p:nvSpPr>
        <p:spPr/>
        <p:txBody>
          <a:bodyPr/>
          <a:lstStyle/>
          <a:p>
            <a:r>
              <a:rPr lang="en-US" altLang="en-US"/>
              <a:t>Prison Guards</a:t>
            </a:r>
          </a:p>
        </p:txBody>
      </p:sp>
      <p:sp>
        <p:nvSpPr>
          <p:cNvPr id="43011" name="Content Placeholder 2">
            <a:extLst>
              <a:ext uri="{FF2B5EF4-FFF2-40B4-BE49-F238E27FC236}">
                <a16:creationId xmlns:a16="http://schemas.microsoft.com/office/drawing/2014/main" id="{A6AC7C35-B241-295D-4B08-D2E31AB4D202}"/>
              </a:ext>
            </a:extLst>
          </p:cNvPr>
          <p:cNvSpPr>
            <a:spLocks noGrp="1" noChangeArrowheads="1"/>
          </p:cNvSpPr>
          <p:nvPr>
            <p:ph idx="1"/>
          </p:nvPr>
        </p:nvSpPr>
        <p:spPr/>
        <p:txBody>
          <a:bodyPr/>
          <a:lstStyle/>
          <a:p>
            <a:pPr eaLnBrk="1" hangingPunct="1"/>
            <a:r>
              <a:rPr lang="en-US" altLang="en-US" dirty="0"/>
              <a:t>Trump administration has curtailed federal prison guard hiring, thus inadequately trained teachers, health care professionals, and secretaries fill in</a:t>
            </a:r>
          </a:p>
          <a:p>
            <a:pPr lvl="1" eaLnBrk="1" hangingPunct="1"/>
            <a:r>
              <a:rPr lang="en-US" altLang="en-US" dirty="0"/>
              <a:t>Minimal training</a:t>
            </a:r>
          </a:p>
          <a:p>
            <a:pPr lvl="1" eaLnBrk="1" hangingPunct="1"/>
            <a:r>
              <a:rPr lang="en-US" altLang="en-US" dirty="0"/>
              <a:t>Diverts them from their usual duties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3">
            <a:extLst>
              <a:ext uri="{FF2B5EF4-FFF2-40B4-BE49-F238E27FC236}">
                <a16:creationId xmlns:a16="http://schemas.microsoft.com/office/drawing/2014/main" id="{8380EDCB-FCF3-EEC0-ECD8-D8A7EC94F4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571500"/>
            <a:ext cx="7620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1">
            <a:extLst>
              <a:ext uri="{FF2B5EF4-FFF2-40B4-BE49-F238E27FC236}">
                <a16:creationId xmlns:a16="http://schemas.microsoft.com/office/drawing/2014/main" id="{23D755FB-0415-7597-D0C0-ED23593402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571500"/>
            <a:ext cx="7620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AD2E5A3E-6279-7AF2-D0F8-A4A6FC2F5F0F}"/>
              </a:ext>
            </a:extLst>
          </p:cNvPr>
          <p:cNvSpPr>
            <a:spLocks noGrp="1" noChangeArrowheads="1"/>
          </p:cNvSpPr>
          <p:nvPr>
            <p:ph type="title"/>
          </p:nvPr>
        </p:nvSpPr>
        <p:spPr/>
        <p:txBody>
          <a:bodyPr/>
          <a:lstStyle/>
          <a:p>
            <a:pPr eaLnBrk="1" hangingPunct="1"/>
            <a:endParaRPr lang="en-US" altLang="en-US"/>
          </a:p>
        </p:txBody>
      </p:sp>
      <p:sp>
        <p:nvSpPr>
          <p:cNvPr id="46083" name="Rectangle 3">
            <a:extLst>
              <a:ext uri="{FF2B5EF4-FFF2-40B4-BE49-F238E27FC236}">
                <a16:creationId xmlns:a16="http://schemas.microsoft.com/office/drawing/2014/main" id="{E4E1C9C2-5AA2-2BF6-F764-0B1D423B3A1E}"/>
              </a:ext>
            </a:extLst>
          </p:cNvPr>
          <p:cNvSpPr>
            <a:spLocks noGrp="1" noChangeArrowheads="1"/>
          </p:cNvSpPr>
          <p:nvPr>
            <p:ph type="body" idx="1"/>
          </p:nvPr>
        </p:nvSpPr>
        <p:spPr/>
        <p:txBody>
          <a:bodyPr/>
          <a:lstStyle/>
          <a:p>
            <a:pPr eaLnBrk="1" hangingPunct="1"/>
            <a:endParaRPr lang="en-US" altLang="en-US"/>
          </a:p>
        </p:txBody>
      </p:sp>
      <p:pic>
        <p:nvPicPr>
          <p:cNvPr id="46084" name="Picture 4" descr="#10009">
            <a:extLst>
              <a:ext uri="{FF2B5EF4-FFF2-40B4-BE49-F238E27FC236}">
                <a16:creationId xmlns:a16="http://schemas.microsoft.com/office/drawing/2014/main" id="{49A079ED-B00E-3E67-65B6-BA5014C1D7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1828800"/>
            <a:ext cx="2894013"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E0CFF514-5BD9-BDEB-FB91-7BF535BC4132}"/>
              </a:ext>
            </a:extLst>
          </p:cNvPr>
          <p:cNvSpPr>
            <a:spLocks noGrp="1" noChangeArrowheads="1"/>
          </p:cNvSpPr>
          <p:nvPr>
            <p:ph type="title"/>
          </p:nvPr>
        </p:nvSpPr>
        <p:spPr/>
        <p:txBody>
          <a:bodyPr/>
          <a:lstStyle/>
          <a:p>
            <a:pPr eaLnBrk="1" hangingPunct="1"/>
            <a:r>
              <a:rPr lang="en-US" altLang="en-US"/>
              <a:t>Race and Detention</a:t>
            </a:r>
          </a:p>
        </p:txBody>
      </p:sp>
      <p:sp>
        <p:nvSpPr>
          <p:cNvPr id="47107" name="Rectangle 3">
            <a:extLst>
              <a:ext uri="{FF2B5EF4-FFF2-40B4-BE49-F238E27FC236}">
                <a16:creationId xmlns:a16="http://schemas.microsoft.com/office/drawing/2014/main" id="{D23EA9EF-4CFC-B450-18AA-395CE5A6A649}"/>
              </a:ext>
            </a:extLst>
          </p:cNvPr>
          <p:cNvSpPr>
            <a:spLocks noGrp="1" noChangeArrowheads="1"/>
          </p:cNvSpPr>
          <p:nvPr>
            <p:ph type="body" idx="1"/>
          </p:nvPr>
        </p:nvSpPr>
        <p:spPr/>
        <p:txBody>
          <a:bodyPr/>
          <a:lstStyle/>
          <a:p>
            <a:pPr eaLnBrk="1" hangingPunct="1"/>
            <a:r>
              <a:rPr lang="en-US" altLang="en-US" sz="2800"/>
              <a:t>African-American youths vs. white youths:</a:t>
            </a:r>
          </a:p>
          <a:p>
            <a:pPr lvl="1" eaLnBrk="1" hangingPunct="1"/>
            <a:r>
              <a:rPr lang="en-US" altLang="en-US" sz="2400"/>
              <a:t>6X more likely to be sentenced and incarcerated</a:t>
            </a:r>
          </a:p>
          <a:p>
            <a:pPr lvl="1" eaLnBrk="1" hangingPunct="1"/>
            <a:r>
              <a:rPr lang="en-US" altLang="en-US" sz="2400"/>
              <a:t>9X more likely to be charged with a violent crime</a:t>
            </a:r>
          </a:p>
          <a:p>
            <a:pPr eaLnBrk="1" hangingPunct="1"/>
            <a:r>
              <a:rPr lang="en-US" altLang="en-US" sz="2800"/>
              <a:t>Latino vs. white youths:</a:t>
            </a:r>
          </a:p>
          <a:p>
            <a:pPr lvl="1" eaLnBrk="1" hangingPunct="1"/>
            <a:r>
              <a:rPr lang="en-US" altLang="en-US" sz="2400"/>
              <a:t>2X length of stay for drug offenses</a:t>
            </a:r>
          </a:p>
          <a:p>
            <a:pPr eaLnBrk="1" hangingPunct="1"/>
            <a:r>
              <a:rPr lang="en-US" altLang="en-US" sz="2800"/>
              <a:t>Latino incarceration rates rising dramatically</a:t>
            </a:r>
          </a:p>
          <a:p>
            <a:pPr eaLnBrk="1" hangingPunct="1"/>
            <a:r>
              <a:rPr lang="en-US" altLang="en-US" sz="2800"/>
              <a:t>Republican-appointed judges sentence blacks to jail terms an average of 7.8 months longer than whites (Democrat-appointed judges 4.8 months longer)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a:extLst>
              <a:ext uri="{FF2B5EF4-FFF2-40B4-BE49-F238E27FC236}">
                <a16:creationId xmlns:a16="http://schemas.microsoft.com/office/drawing/2014/main" id="{C4A28875-BD4C-0DEB-03C7-AF7D0948708A}"/>
              </a:ext>
            </a:extLst>
          </p:cNvPr>
          <p:cNvSpPr>
            <a:spLocks noGrp="1" noChangeArrowheads="1"/>
          </p:cNvSpPr>
          <p:nvPr>
            <p:ph type="title"/>
          </p:nvPr>
        </p:nvSpPr>
        <p:spPr/>
        <p:txBody>
          <a:bodyPr/>
          <a:lstStyle/>
          <a:p>
            <a:r>
              <a:rPr lang="en-US" altLang="en-US"/>
              <a:t>Racism in the Criminal Justice System</a:t>
            </a:r>
          </a:p>
        </p:txBody>
      </p:sp>
      <p:sp>
        <p:nvSpPr>
          <p:cNvPr id="48131" name="Content Placeholder 2">
            <a:extLst>
              <a:ext uri="{FF2B5EF4-FFF2-40B4-BE49-F238E27FC236}">
                <a16:creationId xmlns:a16="http://schemas.microsoft.com/office/drawing/2014/main" id="{8D204654-2E46-E9FA-B89B-7BEB78862EFA}"/>
              </a:ext>
            </a:extLst>
          </p:cNvPr>
          <p:cNvSpPr>
            <a:spLocks noGrp="1" noChangeArrowheads="1"/>
          </p:cNvSpPr>
          <p:nvPr>
            <p:ph idx="1"/>
          </p:nvPr>
        </p:nvSpPr>
        <p:spPr/>
        <p:txBody>
          <a:bodyPr/>
          <a:lstStyle/>
          <a:p>
            <a:pPr eaLnBrk="1" hangingPunct="1"/>
            <a:r>
              <a:rPr lang="en-US" altLang="en-US" sz="2400" dirty="0"/>
              <a:t>Violent crime associated with poverty, not race</a:t>
            </a:r>
          </a:p>
          <a:p>
            <a:pPr eaLnBrk="1" hangingPunct="1"/>
            <a:r>
              <a:rPr lang="en-US" altLang="en-US" sz="2400" dirty="0"/>
              <a:t>Persons of color are more likely than whites to be:</a:t>
            </a:r>
          </a:p>
          <a:p>
            <a:pPr lvl="1" eaLnBrk="1" hangingPunct="1"/>
            <a:r>
              <a:rPr lang="en-US" altLang="en-US" sz="2400" dirty="0"/>
              <a:t>Stopped by the police (e.g., “Driving while black”, “Stop and frisk”)</a:t>
            </a:r>
          </a:p>
          <a:p>
            <a:pPr lvl="1" eaLnBrk="1" hangingPunct="1"/>
            <a:r>
              <a:rPr lang="en-US" altLang="en-US" sz="2400" dirty="0"/>
              <a:t>Abused by the police</a:t>
            </a:r>
          </a:p>
          <a:p>
            <a:pPr lvl="1" eaLnBrk="1" hangingPunct="1"/>
            <a:r>
              <a:rPr lang="en-US" altLang="en-US" sz="2400" dirty="0"/>
              <a:t>Handcuffed when stopped by the police</a:t>
            </a:r>
          </a:p>
          <a:p>
            <a:pPr lvl="1" eaLnBrk="1" hangingPunct="1"/>
            <a:r>
              <a:rPr lang="en-US" altLang="en-US" sz="2400" dirty="0"/>
              <a:t>Arrested</a:t>
            </a:r>
          </a:p>
          <a:p>
            <a:r>
              <a:rPr lang="en-US" altLang="en-US" sz="2400" dirty="0"/>
              <a:t>Police use force on about 300,000 people/yr, injuring 1/3 of them</a:t>
            </a:r>
          </a:p>
          <a:p>
            <a:pPr lvl="1"/>
            <a:r>
              <a:rPr lang="en-US" altLang="en-US" sz="2000" dirty="0"/>
              <a:t>Most common stun guns</a:t>
            </a:r>
          </a:p>
          <a:p>
            <a:pPr lvl="1"/>
            <a:r>
              <a:rPr lang="en-US" altLang="en-US" sz="2000" dirty="0"/>
              <a:t>200,000 additional incidents of threats of force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a:extLst>
              <a:ext uri="{FF2B5EF4-FFF2-40B4-BE49-F238E27FC236}">
                <a16:creationId xmlns:a16="http://schemas.microsoft.com/office/drawing/2014/main" id="{C2017214-16D4-713E-573C-6EE58D1371E6}"/>
              </a:ext>
            </a:extLst>
          </p:cNvPr>
          <p:cNvSpPr>
            <a:spLocks noGrp="1" noChangeArrowheads="1"/>
          </p:cNvSpPr>
          <p:nvPr>
            <p:ph type="title"/>
          </p:nvPr>
        </p:nvSpPr>
        <p:spPr/>
        <p:txBody>
          <a:bodyPr/>
          <a:lstStyle/>
          <a:p>
            <a:r>
              <a:rPr lang="en-US" altLang="en-US" dirty="0">
                <a:solidFill>
                  <a:srgbClr val="000000"/>
                </a:solidFill>
              </a:rPr>
              <a:t>Racism in the Criminal Justice System</a:t>
            </a:r>
            <a:endParaRPr lang="en-US" altLang="en-US" dirty="0"/>
          </a:p>
        </p:txBody>
      </p:sp>
      <p:sp>
        <p:nvSpPr>
          <p:cNvPr id="49155" name="Content Placeholder 2">
            <a:extLst>
              <a:ext uri="{FF2B5EF4-FFF2-40B4-BE49-F238E27FC236}">
                <a16:creationId xmlns:a16="http://schemas.microsoft.com/office/drawing/2014/main" id="{71EEDF35-AE11-EE97-5977-00C7F02E5279}"/>
              </a:ext>
            </a:extLst>
          </p:cNvPr>
          <p:cNvSpPr>
            <a:spLocks noGrp="1" noChangeArrowheads="1"/>
          </p:cNvSpPr>
          <p:nvPr>
            <p:ph idx="1"/>
          </p:nvPr>
        </p:nvSpPr>
        <p:spPr/>
        <p:txBody>
          <a:bodyPr/>
          <a:lstStyle/>
          <a:p>
            <a:pPr eaLnBrk="1" hangingPunct="1"/>
            <a:r>
              <a:rPr lang="en-US" altLang="en-US" sz="2800" dirty="0"/>
              <a:t>Persons of color are more likely than whites to be:</a:t>
            </a:r>
          </a:p>
          <a:p>
            <a:pPr lvl="1" eaLnBrk="1" hangingPunct="1"/>
            <a:r>
              <a:rPr lang="en-US" altLang="en-US" dirty="0"/>
              <a:t>Denied bail</a:t>
            </a:r>
          </a:p>
          <a:p>
            <a:pPr lvl="1" eaLnBrk="1" hangingPunct="1"/>
            <a:r>
              <a:rPr lang="en-US" altLang="en-US" dirty="0"/>
              <a:t>Charged with a serious crime</a:t>
            </a:r>
          </a:p>
          <a:p>
            <a:pPr lvl="1" eaLnBrk="1" hangingPunct="1"/>
            <a:r>
              <a:rPr lang="en-US" altLang="en-US" dirty="0"/>
              <a:t>Under-represented on juries</a:t>
            </a:r>
          </a:p>
          <a:p>
            <a:pPr lvl="1" eaLnBrk="1" hangingPunct="1"/>
            <a:r>
              <a:rPr lang="en-US" altLang="en-US" dirty="0"/>
              <a:t>Convicted</a:t>
            </a:r>
          </a:p>
          <a:p>
            <a:pPr lvl="1" eaLnBrk="1" hangingPunct="1"/>
            <a:r>
              <a:rPr lang="en-US" altLang="en-US" dirty="0"/>
              <a:t>Receive a harsher sentence</a:t>
            </a:r>
          </a:p>
          <a:p>
            <a:endParaRPr lang="en-US" alt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a:extLst>
              <a:ext uri="{FF2B5EF4-FFF2-40B4-BE49-F238E27FC236}">
                <a16:creationId xmlns:a16="http://schemas.microsoft.com/office/drawing/2014/main" id="{19E1AB44-C38D-664E-B580-2232D85C05D8}"/>
              </a:ext>
            </a:extLst>
          </p:cNvPr>
          <p:cNvSpPr>
            <a:spLocks noGrp="1" noChangeArrowheads="1"/>
          </p:cNvSpPr>
          <p:nvPr>
            <p:ph type="title"/>
          </p:nvPr>
        </p:nvSpPr>
        <p:spPr/>
        <p:txBody>
          <a:bodyPr/>
          <a:lstStyle/>
          <a:p>
            <a:r>
              <a:rPr lang="en-US" altLang="en-US"/>
              <a:t>Race and Detention</a:t>
            </a:r>
          </a:p>
        </p:txBody>
      </p:sp>
      <p:sp>
        <p:nvSpPr>
          <p:cNvPr id="50179" name="Content Placeholder 2">
            <a:extLst>
              <a:ext uri="{FF2B5EF4-FFF2-40B4-BE49-F238E27FC236}">
                <a16:creationId xmlns:a16="http://schemas.microsoft.com/office/drawing/2014/main" id="{52BEF97B-5524-5EAD-D913-8D8ABC579FBA}"/>
              </a:ext>
            </a:extLst>
          </p:cNvPr>
          <p:cNvSpPr>
            <a:spLocks noGrp="1" noChangeArrowheads="1"/>
          </p:cNvSpPr>
          <p:nvPr>
            <p:ph idx="1"/>
          </p:nvPr>
        </p:nvSpPr>
        <p:spPr/>
        <p:txBody>
          <a:bodyPr/>
          <a:lstStyle/>
          <a:p>
            <a:pPr eaLnBrk="1" hangingPunct="1"/>
            <a:r>
              <a:rPr lang="en-US" altLang="en-US" dirty="0"/>
              <a:t>Minority youths more likely to be sent to adult courts</a:t>
            </a:r>
          </a:p>
          <a:p>
            <a:pPr eaLnBrk="1" hangingPunct="1"/>
            <a:endParaRPr lang="en-US" altLang="en-US" dirty="0"/>
          </a:p>
          <a:p>
            <a:pPr eaLnBrk="1" hangingPunct="1"/>
            <a:r>
              <a:rPr lang="en-US" altLang="en-US" dirty="0"/>
              <a:t>Risk assessments (some done by for-profit companies) designed to choose prisoners for early release unscientific, racially-biased</a:t>
            </a:r>
          </a:p>
          <a:p>
            <a:endParaRPr lang="en-US" alt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a:extLst>
              <a:ext uri="{FF2B5EF4-FFF2-40B4-BE49-F238E27FC236}">
                <a16:creationId xmlns:a16="http://schemas.microsoft.com/office/drawing/2014/main" id="{E2BF7A8D-514E-DEEC-FA9E-1251FEE7EE3A}"/>
              </a:ext>
            </a:extLst>
          </p:cNvPr>
          <p:cNvSpPr>
            <a:spLocks noGrp="1" noChangeArrowheads="1"/>
          </p:cNvSpPr>
          <p:nvPr>
            <p:ph type="title"/>
          </p:nvPr>
        </p:nvSpPr>
        <p:spPr/>
        <p:txBody>
          <a:bodyPr/>
          <a:lstStyle/>
          <a:p>
            <a:r>
              <a:rPr lang="en-US" altLang="en-US" dirty="0"/>
              <a:t>Police Shootings</a:t>
            </a:r>
          </a:p>
        </p:txBody>
      </p:sp>
      <p:sp>
        <p:nvSpPr>
          <p:cNvPr id="51203" name="Content Placeholder 2">
            <a:extLst>
              <a:ext uri="{FF2B5EF4-FFF2-40B4-BE49-F238E27FC236}">
                <a16:creationId xmlns:a16="http://schemas.microsoft.com/office/drawing/2014/main" id="{55AB89A4-DACD-3A23-90BA-52BB6B674066}"/>
              </a:ext>
            </a:extLst>
          </p:cNvPr>
          <p:cNvSpPr>
            <a:spLocks noGrp="1" noChangeArrowheads="1"/>
          </p:cNvSpPr>
          <p:nvPr>
            <p:ph idx="1"/>
          </p:nvPr>
        </p:nvSpPr>
        <p:spPr/>
        <p:txBody>
          <a:bodyPr/>
          <a:lstStyle/>
          <a:p>
            <a:r>
              <a:rPr lang="en-US" altLang="en-US" dirty="0"/>
              <a:t>1,278 persons killed (2025)</a:t>
            </a:r>
          </a:p>
          <a:p>
            <a:pPr lvl="1"/>
            <a:r>
              <a:rPr lang="en-US" altLang="en-US" sz="3200" dirty="0"/>
              <a:t>Blacks 2.6X more likely than Whites to be killed</a:t>
            </a:r>
          </a:p>
          <a:p>
            <a:pPr lvl="1"/>
            <a:r>
              <a:rPr lang="en-US" altLang="en-US" sz="3200" dirty="0"/>
              <a:t>Native Americans 2.2</a:t>
            </a:r>
          </a:p>
          <a:p>
            <a:pPr lvl="1"/>
            <a:r>
              <a:rPr lang="en-US" altLang="en-US" sz="3200" dirty="0"/>
              <a:t>Latinos 1.3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BC8A-C238-9273-4F3D-06C856D98A6B}"/>
              </a:ext>
            </a:extLst>
          </p:cNvPr>
          <p:cNvSpPr>
            <a:spLocks noGrp="1"/>
          </p:cNvSpPr>
          <p:nvPr>
            <p:ph type="title"/>
          </p:nvPr>
        </p:nvSpPr>
        <p:spPr/>
        <p:txBody>
          <a:bodyPr/>
          <a:lstStyle/>
          <a:p>
            <a:r>
              <a:rPr lang="en-US" altLang="en-US" dirty="0"/>
              <a:t>Police Shootings</a:t>
            </a:r>
            <a:endParaRPr lang="en-AU" dirty="0"/>
          </a:p>
        </p:txBody>
      </p:sp>
      <p:sp>
        <p:nvSpPr>
          <p:cNvPr id="3" name="Content Placeholder 2">
            <a:extLst>
              <a:ext uri="{FF2B5EF4-FFF2-40B4-BE49-F238E27FC236}">
                <a16:creationId xmlns:a16="http://schemas.microsoft.com/office/drawing/2014/main" id="{F582DAB6-FE86-4E41-0BE0-A0F4A7602006}"/>
              </a:ext>
            </a:extLst>
          </p:cNvPr>
          <p:cNvSpPr>
            <a:spLocks noGrp="1"/>
          </p:cNvSpPr>
          <p:nvPr>
            <p:ph idx="1"/>
          </p:nvPr>
        </p:nvSpPr>
        <p:spPr/>
        <p:txBody>
          <a:bodyPr/>
          <a:lstStyle/>
          <a:p>
            <a:r>
              <a:rPr lang="en-US" altLang="en-US" sz="2800" dirty="0"/>
              <a:t>Reasons: seen with weapon (11%), traffic violation escalation (9%), mental health/welfare check (8%), domestic disturbance (6%), no offense alleged (6%), other alleged nonviolent offense (22%), claims of violent offenses/serious crimes (38%)</a:t>
            </a:r>
          </a:p>
          <a:p>
            <a:pPr lvl="2"/>
            <a:r>
              <a:rPr lang="en-US" altLang="en-US" sz="2800" dirty="0"/>
              <a:t>Other studies show 27% involve a mental health crisis</a:t>
            </a:r>
          </a:p>
          <a:p>
            <a:pPr lvl="2"/>
            <a:r>
              <a:rPr lang="en-US" altLang="en-US" sz="2800" dirty="0"/>
              <a:t>36% of victims had been fleeing the scene</a:t>
            </a:r>
          </a:p>
          <a:p>
            <a:endParaRPr lang="en-AU" dirty="0"/>
          </a:p>
        </p:txBody>
      </p:sp>
    </p:spTree>
    <p:extLst>
      <p:ext uri="{BB962C8B-B14F-4D97-AF65-F5344CB8AC3E}">
        <p14:creationId xmlns:p14="http://schemas.microsoft.com/office/powerpoint/2010/main" val="14357233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id="{982E227F-D945-54C6-9642-08036D135B35}"/>
              </a:ext>
            </a:extLst>
          </p:cNvPr>
          <p:cNvSpPr>
            <a:spLocks noGrp="1" noChangeArrowheads="1"/>
          </p:cNvSpPr>
          <p:nvPr>
            <p:ph type="title"/>
          </p:nvPr>
        </p:nvSpPr>
        <p:spPr/>
        <p:txBody>
          <a:bodyPr/>
          <a:lstStyle/>
          <a:p>
            <a:r>
              <a:rPr lang="en-US" altLang="en-US"/>
              <a:t>Immigration and Incarceration</a:t>
            </a:r>
          </a:p>
        </p:txBody>
      </p:sp>
      <p:sp>
        <p:nvSpPr>
          <p:cNvPr id="52227" name="Content Placeholder 2">
            <a:extLst>
              <a:ext uri="{FF2B5EF4-FFF2-40B4-BE49-F238E27FC236}">
                <a16:creationId xmlns:a16="http://schemas.microsoft.com/office/drawing/2014/main" id="{2FB43AF4-84C6-8907-D6E5-82D799E41D28}"/>
              </a:ext>
            </a:extLst>
          </p:cNvPr>
          <p:cNvSpPr>
            <a:spLocks noGrp="1" noChangeArrowheads="1"/>
          </p:cNvSpPr>
          <p:nvPr>
            <p:ph idx="1"/>
          </p:nvPr>
        </p:nvSpPr>
        <p:spPr/>
        <p:txBody>
          <a:bodyPr/>
          <a:lstStyle/>
          <a:p>
            <a:r>
              <a:rPr lang="en-US" altLang="en-US" sz="2800" dirty="0"/>
              <a:t>13% of US population foreign-born</a:t>
            </a:r>
          </a:p>
          <a:p>
            <a:r>
              <a:rPr lang="en-US" altLang="en-US" sz="2800" dirty="0"/>
              <a:t>Until recently (Trump/ICE), 5% to 11% of US prison population not US citizens</a:t>
            </a:r>
          </a:p>
          <a:p>
            <a:pPr lvl="1"/>
            <a:r>
              <a:rPr lang="en-US" altLang="en-US" dirty="0"/>
              <a:t>Now 34%, but ¾ of these are sentenced for immigration “crimes”</a:t>
            </a:r>
          </a:p>
          <a:p>
            <a:r>
              <a:rPr lang="en-US" altLang="en-US" sz="2800" dirty="0"/>
              <a:t>Immigrants less likely to be criminals than native-born US citizens (even after accounting for fact that many immigrant “criminals” incarcerated for immigration offenses)</a:t>
            </a:r>
          </a:p>
          <a:p>
            <a:endParaRPr lang="en-US" alt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562E2CB8-869F-DC2A-66EB-AE68BD2C9063}"/>
              </a:ext>
            </a:extLst>
          </p:cNvPr>
          <p:cNvSpPr>
            <a:spLocks noGrp="1" noChangeArrowheads="1"/>
          </p:cNvSpPr>
          <p:nvPr>
            <p:ph type="title" idx="4294967295"/>
          </p:nvPr>
        </p:nvSpPr>
        <p:spPr/>
        <p:txBody>
          <a:bodyPr/>
          <a:lstStyle/>
          <a:p>
            <a:r>
              <a:rPr lang="en-US" altLang="en-US"/>
              <a:t>Immigration Detention Centers</a:t>
            </a:r>
          </a:p>
        </p:txBody>
      </p:sp>
      <p:sp>
        <p:nvSpPr>
          <p:cNvPr id="53251" name="Rectangle 3">
            <a:extLst>
              <a:ext uri="{FF2B5EF4-FFF2-40B4-BE49-F238E27FC236}">
                <a16:creationId xmlns:a16="http://schemas.microsoft.com/office/drawing/2014/main" id="{B3287838-2086-1FAB-D76D-BC01E402CDD0}"/>
              </a:ext>
            </a:extLst>
          </p:cNvPr>
          <p:cNvSpPr>
            <a:spLocks noGrp="1" noChangeArrowheads="1"/>
          </p:cNvSpPr>
          <p:nvPr>
            <p:ph type="body" idx="4294967295"/>
          </p:nvPr>
        </p:nvSpPr>
        <p:spPr/>
        <p:txBody>
          <a:bodyPr/>
          <a:lstStyle/>
          <a:p>
            <a:r>
              <a:rPr lang="en-US" altLang="en-US" dirty="0"/>
              <a:t>Run by Immigration and Customs Enforcement, a branch of DHS</a:t>
            </a:r>
          </a:p>
          <a:p>
            <a:pPr lvl="1"/>
            <a:r>
              <a:rPr lang="en-US" altLang="en-US" sz="3200" dirty="0"/>
              <a:t>Haphazard network of governmentally- and privately-run jails</a:t>
            </a:r>
          </a:p>
          <a:p>
            <a:pPr lvl="1"/>
            <a:r>
              <a:rPr lang="en-US" altLang="en-US" sz="3200" dirty="0"/>
              <a:t>Private prison industry heavily involved</a:t>
            </a:r>
          </a:p>
          <a:p>
            <a:pPr lvl="2"/>
            <a:r>
              <a:rPr lang="en-US" altLang="en-US" sz="2800" dirty="0"/>
              <a:t>¾ of detainees (vs. 9% of state and federal prisoners)</a:t>
            </a:r>
          </a:p>
          <a:p>
            <a:pPr lvl="2"/>
            <a:r>
              <a:rPr lang="en-US" altLang="en-US" sz="2800" dirty="0"/>
              <a:t>CoreCivic (formerly Corrections Corporation of America) largest</a:t>
            </a:r>
          </a:p>
          <a:p>
            <a:endParaRPr lang="en-US" altLang="en-US" sz="24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E2E03D91-EA65-DF97-45CD-1A18633229B8}"/>
              </a:ext>
            </a:extLst>
          </p:cNvPr>
          <p:cNvSpPr>
            <a:spLocks noGrp="1" noChangeArrowheads="1"/>
          </p:cNvSpPr>
          <p:nvPr>
            <p:ph type="title"/>
          </p:nvPr>
        </p:nvSpPr>
        <p:spPr/>
        <p:txBody>
          <a:bodyPr/>
          <a:lstStyle/>
          <a:p>
            <a:r>
              <a:rPr lang="en-US" altLang="en-US">
                <a:solidFill>
                  <a:srgbClr val="000000"/>
                </a:solidFill>
              </a:rPr>
              <a:t>Immigration Detention Centers</a:t>
            </a:r>
            <a:endParaRPr lang="en-US" altLang="en-US"/>
          </a:p>
        </p:txBody>
      </p:sp>
      <p:sp>
        <p:nvSpPr>
          <p:cNvPr id="54275" name="Content Placeholder 2">
            <a:extLst>
              <a:ext uri="{FF2B5EF4-FFF2-40B4-BE49-F238E27FC236}">
                <a16:creationId xmlns:a16="http://schemas.microsoft.com/office/drawing/2014/main" id="{C03982E2-7EB8-708C-0315-C680422295BE}"/>
              </a:ext>
            </a:extLst>
          </p:cNvPr>
          <p:cNvSpPr>
            <a:spLocks noGrp="1" noChangeArrowheads="1"/>
          </p:cNvSpPr>
          <p:nvPr>
            <p:ph idx="1"/>
          </p:nvPr>
        </p:nvSpPr>
        <p:spPr/>
        <p:txBody>
          <a:bodyPr/>
          <a:lstStyle/>
          <a:p>
            <a:r>
              <a:rPr lang="en-US" altLang="en-US" sz="2400" dirty="0"/>
              <a:t>Large numbers of detainees (“War on Immigration”)</a:t>
            </a:r>
          </a:p>
          <a:p>
            <a:pPr lvl="1"/>
            <a:r>
              <a:rPr lang="en-US" altLang="en-US" sz="2400" dirty="0"/>
              <a:t>91% increase between 2003 and 2018</a:t>
            </a:r>
          </a:p>
          <a:p>
            <a:pPr lvl="1"/>
            <a:r>
              <a:rPr lang="en-US" altLang="en-US" sz="2400" dirty="0"/>
              <a:t>Was fastest-growing form of detention in U.S. (209,000 in 2009; 380,000-442,000 in 2017; 250,000 in 2021, 300,000 in 2022)</a:t>
            </a:r>
          </a:p>
          <a:p>
            <a:pPr lvl="2"/>
            <a:r>
              <a:rPr lang="en-US" altLang="en-US" dirty="0"/>
              <a:t>61% have no criminal record; most others have minor offenses (e.g., traffic violations)</a:t>
            </a:r>
          </a:p>
          <a:p>
            <a:pPr lvl="2"/>
            <a:r>
              <a:rPr lang="en-US" altLang="en-US" dirty="0"/>
              <a:t>Over 200 detention centers nationwide</a:t>
            </a:r>
          </a:p>
          <a:p>
            <a:pPr lvl="2"/>
            <a:r>
              <a:rPr lang="en-US" altLang="en-US" dirty="0"/>
              <a:t>Biden policies limiting number of border crossings and monitoring programs dramatically decreased populations (30,000 in 2023)</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C64BF-4996-1C74-8C4D-EFAB489589A8}"/>
              </a:ext>
            </a:extLst>
          </p:cNvPr>
          <p:cNvSpPr>
            <a:spLocks noGrp="1"/>
          </p:cNvSpPr>
          <p:nvPr>
            <p:ph type="title"/>
          </p:nvPr>
        </p:nvSpPr>
        <p:spPr/>
        <p:txBody>
          <a:bodyPr/>
          <a:lstStyle/>
          <a:p>
            <a:r>
              <a:rPr kumimoji="0" lang="en-AU" sz="4400" b="0" i="0" u="none" strike="noStrike" kern="0" cap="none" spc="0" normalizeH="0" baseline="0" noProof="0" dirty="0">
                <a:ln>
                  <a:noFill/>
                </a:ln>
                <a:solidFill>
                  <a:srgbClr val="000000"/>
                </a:solidFill>
                <a:effectLst/>
                <a:uLnTx/>
                <a:uFillTx/>
                <a:latin typeface="Arial"/>
                <a:ea typeface="+mj-ea"/>
                <a:cs typeface="+mj-cs"/>
              </a:rPr>
              <a:t>ICE Detention Facts (2026)</a:t>
            </a:r>
            <a:endParaRPr lang="en-AU" dirty="0"/>
          </a:p>
        </p:txBody>
      </p:sp>
      <p:graphicFrame>
        <p:nvGraphicFramePr>
          <p:cNvPr id="4" name="Content Placeholder 3">
            <a:extLst>
              <a:ext uri="{FF2B5EF4-FFF2-40B4-BE49-F238E27FC236}">
                <a16:creationId xmlns:a16="http://schemas.microsoft.com/office/drawing/2014/main" id="{60A0473D-8164-6E86-A645-407E32BAD40A}"/>
              </a:ext>
            </a:extLst>
          </p:cNvPr>
          <p:cNvGraphicFramePr>
            <a:graphicFrameLocks noGrp="1"/>
          </p:cNvGraphicFramePr>
          <p:nvPr>
            <p:ph idx="1"/>
            <p:extLst>
              <p:ext uri="{D42A27DB-BD31-4B8C-83A1-F6EECF244321}">
                <p14:modId xmlns:p14="http://schemas.microsoft.com/office/powerpoint/2010/main" val="3727516018"/>
              </p:ext>
            </p:extLst>
          </p:nvPr>
        </p:nvGraphicFramePr>
        <p:xfrm>
          <a:off x="457200" y="2036559"/>
          <a:ext cx="8229600" cy="4118186"/>
        </p:xfrm>
        <a:graphic>
          <a:graphicData uri="http://schemas.openxmlformats.org/drawingml/2006/table">
            <a:tbl>
              <a:tblPr/>
              <a:tblGrid>
                <a:gridCol w="4114800">
                  <a:extLst>
                    <a:ext uri="{9D8B030D-6E8A-4147-A177-3AD203B41FA5}">
                      <a16:colId xmlns:a16="http://schemas.microsoft.com/office/drawing/2014/main" val="3223135028"/>
                    </a:ext>
                  </a:extLst>
                </a:gridCol>
                <a:gridCol w="4114800">
                  <a:extLst>
                    <a:ext uri="{9D8B030D-6E8A-4147-A177-3AD203B41FA5}">
                      <a16:colId xmlns:a16="http://schemas.microsoft.com/office/drawing/2014/main" val="1665972262"/>
                    </a:ext>
                  </a:extLst>
                </a:gridCol>
              </a:tblGrid>
              <a:tr h="167675">
                <a:tc>
                  <a:txBody>
                    <a:bodyPr/>
                    <a:lstStyle/>
                    <a:p>
                      <a:pPr marL="0" marR="0" algn="l" fontAlgn="t">
                        <a:buNone/>
                      </a:pPr>
                      <a:r>
                        <a:rPr lang="en-AU" sz="2000" b="1" i="0" dirty="0">
                          <a:solidFill>
                            <a:srgbClr val="4A4A4A"/>
                          </a:solidFill>
                          <a:effectLst/>
                          <a:latin typeface="inherit"/>
                        </a:rPr>
                        <a:t>Record single-day detention peak</a:t>
                      </a:r>
                      <a:endParaRPr lang="en-AU" sz="2000" b="0" i="0" dirty="0">
                        <a:solidFill>
                          <a:srgbClr val="4A4A4A"/>
                        </a:solidFill>
                        <a:effectLst/>
                        <a:latin typeface="inherit"/>
                      </a:endParaRPr>
                    </a:p>
                  </a:txBody>
                  <a:tcPr marL="65797" marR="65797" marT="32899" marB="32899">
                    <a:lnL>
                      <a:noFill/>
                    </a:lnL>
                    <a:lnR>
                      <a:noFill/>
                    </a:lnR>
                    <a:lnT>
                      <a:noFill/>
                    </a:lnT>
                    <a:lnB>
                      <a:noFill/>
                    </a:lnB>
                    <a:solidFill>
                      <a:srgbClr val="F0F0F0"/>
                    </a:solidFill>
                  </a:tcPr>
                </a:tc>
                <a:tc>
                  <a:txBody>
                    <a:bodyPr/>
                    <a:lstStyle/>
                    <a:p>
                      <a:pPr marL="0" marR="0" algn="l" fontAlgn="t">
                        <a:buNone/>
                      </a:pPr>
                      <a:r>
                        <a:rPr lang="en-AU" sz="2000" b="1" i="0">
                          <a:solidFill>
                            <a:srgbClr val="4A4A4A"/>
                          </a:solidFill>
                          <a:effectLst/>
                          <a:latin typeface="inherit"/>
                        </a:rPr>
                        <a:t>70,766 people</a:t>
                      </a:r>
                      <a:r>
                        <a:rPr lang="en-AU" sz="2000" b="0" i="0">
                          <a:solidFill>
                            <a:srgbClr val="4A4A4A"/>
                          </a:solidFill>
                          <a:effectLst/>
                          <a:latin typeface="inherit"/>
                        </a:rPr>
                        <a:t> on January 24, 2026 — highest in U.S. history</a:t>
                      </a:r>
                    </a:p>
                  </a:txBody>
                  <a:tcPr marL="65797" marR="65797" marT="32899" marB="32899">
                    <a:lnL>
                      <a:noFill/>
                    </a:lnL>
                    <a:lnR>
                      <a:noFill/>
                    </a:lnR>
                    <a:lnT>
                      <a:noFill/>
                    </a:lnT>
                    <a:lnB>
                      <a:noFill/>
                    </a:lnB>
                    <a:solidFill>
                      <a:srgbClr val="F0F0F0"/>
                    </a:solidFill>
                  </a:tcPr>
                </a:tc>
                <a:extLst>
                  <a:ext uri="{0D108BD9-81ED-4DB2-BD59-A6C34878D82A}">
                    <a16:rowId xmlns:a16="http://schemas.microsoft.com/office/drawing/2014/main" val="1343584092"/>
                  </a:ext>
                </a:extLst>
              </a:tr>
              <a:tr h="197392">
                <a:tc>
                  <a:txBody>
                    <a:bodyPr/>
                    <a:lstStyle/>
                    <a:p>
                      <a:pPr marL="0" marR="0" algn="l" fontAlgn="t">
                        <a:buNone/>
                      </a:pPr>
                      <a:r>
                        <a:rPr lang="en-AU" sz="2000" b="1" i="0">
                          <a:solidFill>
                            <a:srgbClr val="4A4A4A"/>
                          </a:solidFill>
                          <a:effectLst/>
                          <a:latin typeface="inherit"/>
                        </a:rPr>
                        <a:t>Mid-January 2026 high estimate</a:t>
                      </a:r>
                      <a:endParaRPr lang="en-AU" sz="2000" b="0" i="0">
                        <a:solidFill>
                          <a:srgbClr val="4A4A4A"/>
                        </a:solidFill>
                        <a:effectLst/>
                        <a:latin typeface="inherit"/>
                      </a:endParaRPr>
                    </a:p>
                  </a:txBody>
                  <a:tcPr marL="65797" marR="65797" marT="32899" marB="32899">
                    <a:lnL>
                      <a:noFill/>
                    </a:lnL>
                    <a:lnR>
                      <a:noFill/>
                    </a:lnR>
                    <a:lnT>
                      <a:noFill/>
                    </a:lnT>
                    <a:lnB>
                      <a:noFill/>
                    </a:lnB>
                    <a:solidFill>
                      <a:srgbClr val="FFFFFF"/>
                    </a:solidFill>
                  </a:tcPr>
                </a:tc>
                <a:tc>
                  <a:txBody>
                    <a:bodyPr/>
                    <a:lstStyle/>
                    <a:p>
                      <a:pPr marL="0" marR="0" algn="l" fontAlgn="t">
                        <a:buNone/>
                      </a:pPr>
                      <a:r>
                        <a:rPr lang="en-AU" sz="2000" b="0" i="0">
                          <a:solidFill>
                            <a:srgbClr val="4A4A4A"/>
                          </a:solidFill>
                          <a:effectLst/>
                          <a:latin typeface="inherit"/>
                        </a:rPr>
                        <a:t>More than </a:t>
                      </a:r>
                      <a:r>
                        <a:rPr lang="en-AU" sz="2000" b="1" i="0">
                          <a:solidFill>
                            <a:srgbClr val="4A4A4A"/>
                          </a:solidFill>
                          <a:effectLst/>
                          <a:latin typeface="inherit"/>
                        </a:rPr>
                        <a:t>73,400 people</a:t>
                      </a:r>
                      <a:r>
                        <a:rPr lang="en-AU" sz="2000" b="0" i="0">
                          <a:solidFill>
                            <a:srgbClr val="4A4A4A"/>
                          </a:solidFill>
                          <a:effectLst/>
                          <a:latin typeface="inherit"/>
                        </a:rPr>
                        <a:t> detained on a single day (Vera Institute)</a:t>
                      </a:r>
                    </a:p>
                  </a:txBody>
                  <a:tcPr marL="65797" marR="65797" marT="32899" marB="32899">
                    <a:lnL>
                      <a:noFill/>
                    </a:lnL>
                    <a:lnR>
                      <a:noFill/>
                    </a:lnR>
                    <a:lnT>
                      <a:noFill/>
                    </a:lnT>
                    <a:lnB>
                      <a:noFill/>
                    </a:lnB>
                    <a:solidFill>
                      <a:srgbClr val="FFFFFF"/>
                    </a:solidFill>
                  </a:tcPr>
                </a:tc>
                <a:extLst>
                  <a:ext uri="{0D108BD9-81ED-4DB2-BD59-A6C34878D82A}">
                    <a16:rowId xmlns:a16="http://schemas.microsoft.com/office/drawing/2014/main" val="2398870074"/>
                  </a:ext>
                </a:extLst>
              </a:tr>
              <a:tr h="197392">
                <a:tc>
                  <a:txBody>
                    <a:bodyPr/>
                    <a:lstStyle/>
                    <a:p>
                      <a:pPr marL="0" marR="0" algn="l" fontAlgn="t">
                        <a:buNone/>
                      </a:pPr>
                      <a:r>
                        <a:rPr lang="en-AU" sz="2000" b="1" i="0">
                          <a:solidFill>
                            <a:srgbClr val="4A4A4A"/>
                          </a:solidFill>
                          <a:effectLst/>
                          <a:latin typeface="inherit"/>
                        </a:rPr>
                        <a:t>Population as of April 4, 2026</a:t>
                      </a:r>
                      <a:endParaRPr lang="en-AU" sz="2000" b="0" i="0">
                        <a:solidFill>
                          <a:srgbClr val="4A4A4A"/>
                        </a:solidFill>
                        <a:effectLst/>
                        <a:latin typeface="inherit"/>
                      </a:endParaRPr>
                    </a:p>
                  </a:txBody>
                  <a:tcPr marL="65797" marR="65797" marT="32899" marB="32899">
                    <a:lnL>
                      <a:noFill/>
                    </a:lnL>
                    <a:lnR>
                      <a:noFill/>
                    </a:lnR>
                    <a:lnT>
                      <a:noFill/>
                    </a:lnT>
                    <a:lnB>
                      <a:noFill/>
                    </a:lnB>
                    <a:solidFill>
                      <a:srgbClr val="F0F0F0"/>
                    </a:solidFill>
                  </a:tcPr>
                </a:tc>
                <a:tc>
                  <a:txBody>
                    <a:bodyPr/>
                    <a:lstStyle/>
                    <a:p>
                      <a:pPr marL="0" marR="0" algn="l" fontAlgn="t">
                        <a:buNone/>
                      </a:pPr>
                      <a:r>
                        <a:rPr lang="en-AU" sz="2000" b="1" i="0">
                          <a:solidFill>
                            <a:srgbClr val="4A4A4A"/>
                          </a:solidFill>
                          <a:effectLst/>
                          <a:latin typeface="inherit"/>
                        </a:rPr>
                        <a:t>60,311 people</a:t>
                      </a:r>
                      <a:r>
                        <a:rPr lang="en-AU" sz="2000" b="0" i="0">
                          <a:solidFill>
                            <a:srgbClr val="4A4A4A"/>
                          </a:solidFill>
                          <a:effectLst/>
                          <a:latin typeface="inherit"/>
                        </a:rPr>
                        <a:t> in ICE detention</a:t>
                      </a:r>
                    </a:p>
                  </a:txBody>
                  <a:tcPr marL="65797" marR="65797" marT="32899" marB="32899">
                    <a:lnL>
                      <a:noFill/>
                    </a:lnL>
                    <a:lnR>
                      <a:noFill/>
                    </a:lnR>
                    <a:lnT>
                      <a:noFill/>
                    </a:lnT>
                    <a:lnB>
                      <a:noFill/>
                    </a:lnB>
                    <a:solidFill>
                      <a:srgbClr val="F0F0F0"/>
                    </a:solidFill>
                  </a:tcPr>
                </a:tc>
                <a:extLst>
                  <a:ext uri="{0D108BD9-81ED-4DB2-BD59-A6C34878D82A}">
                    <a16:rowId xmlns:a16="http://schemas.microsoft.com/office/drawing/2014/main" val="3877785972"/>
                  </a:ext>
                </a:extLst>
              </a:tr>
              <a:tr h="197392">
                <a:tc>
                  <a:txBody>
                    <a:bodyPr/>
                    <a:lstStyle/>
                    <a:p>
                      <a:pPr marL="0" marR="0" algn="l" fontAlgn="t">
                        <a:buNone/>
                      </a:pPr>
                      <a:r>
                        <a:rPr lang="en-AU" sz="2000" b="1" i="0">
                          <a:solidFill>
                            <a:srgbClr val="4A4A4A"/>
                          </a:solidFill>
                          <a:effectLst/>
                          <a:latin typeface="inherit"/>
                        </a:rPr>
                        <a:t>Population at start of 2025</a:t>
                      </a:r>
                      <a:endParaRPr lang="en-AU" sz="2000" b="0" i="0">
                        <a:solidFill>
                          <a:srgbClr val="4A4A4A"/>
                        </a:solidFill>
                        <a:effectLst/>
                        <a:latin typeface="inherit"/>
                      </a:endParaRPr>
                    </a:p>
                  </a:txBody>
                  <a:tcPr marL="65797" marR="65797" marT="32899" marB="32899">
                    <a:lnL>
                      <a:noFill/>
                    </a:lnL>
                    <a:lnR>
                      <a:noFill/>
                    </a:lnR>
                    <a:lnT>
                      <a:noFill/>
                    </a:lnT>
                    <a:lnB>
                      <a:noFill/>
                    </a:lnB>
                    <a:solidFill>
                      <a:srgbClr val="FFFFFF"/>
                    </a:solidFill>
                  </a:tcPr>
                </a:tc>
                <a:tc>
                  <a:txBody>
                    <a:bodyPr/>
                    <a:lstStyle/>
                    <a:p>
                      <a:pPr marL="0" marR="0" algn="l" fontAlgn="t">
                        <a:buNone/>
                      </a:pPr>
                      <a:r>
                        <a:rPr lang="en-AU" sz="2000" b="0" i="0">
                          <a:solidFill>
                            <a:srgbClr val="4A4A4A"/>
                          </a:solidFill>
                          <a:effectLst/>
                          <a:latin typeface="inherit"/>
                        </a:rPr>
                        <a:t>Approximately </a:t>
                      </a:r>
                      <a:r>
                        <a:rPr lang="en-AU" sz="2000" b="1" i="0">
                          <a:solidFill>
                            <a:srgbClr val="4A4A4A"/>
                          </a:solidFill>
                          <a:effectLst/>
                          <a:latin typeface="inherit"/>
                        </a:rPr>
                        <a:t>39,000 people</a:t>
                      </a:r>
                      <a:endParaRPr lang="en-AU" sz="2000" b="0" i="0">
                        <a:solidFill>
                          <a:srgbClr val="4A4A4A"/>
                        </a:solidFill>
                        <a:effectLst/>
                        <a:latin typeface="inherit"/>
                      </a:endParaRPr>
                    </a:p>
                  </a:txBody>
                  <a:tcPr marL="65797" marR="65797" marT="32899" marB="32899">
                    <a:lnL>
                      <a:noFill/>
                    </a:lnL>
                    <a:lnR>
                      <a:noFill/>
                    </a:lnR>
                    <a:lnT>
                      <a:noFill/>
                    </a:lnT>
                    <a:lnB>
                      <a:noFill/>
                    </a:lnB>
                    <a:solidFill>
                      <a:srgbClr val="FFFFFF"/>
                    </a:solidFill>
                  </a:tcPr>
                </a:tc>
                <a:extLst>
                  <a:ext uri="{0D108BD9-81ED-4DB2-BD59-A6C34878D82A}">
                    <a16:rowId xmlns:a16="http://schemas.microsoft.com/office/drawing/2014/main" val="69898059"/>
                  </a:ext>
                </a:extLst>
              </a:tr>
              <a:tr h="197392">
                <a:tc>
                  <a:txBody>
                    <a:bodyPr/>
                    <a:lstStyle/>
                    <a:p>
                      <a:pPr marL="0" marR="0" algn="l" fontAlgn="t">
                        <a:buNone/>
                      </a:pPr>
                      <a:r>
                        <a:rPr lang="en-AU" sz="2000" b="1" i="0">
                          <a:solidFill>
                            <a:srgbClr val="4A4A4A"/>
                          </a:solidFill>
                          <a:effectLst/>
                          <a:latin typeface="inherit"/>
                        </a:rPr>
                        <a:t>% increase since Jan 2025</a:t>
                      </a:r>
                      <a:endParaRPr lang="en-AU" sz="2000" b="0" i="0">
                        <a:solidFill>
                          <a:srgbClr val="4A4A4A"/>
                        </a:solidFill>
                        <a:effectLst/>
                        <a:latin typeface="inherit"/>
                      </a:endParaRPr>
                    </a:p>
                  </a:txBody>
                  <a:tcPr marL="65797" marR="65797" marT="32899" marB="32899">
                    <a:lnL>
                      <a:noFill/>
                    </a:lnL>
                    <a:lnR>
                      <a:noFill/>
                    </a:lnR>
                    <a:lnT>
                      <a:noFill/>
                    </a:lnT>
                    <a:lnB>
                      <a:noFill/>
                    </a:lnB>
                    <a:solidFill>
                      <a:srgbClr val="F0F0F0"/>
                    </a:solidFill>
                  </a:tcPr>
                </a:tc>
                <a:tc>
                  <a:txBody>
                    <a:bodyPr/>
                    <a:lstStyle/>
                    <a:p>
                      <a:pPr marL="0" marR="0" algn="l" fontAlgn="t">
                        <a:buNone/>
                      </a:pPr>
                      <a:r>
                        <a:rPr lang="en-AU" sz="2000" b="0" i="0">
                          <a:solidFill>
                            <a:srgbClr val="4A4A4A"/>
                          </a:solidFill>
                          <a:effectLst/>
                          <a:latin typeface="inherit"/>
                        </a:rPr>
                        <a:t>Over </a:t>
                      </a:r>
                      <a:r>
                        <a:rPr lang="en-AU" sz="2000" b="1" i="0">
                          <a:solidFill>
                            <a:srgbClr val="4A4A4A"/>
                          </a:solidFill>
                          <a:effectLst/>
                          <a:latin typeface="inherit"/>
                        </a:rPr>
                        <a:t>75% growth</a:t>
                      </a:r>
                      <a:r>
                        <a:rPr lang="en-AU" sz="2000" b="0" i="0">
                          <a:solidFill>
                            <a:srgbClr val="4A4A4A"/>
                          </a:solidFill>
                          <a:effectLst/>
                          <a:latin typeface="inherit"/>
                        </a:rPr>
                        <a:t> in detained population</a:t>
                      </a:r>
                    </a:p>
                  </a:txBody>
                  <a:tcPr marL="65797" marR="65797" marT="32899" marB="32899">
                    <a:lnL>
                      <a:noFill/>
                    </a:lnL>
                    <a:lnR>
                      <a:noFill/>
                    </a:lnR>
                    <a:lnT>
                      <a:noFill/>
                    </a:lnT>
                    <a:lnB>
                      <a:noFill/>
                    </a:lnB>
                    <a:solidFill>
                      <a:srgbClr val="F0F0F0"/>
                    </a:solidFill>
                  </a:tcPr>
                </a:tc>
                <a:extLst>
                  <a:ext uri="{0D108BD9-81ED-4DB2-BD59-A6C34878D82A}">
                    <a16:rowId xmlns:a16="http://schemas.microsoft.com/office/drawing/2014/main" val="771688302"/>
                  </a:ext>
                </a:extLst>
              </a:tr>
              <a:tr h="197392">
                <a:tc>
                  <a:txBody>
                    <a:bodyPr/>
                    <a:lstStyle/>
                    <a:p>
                      <a:pPr marL="0" marR="0" algn="l" fontAlgn="t">
                        <a:buNone/>
                      </a:pPr>
                      <a:r>
                        <a:rPr lang="en-AU" sz="2000" b="1" i="0" dirty="0">
                          <a:solidFill>
                            <a:srgbClr val="4A4A4A"/>
                          </a:solidFill>
                          <a:effectLst/>
                          <a:latin typeface="inherit"/>
                        </a:rPr>
                        <a:t>% with no criminal conviction (April 2026)</a:t>
                      </a:r>
                      <a:endParaRPr lang="en-AU" sz="2000" b="0" i="0" dirty="0">
                        <a:solidFill>
                          <a:srgbClr val="4A4A4A"/>
                        </a:solidFill>
                        <a:effectLst/>
                        <a:latin typeface="inherit"/>
                      </a:endParaRPr>
                    </a:p>
                  </a:txBody>
                  <a:tcPr marL="65797" marR="65797" marT="32899" marB="32899">
                    <a:lnL>
                      <a:noFill/>
                    </a:lnL>
                    <a:lnR>
                      <a:noFill/>
                    </a:lnR>
                    <a:lnT>
                      <a:noFill/>
                    </a:lnT>
                    <a:lnB>
                      <a:noFill/>
                    </a:lnB>
                    <a:solidFill>
                      <a:srgbClr val="FFFFFF"/>
                    </a:solidFill>
                  </a:tcPr>
                </a:tc>
                <a:tc>
                  <a:txBody>
                    <a:bodyPr/>
                    <a:lstStyle/>
                    <a:p>
                      <a:pPr marL="0" marR="0" algn="l" fontAlgn="t">
                        <a:buNone/>
                      </a:pPr>
                      <a:r>
                        <a:rPr lang="en-AU" sz="2000" b="1" i="0">
                          <a:solidFill>
                            <a:srgbClr val="4A4A4A"/>
                          </a:solidFill>
                          <a:effectLst/>
                          <a:latin typeface="inherit"/>
                        </a:rPr>
                        <a:t>70.8%</a:t>
                      </a:r>
                      <a:r>
                        <a:rPr lang="en-AU" sz="2000" b="0" i="0">
                          <a:solidFill>
                            <a:srgbClr val="4A4A4A"/>
                          </a:solidFill>
                          <a:effectLst/>
                          <a:latin typeface="inherit"/>
                        </a:rPr>
                        <a:t> — roughly </a:t>
                      </a:r>
                      <a:r>
                        <a:rPr lang="en-AU" sz="2000" b="1" i="0">
                          <a:solidFill>
                            <a:srgbClr val="4A4A4A"/>
                          </a:solidFill>
                          <a:effectLst/>
                          <a:latin typeface="inherit"/>
                        </a:rPr>
                        <a:t>42,722 individuals</a:t>
                      </a:r>
                      <a:endParaRPr lang="en-AU" sz="2000" b="0" i="0">
                        <a:solidFill>
                          <a:srgbClr val="4A4A4A"/>
                        </a:solidFill>
                        <a:effectLst/>
                        <a:latin typeface="inherit"/>
                      </a:endParaRPr>
                    </a:p>
                  </a:txBody>
                  <a:tcPr marL="65797" marR="65797" marT="32899" marB="32899">
                    <a:lnL>
                      <a:noFill/>
                    </a:lnL>
                    <a:lnR>
                      <a:noFill/>
                    </a:lnR>
                    <a:lnT>
                      <a:noFill/>
                    </a:lnT>
                    <a:lnB>
                      <a:noFill/>
                    </a:lnB>
                    <a:solidFill>
                      <a:srgbClr val="FFFFFF"/>
                    </a:solidFill>
                  </a:tcPr>
                </a:tc>
                <a:extLst>
                  <a:ext uri="{0D108BD9-81ED-4DB2-BD59-A6C34878D82A}">
                    <a16:rowId xmlns:a16="http://schemas.microsoft.com/office/drawing/2014/main" val="3602145997"/>
                  </a:ext>
                </a:extLst>
              </a:tr>
              <a:tr h="197392">
                <a:tc>
                  <a:txBody>
                    <a:bodyPr/>
                    <a:lstStyle/>
                    <a:p>
                      <a:pPr marL="0" marR="0" algn="l" fontAlgn="t">
                        <a:buNone/>
                      </a:pPr>
                      <a:r>
                        <a:rPr lang="en-AU" sz="2000" b="1" i="0">
                          <a:solidFill>
                            <a:srgbClr val="4A4A4A"/>
                          </a:solidFill>
                          <a:effectLst/>
                          <a:latin typeface="inherit"/>
                        </a:rPr>
                        <a:t>% with no criminal conviction (Feb 2026)</a:t>
                      </a:r>
                      <a:endParaRPr lang="en-AU" sz="2000" b="0" i="0">
                        <a:solidFill>
                          <a:srgbClr val="4A4A4A"/>
                        </a:solidFill>
                        <a:effectLst/>
                        <a:latin typeface="inherit"/>
                      </a:endParaRPr>
                    </a:p>
                  </a:txBody>
                  <a:tcPr marL="65797" marR="65797" marT="32899" marB="32899">
                    <a:lnL>
                      <a:noFill/>
                    </a:lnL>
                    <a:lnR>
                      <a:noFill/>
                    </a:lnR>
                    <a:lnT>
                      <a:noFill/>
                    </a:lnT>
                    <a:lnB>
                      <a:noFill/>
                    </a:lnB>
                    <a:solidFill>
                      <a:srgbClr val="F0F0F0"/>
                    </a:solidFill>
                  </a:tcPr>
                </a:tc>
                <a:tc>
                  <a:txBody>
                    <a:bodyPr/>
                    <a:lstStyle/>
                    <a:p>
                      <a:pPr marL="0" marR="0" algn="l" fontAlgn="t">
                        <a:buNone/>
                      </a:pPr>
                      <a:r>
                        <a:rPr lang="en-AU" sz="2000" b="1" i="0" dirty="0">
                          <a:solidFill>
                            <a:srgbClr val="4A4A4A"/>
                          </a:solidFill>
                          <a:effectLst/>
                          <a:latin typeface="inherit"/>
                        </a:rPr>
                        <a:t>73.6%</a:t>
                      </a:r>
                      <a:r>
                        <a:rPr lang="en-AU" sz="2000" b="0" i="0" dirty="0">
                          <a:solidFill>
                            <a:srgbClr val="4A4A4A"/>
                          </a:solidFill>
                          <a:effectLst/>
                          <a:latin typeface="inherit"/>
                        </a:rPr>
                        <a:t> — approximately </a:t>
                      </a:r>
                      <a:r>
                        <a:rPr lang="en-AU" sz="2000" b="1" i="0" dirty="0">
                          <a:solidFill>
                            <a:srgbClr val="4A4A4A"/>
                          </a:solidFill>
                          <a:effectLst/>
                          <a:latin typeface="inherit"/>
                        </a:rPr>
                        <a:t>50,000 of 68,000</a:t>
                      </a:r>
                      <a:endParaRPr lang="en-AU" sz="2000" b="0" i="0" dirty="0">
                        <a:solidFill>
                          <a:srgbClr val="4A4A4A"/>
                        </a:solidFill>
                        <a:effectLst/>
                        <a:latin typeface="inherit"/>
                      </a:endParaRPr>
                    </a:p>
                  </a:txBody>
                  <a:tcPr marL="65797" marR="65797" marT="32899" marB="32899">
                    <a:lnL>
                      <a:noFill/>
                    </a:lnL>
                    <a:lnR>
                      <a:noFill/>
                    </a:lnR>
                    <a:lnT>
                      <a:noFill/>
                    </a:lnT>
                    <a:lnB>
                      <a:noFill/>
                    </a:lnB>
                    <a:solidFill>
                      <a:srgbClr val="F0F0F0"/>
                    </a:solidFill>
                  </a:tcPr>
                </a:tc>
                <a:extLst>
                  <a:ext uri="{0D108BD9-81ED-4DB2-BD59-A6C34878D82A}">
                    <a16:rowId xmlns:a16="http://schemas.microsoft.com/office/drawing/2014/main" val="632032754"/>
                  </a:ext>
                </a:extLst>
              </a:tr>
            </a:tbl>
          </a:graphicData>
        </a:graphic>
      </p:graphicFrame>
    </p:spTree>
    <p:extLst>
      <p:ext uri="{BB962C8B-B14F-4D97-AF65-F5344CB8AC3E}">
        <p14:creationId xmlns:p14="http://schemas.microsoft.com/office/powerpoint/2010/main" val="109439653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A22AB-1BC6-98F2-A2D0-9EE0C332AB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A3CFA6-B2F1-0DDE-3161-B8368E6A6AE2}"/>
              </a:ext>
            </a:extLst>
          </p:cNvPr>
          <p:cNvSpPr>
            <a:spLocks noGrp="1"/>
          </p:cNvSpPr>
          <p:nvPr>
            <p:ph type="title"/>
          </p:nvPr>
        </p:nvSpPr>
        <p:spPr/>
        <p:txBody>
          <a:bodyPr/>
          <a:lstStyle/>
          <a:p>
            <a:r>
              <a:rPr kumimoji="0" lang="en-AU" sz="4400" b="0" i="0" u="none" strike="noStrike" kern="0" cap="none" spc="0" normalizeH="0" baseline="0" noProof="0" dirty="0">
                <a:ln>
                  <a:noFill/>
                </a:ln>
                <a:solidFill>
                  <a:srgbClr val="000000"/>
                </a:solidFill>
                <a:effectLst/>
                <a:uLnTx/>
                <a:uFillTx/>
                <a:latin typeface="Arial"/>
                <a:ea typeface="+mj-ea"/>
                <a:cs typeface="+mj-cs"/>
              </a:rPr>
              <a:t>ICE Detention Facts (2026)</a:t>
            </a:r>
            <a:endParaRPr lang="en-AU" dirty="0"/>
          </a:p>
        </p:txBody>
      </p:sp>
      <p:graphicFrame>
        <p:nvGraphicFramePr>
          <p:cNvPr id="4" name="Content Placeholder 3">
            <a:extLst>
              <a:ext uri="{FF2B5EF4-FFF2-40B4-BE49-F238E27FC236}">
                <a16:creationId xmlns:a16="http://schemas.microsoft.com/office/drawing/2014/main" id="{5F2E49F1-1791-16EA-4C6B-132EE94362F5}"/>
              </a:ext>
            </a:extLst>
          </p:cNvPr>
          <p:cNvGraphicFramePr>
            <a:graphicFrameLocks noGrp="1"/>
          </p:cNvGraphicFramePr>
          <p:nvPr>
            <p:ph idx="1"/>
            <p:extLst>
              <p:ext uri="{D42A27DB-BD31-4B8C-83A1-F6EECF244321}">
                <p14:modId xmlns:p14="http://schemas.microsoft.com/office/powerpoint/2010/main" val="2070415997"/>
              </p:ext>
            </p:extLst>
          </p:nvPr>
        </p:nvGraphicFramePr>
        <p:xfrm>
          <a:off x="457200" y="2036559"/>
          <a:ext cx="8229600" cy="4418148"/>
        </p:xfrm>
        <a:graphic>
          <a:graphicData uri="http://schemas.openxmlformats.org/drawingml/2006/table">
            <a:tbl>
              <a:tblPr/>
              <a:tblGrid>
                <a:gridCol w="4114800">
                  <a:extLst>
                    <a:ext uri="{9D8B030D-6E8A-4147-A177-3AD203B41FA5}">
                      <a16:colId xmlns:a16="http://schemas.microsoft.com/office/drawing/2014/main" val="3473358542"/>
                    </a:ext>
                  </a:extLst>
                </a:gridCol>
                <a:gridCol w="4114800">
                  <a:extLst>
                    <a:ext uri="{9D8B030D-6E8A-4147-A177-3AD203B41FA5}">
                      <a16:colId xmlns:a16="http://schemas.microsoft.com/office/drawing/2014/main" val="1931921915"/>
                    </a:ext>
                  </a:extLst>
                </a:gridCol>
              </a:tblGrid>
              <a:tr h="197392">
                <a:tc>
                  <a:txBody>
                    <a:bodyPr/>
                    <a:lstStyle/>
                    <a:p>
                      <a:pPr marL="0" marR="0" algn="l" fontAlgn="t">
                        <a:buNone/>
                      </a:pPr>
                      <a:r>
                        <a:rPr lang="en-AU" sz="2400" b="1" i="0" dirty="0">
                          <a:solidFill>
                            <a:srgbClr val="4A4A4A"/>
                          </a:solidFill>
                          <a:effectLst/>
                          <a:latin typeface="inherit"/>
                        </a:rPr>
                        <a:t>Facilities in use (Feb 2026)</a:t>
                      </a:r>
                      <a:endParaRPr lang="en-AU" sz="2400" b="0" i="0" dirty="0">
                        <a:solidFill>
                          <a:srgbClr val="4A4A4A"/>
                        </a:solidFill>
                        <a:effectLst/>
                        <a:latin typeface="inherit"/>
                      </a:endParaRPr>
                    </a:p>
                  </a:txBody>
                  <a:tcPr marL="65797" marR="65797" marT="32899" marB="32899">
                    <a:lnL>
                      <a:noFill/>
                    </a:lnL>
                    <a:lnR>
                      <a:noFill/>
                    </a:lnR>
                    <a:lnT>
                      <a:noFill/>
                    </a:lnT>
                    <a:lnB>
                      <a:noFill/>
                    </a:lnB>
                    <a:solidFill>
                      <a:srgbClr val="FFFFFF"/>
                    </a:solidFill>
                  </a:tcPr>
                </a:tc>
                <a:tc>
                  <a:txBody>
                    <a:bodyPr/>
                    <a:lstStyle/>
                    <a:p>
                      <a:pPr marL="0" marR="0" algn="l" fontAlgn="t">
                        <a:buNone/>
                      </a:pPr>
                      <a:r>
                        <a:rPr lang="en-AU" sz="2400" b="1" i="0" dirty="0">
                          <a:solidFill>
                            <a:srgbClr val="4A4A4A"/>
                          </a:solidFill>
                          <a:effectLst/>
                          <a:latin typeface="inherit"/>
                        </a:rPr>
                        <a:t>456 facilities</a:t>
                      </a:r>
                      <a:r>
                        <a:rPr lang="en-AU" sz="2400" b="0" i="0" dirty="0">
                          <a:solidFill>
                            <a:srgbClr val="4A4A4A"/>
                          </a:solidFill>
                          <a:effectLst/>
                          <a:latin typeface="inherit"/>
                        </a:rPr>
                        <a:t> (ICE acknowledged only 220 publicly)</a:t>
                      </a:r>
                    </a:p>
                  </a:txBody>
                  <a:tcPr marL="65797" marR="65797" marT="32899" marB="32899">
                    <a:lnL>
                      <a:noFill/>
                    </a:lnL>
                    <a:lnR>
                      <a:noFill/>
                    </a:lnR>
                    <a:lnT>
                      <a:noFill/>
                    </a:lnT>
                    <a:lnB>
                      <a:noFill/>
                    </a:lnB>
                    <a:solidFill>
                      <a:srgbClr val="FFFFFF"/>
                    </a:solidFill>
                  </a:tcPr>
                </a:tc>
                <a:extLst>
                  <a:ext uri="{0D108BD9-81ED-4DB2-BD59-A6C34878D82A}">
                    <a16:rowId xmlns:a16="http://schemas.microsoft.com/office/drawing/2014/main" val="1079299511"/>
                  </a:ext>
                </a:extLst>
              </a:tr>
              <a:tr h="197392">
                <a:tc>
                  <a:txBody>
                    <a:bodyPr/>
                    <a:lstStyle/>
                    <a:p>
                      <a:pPr marL="0" marR="0" algn="l" fontAlgn="t">
                        <a:buNone/>
                      </a:pPr>
                      <a:r>
                        <a:rPr lang="en-AU" sz="2400" b="1" i="0">
                          <a:solidFill>
                            <a:srgbClr val="4A4A4A"/>
                          </a:solidFill>
                          <a:effectLst/>
                          <a:latin typeface="inherit"/>
                        </a:rPr>
                        <a:t>Mega-facilities (1,000+ detainees/day, March 2026)</a:t>
                      </a:r>
                      <a:endParaRPr lang="en-AU" sz="2400" b="0" i="0">
                        <a:solidFill>
                          <a:srgbClr val="4A4A4A"/>
                        </a:solidFill>
                        <a:effectLst/>
                        <a:latin typeface="inherit"/>
                      </a:endParaRPr>
                    </a:p>
                  </a:txBody>
                  <a:tcPr marL="65797" marR="65797" marT="32899" marB="32899">
                    <a:lnL>
                      <a:noFill/>
                    </a:lnL>
                    <a:lnR>
                      <a:noFill/>
                    </a:lnR>
                    <a:lnT>
                      <a:noFill/>
                    </a:lnT>
                    <a:lnB>
                      <a:noFill/>
                    </a:lnB>
                    <a:solidFill>
                      <a:srgbClr val="F0F0F0"/>
                    </a:solidFill>
                  </a:tcPr>
                </a:tc>
                <a:tc>
                  <a:txBody>
                    <a:bodyPr/>
                    <a:lstStyle/>
                    <a:p>
                      <a:pPr marL="0" marR="0" algn="l" fontAlgn="t">
                        <a:buNone/>
                      </a:pPr>
                      <a:r>
                        <a:rPr lang="en-AU" sz="2400" b="1" i="0">
                          <a:solidFill>
                            <a:srgbClr val="4A4A4A"/>
                          </a:solidFill>
                          <a:effectLst/>
                          <a:latin typeface="inherit"/>
                        </a:rPr>
                        <a:t>20 facilities</a:t>
                      </a:r>
                      <a:r>
                        <a:rPr lang="en-AU" sz="2400" b="0" i="0">
                          <a:solidFill>
                            <a:srgbClr val="4A4A4A"/>
                          </a:solidFill>
                          <a:effectLst/>
                          <a:latin typeface="inherit"/>
                        </a:rPr>
                        <a:t> across </a:t>
                      </a:r>
                      <a:r>
                        <a:rPr lang="en-AU" sz="2400" b="1" i="0">
                          <a:solidFill>
                            <a:srgbClr val="4A4A4A"/>
                          </a:solidFill>
                          <a:effectLst/>
                          <a:latin typeface="inherit"/>
                        </a:rPr>
                        <a:t>11 states</a:t>
                      </a:r>
                      <a:r>
                        <a:rPr lang="en-AU" sz="2400" b="0" i="0">
                          <a:solidFill>
                            <a:srgbClr val="4A4A4A"/>
                          </a:solidFill>
                          <a:effectLst/>
                          <a:latin typeface="inherit"/>
                        </a:rPr>
                        <a:t> — </a:t>
                      </a:r>
                      <a:r>
                        <a:rPr lang="en-AU" sz="2400" b="1" i="0">
                          <a:solidFill>
                            <a:srgbClr val="4A4A4A"/>
                          </a:solidFill>
                          <a:effectLst/>
                          <a:latin typeface="inherit"/>
                        </a:rPr>
                        <a:t>19 of 20</a:t>
                      </a:r>
                      <a:r>
                        <a:rPr lang="en-AU" sz="2400" b="0" i="0">
                          <a:solidFill>
                            <a:srgbClr val="4A4A4A"/>
                          </a:solidFill>
                          <a:effectLst/>
                          <a:latin typeface="inherit"/>
                        </a:rPr>
                        <a:t> privately operated</a:t>
                      </a:r>
                    </a:p>
                  </a:txBody>
                  <a:tcPr marL="65797" marR="65797" marT="32899" marB="32899">
                    <a:lnL>
                      <a:noFill/>
                    </a:lnL>
                    <a:lnR>
                      <a:noFill/>
                    </a:lnR>
                    <a:lnT>
                      <a:noFill/>
                    </a:lnT>
                    <a:lnB>
                      <a:noFill/>
                    </a:lnB>
                    <a:solidFill>
                      <a:srgbClr val="F0F0F0"/>
                    </a:solidFill>
                  </a:tcPr>
                </a:tc>
                <a:extLst>
                  <a:ext uri="{0D108BD9-81ED-4DB2-BD59-A6C34878D82A}">
                    <a16:rowId xmlns:a16="http://schemas.microsoft.com/office/drawing/2014/main" val="663375177"/>
                  </a:ext>
                </a:extLst>
              </a:tr>
              <a:tr h="197392">
                <a:tc>
                  <a:txBody>
                    <a:bodyPr/>
                    <a:lstStyle/>
                    <a:p>
                      <a:pPr marL="0" marR="0" algn="l" fontAlgn="t">
                        <a:buNone/>
                      </a:pPr>
                      <a:r>
                        <a:rPr lang="en-AU" sz="2400" b="1" i="0">
                          <a:solidFill>
                            <a:srgbClr val="4A4A4A"/>
                          </a:solidFill>
                          <a:effectLst/>
                          <a:latin typeface="inherit"/>
                        </a:rPr>
                        <a:t>Average daily cost per detainee (2025)</a:t>
                      </a:r>
                      <a:endParaRPr lang="en-AU" sz="2400" b="0" i="0">
                        <a:solidFill>
                          <a:srgbClr val="4A4A4A"/>
                        </a:solidFill>
                        <a:effectLst/>
                        <a:latin typeface="inherit"/>
                      </a:endParaRPr>
                    </a:p>
                  </a:txBody>
                  <a:tcPr marL="65797" marR="65797" marT="32899" marB="32899">
                    <a:lnL>
                      <a:noFill/>
                    </a:lnL>
                    <a:lnR>
                      <a:noFill/>
                    </a:lnR>
                    <a:lnT>
                      <a:noFill/>
                    </a:lnT>
                    <a:lnB>
                      <a:noFill/>
                    </a:lnB>
                    <a:solidFill>
                      <a:srgbClr val="FFFFFF"/>
                    </a:solidFill>
                  </a:tcPr>
                </a:tc>
                <a:tc>
                  <a:txBody>
                    <a:bodyPr/>
                    <a:lstStyle/>
                    <a:p>
                      <a:pPr marL="0" marR="0" algn="l" fontAlgn="t">
                        <a:buNone/>
                      </a:pPr>
                      <a:r>
                        <a:rPr lang="en-AU" sz="2400" b="1" i="0">
                          <a:solidFill>
                            <a:srgbClr val="4A4A4A"/>
                          </a:solidFill>
                          <a:effectLst/>
                          <a:latin typeface="inherit"/>
                        </a:rPr>
                        <a:t>$152 per day</a:t>
                      </a:r>
                      <a:endParaRPr lang="en-AU" sz="2400" b="0" i="0">
                        <a:solidFill>
                          <a:srgbClr val="4A4A4A"/>
                        </a:solidFill>
                        <a:effectLst/>
                        <a:latin typeface="inherit"/>
                      </a:endParaRPr>
                    </a:p>
                  </a:txBody>
                  <a:tcPr marL="65797" marR="65797" marT="32899" marB="32899">
                    <a:lnL>
                      <a:noFill/>
                    </a:lnL>
                    <a:lnR>
                      <a:noFill/>
                    </a:lnR>
                    <a:lnT>
                      <a:noFill/>
                    </a:lnT>
                    <a:lnB>
                      <a:noFill/>
                    </a:lnB>
                    <a:solidFill>
                      <a:srgbClr val="FFFFFF"/>
                    </a:solidFill>
                  </a:tcPr>
                </a:tc>
                <a:extLst>
                  <a:ext uri="{0D108BD9-81ED-4DB2-BD59-A6C34878D82A}">
                    <a16:rowId xmlns:a16="http://schemas.microsoft.com/office/drawing/2014/main" val="2501055975"/>
                  </a:ext>
                </a:extLst>
              </a:tr>
              <a:tr h="197392">
                <a:tc>
                  <a:txBody>
                    <a:bodyPr/>
                    <a:lstStyle/>
                    <a:p>
                      <a:pPr marL="0" marR="0" algn="l" fontAlgn="t">
                        <a:buNone/>
                      </a:pPr>
                      <a:r>
                        <a:rPr lang="en-AU" sz="2400" b="1" i="0">
                          <a:solidFill>
                            <a:srgbClr val="4A4A4A"/>
                          </a:solidFill>
                          <a:effectLst/>
                          <a:latin typeface="inherit"/>
                        </a:rPr>
                        <a:t>Alternative to Detention (ATD) daily cost</a:t>
                      </a:r>
                      <a:endParaRPr lang="en-AU" sz="2400" b="0" i="0">
                        <a:solidFill>
                          <a:srgbClr val="4A4A4A"/>
                        </a:solidFill>
                        <a:effectLst/>
                        <a:latin typeface="inherit"/>
                      </a:endParaRPr>
                    </a:p>
                  </a:txBody>
                  <a:tcPr marL="65797" marR="65797" marT="32899" marB="32899">
                    <a:lnL>
                      <a:noFill/>
                    </a:lnL>
                    <a:lnR>
                      <a:noFill/>
                    </a:lnR>
                    <a:lnT>
                      <a:noFill/>
                    </a:lnT>
                    <a:lnB>
                      <a:noFill/>
                    </a:lnB>
                    <a:solidFill>
                      <a:srgbClr val="F0F0F0"/>
                    </a:solidFill>
                  </a:tcPr>
                </a:tc>
                <a:tc>
                  <a:txBody>
                    <a:bodyPr/>
                    <a:lstStyle/>
                    <a:p>
                      <a:pPr marL="0" marR="0" algn="l" fontAlgn="t">
                        <a:buNone/>
                      </a:pPr>
                      <a:r>
                        <a:rPr lang="en-AU" sz="2400" b="1" i="0">
                          <a:solidFill>
                            <a:srgbClr val="4A4A4A"/>
                          </a:solidFill>
                          <a:effectLst/>
                          <a:latin typeface="inherit"/>
                        </a:rPr>
                        <a:t>$4.20 per day</a:t>
                      </a:r>
                      <a:r>
                        <a:rPr lang="en-AU" sz="2400" b="0" i="0">
                          <a:solidFill>
                            <a:srgbClr val="4A4A4A"/>
                          </a:solidFill>
                          <a:effectLst/>
                          <a:latin typeface="inherit"/>
                        </a:rPr>
                        <a:t> per person</a:t>
                      </a:r>
                    </a:p>
                  </a:txBody>
                  <a:tcPr marL="65797" marR="65797" marT="32899" marB="32899">
                    <a:lnL>
                      <a:noFill/>
                    </a:lnL>
                    <a:lnR>
                      <a:noFill/>
                    </a:lnR>
                    <a:lnT>
                      <a:noFill/>
                    </a:lnT>
                    <a:lnB>
                      <a:noFill/>
                    </a:lnB>
                    <a:solidFill>
                      <a:srgbClr val="F0F0F0"/>
                    </a:solidFill>
                  </a:tcPr>
                </a:tc>
                <a:extLst>
                  <a:ext uri="{0D108BD9-81ED-4DB2-BD59-A6C34878D82A}">
                    <a16:rowId xmlns:a16="http://schemas.microsoft.com/office/drawing/2014/main" val="3210224040"/>
                  </a:ext>
                </a:extLst>
              </a:tr>
              <a:tr h="197392">
                <a:tc>
                  <a:txBody>
                    <a:bodyPr/>
                    <a:lstStyle/>
                    <a:p>
                      <a:pPr marL="0" marR="0" algn="l" fontAlgn="t">
                        <a:buNone/>
                      </a:pPr>
                      <a:r>
                        <a:rPr lang="en-AU" sz="2400" b="1" i="0">
                          <a:solidFill>
                            <a:srgbClr val="4A4A4A"/>
                          </a:solidFill>
                          <a:effectLst/>
                          <a:latin typeface="inherit"/>
                        </a:rPr>
                        <a:t>Deaths in ICE custody since Jan 2025</a:t>
                      </a:r>
                      <a:endParaRPr lang="en-AU" sz="2400" b="0" i="0">
                        <a:solidFill>
                          <a:srgbClr val="4A4A4A"/>
                        </a:solidFill>
                        <a:effectLst/>
                        <a:latin typeface="inherit"/>
                      </a:endParaRPr>
                    </a:p>
                  </a:txBody>
                  <a:tcPr marL="65797" marR="65797" marT="32899" marB="32899">
                    <a:lnL>
                      <a:noFill/>
                    </a:lnL>
                    <a:lnR>
                      <a:noFill/>
                    </a:lnR>
                    <a:lnT>
                      <a:noFill/>
                    </a:lnT>
                    <a:lnB>
                      <a:noFill/>
                    </a:lnB>
                    <a:solidFill>
                      <a:srgbClr val="FFFFFF"/>
                    </a:solidFill>
                  </a:tcPr>
                </a:tc>
                <a:tc>
                  <a:txBody>
                    <a:bodyPr/>
                    <a:lstStyle/>
                    <a:p>
                      <a:pPr marL="0" marR="0" algn="l" fontAlgn="t">
                        <a:buNone/>
                      </a:pPr>
                      <a:r>
                        <a:rPr lang="en-AU" sz="2400" b="1" i="0">
                          <a:solidFill>
                            <a:srgbClr val="4A4A4A"/>
                          </a:solidFill>
                          <a:effectLst/>
                          <a:latin typeface="inherit"/>
                        </a:rPr>
                        <a:t>47 people</a:t>
                      </a:r>
                      <a:r>
                        <a:rPr lang="en-AU" sz="2400" b="0" i="0">
                          <a:solidFill>
                            <a:srgbClr val="4A4A4A"/>
                          </a:solidFill>
                          <a:effectLst/>
                          <a:latin typeface="inherit"/>
                        </a:rPr>
                        <a:t> (as of April 2026)</a:t>
                      </a:r>
                    </a:p>
                  </a:txBody>
                  <a:tcPr marL="65797" marR="65797" marT="32899" marB="32899">
                    <a:lnL>
                      <a:noFill/>
                    </a:lnL>
                    <a:lnR>
                      <a:noFill/>
                    </a:lnR>
                    <a:lnT>
                      <a:noFill/>
                    </a:lnT>
                    <a:lnB>
                      <a:noFill/>
                    </a:lnB>
                    <a:solidFill>
                      <a:srgbClr val="FFFFFF"/>
                    </a:solidFill>
                  </a:tcPr>
                </a:tc>
                <a:extLst>
                  <a:ext uri="{0D108BD9-81ED-4DB2-BD59-A6C34878D82A}">
                    <a16:rowId xmlns:a16="http://schemas.microsoft.com/office/drawing/2014/main" val="603845682"/>
                  </a:ext>
                </a:extLst>
              </a:tr>
              <a:tr h="197392">
                <a:tc>
                  <a:txBody>
                    <a:bodyPr/>
                    <a:lstStyle/>
                    <a:p>
                      <a:pPr marL="0" marR="0" algn="l" fontAlgn="t">
                        <a:buNone/>
                      </a:pPr>
                      <a:r>
                        <a:rPr lang="en-AU" sz="2400" b="1" i="0">
                          <a:solidFill>
                            <a:srgbClr val="4A4A4A"/>
                          </a:solidFill>
                          <a:effectLst/>
                          <a:latin typeface="inherit"/>
                        </a:rPr>
                        <a:t>Deaths in 2026 alone</a:t>
                      </a:r>
                      <a:endParaRPr lang="en-AU" sz="2400" b="0" i="0">
                        <a:solidFill>
                          <a:srgbClr val="4A4A4A"/>
                        </a:solidFill>
                        <a:effectLst/>
                        <a:latin typeface="inherit"/>
                      </a:endParaRPr>
                    </a:p>
                  </a:txBody>
                  <a:tcPr marL="65797" marR="65797" marT="32899" marB="32899">
                    <a:lnL>
                      <a:noFill/>
                    </a:lnL>
                    <a:lnR>
                      <a:noFill/>
                    </a:lnR>
                    <a:lnT>
                      <a:noFill/>
                    </a:lnT>
                    <a:lnB>
                      <a:noFill/>
                    </a:lnB>
                    <a:solidFill>
                      <a:srgbClr val="F0F0F0"/>
                    </a:solidFill>
                  </a:tcPr>
                </a:tc>
                <a:tc>
                  <a:txBody>
                    <a:bodyPr/>
                    <a:lstStyle/>
                    <a:p>
                      <a:pPr marL="0" marR="0" algn="l" fontAlgn="t">
                        <a:buNone/>
                      </a:pPr>
                      <a:r>
                        <a:rPr lang="en-AU" sz="2400" b="1" i="0" dirty="0">
                          <a:solidFill>
                            <a:srgbClr val="4A4A4A"/>
                          </a:solidFill>
                          <a:effectLst/>
                          <a:latin typeface="inherit"/>
                        </a:rPr>
                        <a:t>16 deaths</a:t>
                      </a:r>
                      <a:r>
                        <a:rPr lang="en-AU" sz="2400" b="0" i="0" dirty="0">
                          <a:solidFill>
                            <a:srgbClr val="4A4A4A"/>
                          </a:solidFill>
                          <a:effectLst/>
                          <a:latin typeface="inherit"/>
                        </a:rPr>
                        <a:t> — one every </a:t>
                      </a:r>
                      <a:r>
                        <a:rPr lang="en-AU" sz="2400" b="1" i="0" dirty="0">
                          <a:solidFill>
                            <a:srgbClr val="4A4A4A"/>
                          </a:solidFill>
                          <a:effectLst/>
                          <a:latin typeface="inherit"/>
                        </a:rPr>
                        <a:t>6.3 days</a:t>
                      </a:r>
                      <a:endParaRPr lang="en-AU" sz="2400" b="0" i="0" dirty="0">
                        <a:solidFill>
                          <a:srgbClr val="4A4A4A"/>
                        </a:solidFill>
                        <a:effectLst/>
                        <a:latin typeface="inherit"/>
                      </a:endParaRPr>
                    </a:p>
                  </a:txBody>
                  <a:tcPr marL="65797" marR="65797" marT="32899" marB="32899">
                    <a:lnL>
                      <a:noFill/>
                    </a:lnL>
                    <a:lnR>
                      <a:noFill/>
                    </a:lnR>
                    <a:lnT>
                      <a:noFill/>
                    </a:lnT>
                    <a:lnB>
                      <a:noFill/>
                    </a:lnB>
                    <a:solidFill>
                      <a:srgbClr val="F0F0F0"/>
                    </a:solidFill>
                  </a:tcPr>
                </a:tc>
                <a:extLst>
                  <a:ext uri="{0D108BD9-81ED-4DB2-BD59-A6C34878D82A}">
                    <a16:rowId xmlns:a16="http://schemas.microsoft.com/office/drawing/2014/main" val="2622802982"/>
                  </a:ext>
                </a:extLst>
              </a:tr>
            </a:tbl>
          </a:graphicData>
        </a:graphic>
      </p:graphicFrame>
    </p:spTree>
    <p:extLst>
      <p:ext uri="{BB962C8B-B14F-4D97-AF65-F5344CB8AC3E}">
        <p14:creationId xmlns:p14="http://schemas.microsoft.com/office/powerpoint/2010/main" val="163454238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36812-FD60-4B0A-6BE7-DA2FCB4D22CB}"/>
              </a:ext>
            </a:extLst>
          </p:cNvPr>
          <p:cNvSpPr>
            <a:spLocks noGrp="1"/>
          </p:cNvSpPr>
          <p:nvPr>
            <p:ph type="title"/>
          </p:nvPr>
        </p:nvSpPr>
        <p:spPr/>
        <p:txBody>
          <a:bodyPr/>
          <a:lstStyle/>
          <a:p>
            <a:r>
              <a:rPr kumimoji="0" lang="en-AU" sz="4400" b="0" i="0" u="none" strike="noStrike" kern="0" cap="none" spc="0" normalizeH="0" baseline="0" noProof="0" dirty="0">
                <a:ln>
                  <a:noFill/>
                </a:ln>
                <a:solidFill>
                  <a:srgbClr val="000000"/>
                </a:solidFill>
                <a:effectLst/>
                <a:uLnTx/>
                <a:uFillTx/>
                <a:latin typeface="Arial"/>
                <a:ea typeface="+mj-ea"/>
                <a:cs typeface="+mj-cs"/>
              </a:rPr>
              <a:t>ICE Detention Facts (2026)</a:t>
            </a:r>
            <a:endParaRPr lang="en-AU" dirty="0"/>
          </a:p>
        </p:txBody>
      </p:sp>
      <p:graphicFrame>
        <p:nvGraphicFramePr>
          <p:cNvPr id="4" name="Content Placeholder 3">
            <a:extLst>
              <a:ext uri="{FF2B5EF4-FFF2-40B4-BE49-F238E27FC236}">
                <a16:creationId xmlns:a16="http://schemas.microsoft.com/office/drawing/2014/main" id="{6344B7ED-5C58-BDD1-9A8C-E68F092C33DD}"/>
              </a:ext>
            </a:extLst>
          </p:cNvPr>
          <p:cNvGraphicFramePr>
            <a:graphicFrameLocks noGrp="1"/>
          </p:cNvGraphicFramePr>
          <p:nvPr>
            <p:ph idx="1"/>
            <p:extLst>
              <p:ext uri="{D42A27DB-BD31-4B8C-83A1-F6EECF244321}">
                <p14:modId xmlns:p14="http://schemas.microsoft.com/office/powerpoint/2010/main" val="1429025424"/>
              </p:ext>
            </p:extLst>
          </p:nvPr>
        </p:nvGraphicFramePr>
        <p:xfrm>
          <a:off x="457200" y="2036559"/>
          <a:ext cx="8229600" cy="3620830"/>
        </p:xfrm>
        <a:graphic>
          <a:graphicData uri="http://schemas.openxmlformats.org/drawingml/2006/table">
            <a:tbl>
              <a:tblPr/>
              <a:tblGrid>
                <a:gridCol w="4114800">
                  <a:extLst>
                    <a:ext uri="{9D8B030D-6E8A-4147-A177-3AD203B41FA5}">
                      <a16:colId xmlns:a16="http://schemas.microsoft.com/office/drawing/2014/main" val="3473358542"/>
                    </a:ext>
                  </a:extLst>
                </a:gridCol>
                <a:gridCol w="4114800">
                  <a:extLst>
                    <a:ext uri="{9D8B030D-6E8A-4147-A177-3AD203B41FA5}">
                      <a16:colId xmlns:a16="http://schemas.microsoft.com/office/drawing/2014/main" val="1931921915"/>
                    </a:ext>
                  </a:extLst>
                </a:gridCol>
              </a:tblGrid>
              <a:tr h="197392">
                <a:tc>
                  <a:txBody>
                    <a:bodyPr/>
                    <a:lstStyle/>
                    <a:p>
                      <a:pPr marL="0" marR="0" algn="l" fontAlgn="t">
                        <a:buNone/>
                      </a:pPr>
                      <a:r>
                        <a:rPr lang="en-AU" sz="2400" b="1" i="0" dirty="0">
                          <a:solidFill>
                            <a:srgbClr val="4A4A4A"/>
                          </a:solidFill>
                          <a:effectLst/>
                          <a:latin typeface="inherit"/>
                        </a:rPr>
                        <a:t>ICE removals FY2026 (Oct 2025–Apr 2026)</a:t>
                      </a:r>
                      <a:endParaRPr lang="en-AU" sz="2400" b="0" i="0" dirty="0">
                        <a:solidFill>
                          <a:srgbClr val="4A4A4A"/>
                        </a:solidFill>
                        <a:effectLst/>
                        <a:latin typeface="inherit"/>
                      </a:endParaRPr>
                    </a:p>
                  </a:txBody>
                  <a:tcPr marL="65797" marR="65797" marT="32899" marB="32899">
                    <a:lnL>
                      <a:noFill/>
                    </a:lnL>
                    <a:lnR>
                      <a:noFill/>
                    </a:lnR>
                    <a:lnT>
                      <a:noFill/>
                    </a:lnT>
                    <a:lnB>
                      <a:noFill/>
                    </a:lnB>
                    <a:solidFill>
                      <a:srgbClr val="FFFFFF"/>
                    </a:solidFill>
                  </a:tcPr>
                </a:tc>
                <a:tc>
                  <a:txBody>
                    <a:bodyPr/>
                    <a:lstStyle/>
                    <a:p>
                      <a:pPr marL="0" marR="0" algn="l" fontAlgn="t">
                        <a:buNone/>
                      </a:pPr>
                      <a:r>
                        <a:rPr lang="en-AU" sz="2400" b="1" i="0" dirty="0">
                          <a:solidFill>
                            <a:srgbClr val="4A4A4A"/>
                          </a:solidFill>
                          <a:effectLst/>
                          <a:latin typeface="inherit"/>
                        </a:rPr>
                        <a:t>234,236 total removals</a:t>
                      </a:r>
                      <a:endParaRPr lang="en-AU" sz="2400" b="0" i="0" dirty="0">
                        <a:solidFill>
                          <a:srgbClr val="4A4A4A"/>
                        </a:solidFill>
                        <a:effectLst/>
                        <a:latin typeface="inherit"/>
                      </a:endParaRPr>
                    </a:p>
                  </a:txBody>
                  <a:tcPr marL="65797" marR="65797" marT="32899" marB="32899">
                    <a:lnL>
                      <a:noFill/>
                    </a:lnL>
                    <a:lnR>
                      <a:noFill/>
                    </a:lnR>
                    <a:lnT>
                      <a:noFill/>
                    </a:lnT>
                    <a:lnB>
                      <a:noFill/>
                    </a:lnB>
                    <a:solidFill>
                      <a:srgbClr val="FFFFFF"/>
                    </a:solidFill>
                  </a:tcPr>
                </a:tc>
                <a:extLst>
                  <a:ext uri="{0D108BD9-81ED-4DB2-BD59-A6C34878D82A}">
                    <a16:rowId xmlns:a16="http://schemas.microsoft.com/office/drawing/2014/main" val="149550738"/>
                  </a:ext>
                </a:extLst>
              </a:tr>
              <a:tr h="197392">
                <a:tc>
                  <a:txBody>
                    <a:bodyPr/>
                    <a:lstStyle/>
                    <a:p>
                      <a:pPr marL="0" marR="0" algn="l" fontAlgn="t">
                        <a:buNone/>
                      </a:pPr>
                      <a:r>
                        <a:rPr lang="en-AU" sz="2400" b="1" i="0">
                          <a:solidFill>
                            <a:srgbClr val="4A4A4A"/>
                          </a:solidFill>
                          <a:effectLst/>
                          <a:latin typeface="inherit"/>
                        </a:rPr>
                        <a:t>Daily removal rate (March 2026)</a:t>
                      </a:r>
                      <a:endParaRPr lang="en-AU" sz="2400" b="0" i="0">
                        <a:solidFill>
                          <a:srgbClr val="4A4A4A"/>
                        </a:solidFill>
                        <a:effectLst/>
                        <a:latin typeface="inherit"/>
                      </a:endParaRPr>
                    </a:p>
                  </a:txBody>
                  <a:tcPr marL="65797" marR="65797" marT="32899" marB="32899">
                    <a:lnL>
                      <a:noFill/>
                    </a:lnL>
                    <a:lnR>
                      <a:noFill/>
                    </a:lnR>
                    <a:lnT>
                      <a:noFill/>
                    </a:lnT>
                    <a:lnB>
                      <a:noFill/>
                    </a:lnB>
                    <a:solidFill>
                      <a:srgbClr val="F0F0F0"/>
                    </a:solidFill>
                  </a:tcPr>
                </a:tc>
                <a:tc>
                  <a:txBody>
                    <a:bodyPr/>
                    <a:lstStyle/>
                    <a:p>
                      <a:pPr marL="0" marR="0" algn="l" fontAlgn="t">
                        <a:buNone/>
                      </a:pPr>
                      <a:r>
                        <a:rPr lang="en-AU" sz="2400" b="1" i="0">
                          <a:solidFill>
                            <a:srgbClr val="4A4A4A"/>
                          </a:solidFill>
                          <a:effectLst/>
                          <a:latin typeface="inherit"/>
                        </a:rPr>
                        <a:t>1,286 removals per day</a:t>
                      </a:r>
                      <a:endParaRPr lang="en-AU" sz="2400" b="0" i="0">
                        <a:solidFill>
                          <a:srgbClr val="4A4A4A"/>
                        </a:solidFill>
                        <a:effectLst/>
                        <a:latin typeface="inherit"/>
                      </a:endParaRPr>
                    </a:p>
                  </a:txBody>
                  <a:tcPr marL="65797" marR="65797" marT="32899" marB="32899">
                    <a:lnL>
                      <a:noFill/>
                    </a:lnL>
                    <a:lnR>
                      <a:noFill/>
                    </a:lnR>
                    <a:lnT>
                      <a:noFill/>
                    </a:lnT>
                    <a:lnB>
                      <a:noFill/>
                    </a:lnB>
                    <a:solidFill>
                      <a:srgbClr val="F0F0F0"/>
                    </a:solidFill>
                  </a:tcPr>
                </a:tc>
                <a:extLst>
                  <a:ext uri="{0D108BD9-81ED-4DB2-BD59-A6C34878D82A}">
                    <a16:rowId xmlns:a16="http://schemas.microsoft.com/office/drawing/2014/main" val="4177681145"/>
                  </a:ext>
                </a:extLst>
              </a:tr>
              <a:tr h="197392">
                <a:tc>
                  <a:txBody>
                    <a:bodyPr/>
                    <a:lstStyle/>
                    <a:p>
                      <a:pPr marL="0" marR="0" algn="l" fontAlgn="t">
                        <a:buNone/>
                      </a:pPr>
                      <a:r>
                        <a:rPr lang="en-AU" sz="2400" b="1" i="0" dirty="0">
                          <a:solidFill>
                            <a:srgbClr val="4A4A4A"/>
                          </a:solidFill>
                          <a:effectLst/>
                          <a:latin typeface="inherit"/>
                        </a:rPr>
                        <a:t>$45 billion detention funding (OBBBA, 2025)</a:t>
                      </a:r>
                      <a:endParaRPr lang="en-AU" sz="2400" b="0" i="0" dirty="0">
                        <a:solidFill>
                          <a:srgbClr val="4A4A4A"/>
                        </a:solidFill>
                        <a:effectLst/>
                        <a:latin typeface="inherit"/>
                      </a:endParaRPr>
                    </a:p>
                  </a:txBody>
                  <a:tcPr marL="65797" marR="65797" marT="32899" marB="32899">
                    <a:lnL>
                      <a:noFill/>
                    </a:lnL>
                    <a:lnR>
                      <a:noFill/>
                    </a:lnR>
                    <a:lnT>
                      <a:noFill/>
                    </a:lnT>
                    <a:lnB>
                      <a:noFill/>
                    </a:lnB>
                    <a:solidFill>
                      <a:srgbClr val="FFFFFF"/>
                    </a:solidFill>
                  </a:tcPr>
                </a:tc>
                <a:tc>
                  <a:txBody>
                    <a:bodyPr/>
                    <a:lstStyle/>
                    <a:p>
                      <a:pPr marL="0" marR="0" algn="l" fontAlgn="t">
                        <a:buNone/>
                      </a:pPr>
                      <a:r>
                        <a:rPr lang="en-AU" sz="2400" b="0" i="0">
                          <a:solidFill>
                            <a:srgbClr val="4A4A4A"/>
                          </a:solidFill>
                          <a:effectLst/>
                          <a:latin typeface="inherit"/>
                        </a:rPr>
                        <a:t>Available through </a:t>
                      </a:r>
                      <a:r>
                        <a:rPr lang="en-AU" sz="2400" b="1" i="0">
                          <a:solidFill>
                            <a:srgbClr val="4A4A4A"/>
                          </a:solidFill>
                          <a:effectLst/>
                          <a:latin typeface="inherit"/>
                        </a:rPr>
                        <a:t>FY 2029</a:t>
                      </a:r>
                      <a:endParaRPr lang="en-AU" sz="2400" b="0" i="0">
                        <a:solidFill>
                          <a:srgbClr val="4A4A4A"/>
                        </a:solidFill>
                        <a:effectLst/>
                        <a:latin typeface="inherit"/>
                      </a:endParaRPr>
                    </a:p>
                  </a:txBody>
                  <a:tcPr marL="65797" marR="65797" marT="32899" marB="32899">
                    <a:lnL>
                      <a:noFill/>
                    </a:lnL>
                    <a:lnR>
                      <a:noFill/>
                    </a:lnR>
                    <a:lnT>
                      <a:noFill/>
                    </a:lnT>
                    <a:lnB>
                      <a:noFill/>
                    </a:lnB>
                    <a:solidFill>
                      <a:srgbClr val="FFFFFF"/>
                    </a:solidFill>
                  </a:tcPr>
                </a:tc>
                <a:extLst>
                  <a:ext uri="{0D108BD9-81ED-4DB2-BD59-A6C34878D82A}">
                    <a16:rowId xmlns:a16="http://schemas.microsoft.com/office/drawing/2014/main" val="2462110984"/>
                  </a:ext>
                </a:extLst>
              </a:tr>
              <a:tr h="197392">
                <a:tc>
                  <a:txBody>
                    <a:bodyPr/>
                    <a:lstStyle/>
                    <a:p>
                      <a:pPr marL="0" marR="0" algn="l" fontAlgn="t">
                        <a:buNone/>
                      </a:pPr>
                      <a:r>
                        <a:rPr lang="en-AU" sz="2400" b="1" i="0">
                          <a:solidFill>
                            <a:srgbClr val="4A4A4A"/>
                          </a:solidFill>
                          <a:effectLst/>
                          <a:latin typeface="inherit"/>
                        </a:rPr>
                        <a:t>ICE daily arrests (March 2026)</a:t>
                      </a:r>
                      <a:endParaRPr lang="en-AU" sz="2400" b="0" i="0">
                        <a:solidFill>
                          <a:srgbClr val="4A4A4A"/>
                        </a:solidFill>
                        <a:effectLst/>
                        <a:latin typeface="inherit"/>
                      </a:endParaRPr>
                    </a:p>
                  </a:txBody>
                  <a:tcPr marL="65797" marR="65797" marT="32899" marB="32899">
                    <a:lnL>
                      <a:noFill/>
                    </a:lnL>
                    <a:lnR>
                      <a:noFill/>
                    </a:lnR>
                    <a:lnT>
                      <a:noFill/>
                    </a:lnT>
                    <a:lnB>
                      <a:noFill/>
                    </a:lnB>
                    <a:solidFill>
                      <a:srgbClr val="F0F0F0"/>
                    </a:solidFill>
                  </a:tcPr>
                </a:tc>
                <a:tc>
                  <a:txBody>
                    <a:bodyPr/>
                    <a:lstStyle/>
                    <a:p>
                      <a:pPr marL="0" marR="0" algn="l" fontAlgn="t">
                        <a:buNone/>
                      </a:pPr>
                      <a:r>
                        <a:rPr lang="en-AU" sz="2400" b="1" i="0">
                          <a:solidFill>
                            <a:srgbClr val="4A4A4A"/>
                          </a:solidFill>
                          <a:effectLst/>
                          <a:latin typeface="inherit"/>
                        </a:rPr>
                        <a:t>955 ICE arrests per day</a:t>
                      </a:r>
                      <a:endParaRPr lang="en-AU" sz="2400" b="0" i="0">
                        <a:solidFill>
                          <a:srgbClr val="4A4A4A"/>
                        </a:solidFill>
                        <a:effectLst/>
                        <a:latin typeface="inherit"/>
                      </a:endParaRPr>
                    </a:p>
                  </a:txBody>
                  <a:tcPr marL="65797" marR="65797" marT="32899" marB="32899">
                    <a:lnL>
                      <a:noFill/>
                    </a:lnL>
                    <a:lnR>
                      <a:noFill/>
                    </a:lnR>
                    <a:lnT>
                      <a:noFill/>
                    </a:lnT>
                    <a:lnB>
                      <a:noFill/>
                    </a:lnB>
                    <a:solidFill>
                      <a:srgbClr val="F0F0F0"/>
                    </a:solidFill>
                  </a:tcPr>
                </a:tc>
                <a:extLst>
                  <a:ext uri="{0D108BD9-81ED-4DB2-BD59-A6C34878D82A}">
                    <a16:rowId xmlns:a16="http://schemas.microsoft.com/office/drawing/2014/main" val="523056809"/>
                  </a:ext>
                </a:extLst>
              </a:tr>
              <a:tr h="197392">
                <a:tc>
                  <a:txBody>
                    <a:bodyPr/>
                    <a:lstStyle/>
                    <a:p>
                      <a:pPr marL="0" marR="0" algn="l" fontAlgn="t">
                        <a:buNone/>
                      </a:pPr>
                      <a:r>
                        <a:rPr lang="en-AU" sz="2400" b="1" i="0">
                          <a:solidFill>
                            <a:srgbClr val="4A4A4A"/>
                          </a:solidFill>
                          <a:effectLst/>
                          <a:latin typeface="inherit"/>
                        </a:rPr>
                        <a:t>Largest single facility (FY2026 avg)</a:t>
                      </a:r>
                      <a:endParaRPr lang="en-AU" sz="2400" b="0" i="0">
                        <a:solidFill>
                          <a:srgbClr val="4A4A4A"/>
                        </a:solidFill>
                        <a:effectLst/>
                        <a:latin typeface="inherit"/>
                      </a:endParaRPr>
                    </a:p>
                  </a:txBody>
                  <a:tcPr marL="65797" marR="65797" marT="32899" marB="32899">
                    <a:lnL>
                      <a:noFill/>
                    </a:lnL>
                    <a:lnR>
                      <a:noFill/>
                    </a:lnR>
                    <a:lnT>
                      <a:noFill/>
                    </a:lnT>
                    <a:lnB>
                      <a:noFill/>
                    </a:lnB>
                    <a:solidFill>
                      <a:srgbClr val="FFFFFF"/>
                    </a:solidFill>
                  </a:tcPr>
                </a:tc>
                <a:tc>
                  <a:txBody>
                    <a:bodyPr/>
                    <a:lstStyle/>
                    <a:p>
                      <a:pPr marL="0" marR="0" algn="l" fontAlgn="t">
                        <a:buNone/>
                      </a:pPr>
                      <a:r>
                        <a:rPr lang="en-AU" sz="2400" b="0" i="0" dirty="0">
                          <a:solidFill>
                            <a:srgbClr val="4A4A4A"/>
                          </a:solidFill>
                          <a:effectLst/>
                          <a:latin typeface="inherit"/>
                        </a:rPr>
                        <a:t>Camp East Montana, El Paso, TX — </a:t>
                      </a:r>
                      <a:r>
                        <a:rPr lang="en-AU" sz="2400" b="1" i="0" dirty="0">
                          <a:solidFill>
                            <a:srgbClr val="4A4A4A"/>
                          </a:solidFill>
                          <a:effectLst/>
                          <a:latin typeface="inherit"/>
                        </a:rPr>
                        <a:t>2,505 detainees/day</a:t>
                      </a:r>
                      <a:endParaRPr lang="en-AU" sz="2400" b="0" i="0" dirty="0">
                        <a:solidFill>
                          <a:srgbClr val="4A4A4A"/>
                        </a:solidFill>
                        <a:effectLst/>
                        <a:latin typeface="inherit"/>
                      </a:endParaRPr>
                    </a:p>
                  </a:txBody>
                  <a:tcPr marL="65797" marR="65797" marT="32899" marB="32899">
                    <a:lnL>
                      <a:noFill/>
                    </a:lnL>
                    <a:lnR>
                      <a:noFill/>
                    </a:lnR>
                    <a:lnT>
                      <a:noFill/>
                    </a:lnT>
                    <a:lnB>
                      <a:noFill/>
                    </a:lnB>
                    <a:solidFill>
                      <a:srgbClr val="FFFFFF"/>
                    </a:solidFill>
                  </a:tcPr>
                </a:tc>
                <a:extLst>
                  <a:ext uri="{0D108BD9-81ED-4DB2-BD59-A6C34878D82A}">
                    <a16:rowId xmlns:a16="http://schemas.microsoft.com/office/drawing/2014/main" val="1412378489"/>
                  </a:ext>
                </a:extLst>
              </a:tr>
            </a:tbl>
          </a:graphicData>
        </a:graphic>
      </p:graphicFrame>
    </p:spTree>
    <p:extLst>
      <p:ext uri="{BB962C8B-B14F-4D97-AF65-F5344CB8AC3E}">
        <p14:creationId xmlns:p14="http://schemas.microsoft.com/office/powerpoint/2010/main" val="263394697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D4B12-1A1D-C4D9-3EE5-97623CDBA3FE}"/>
              </a:ext>
            </a:extLst>
          </p:cNvPr>
          <p:cNvSpPr>
            <a:spLocks noGrp="1"/>
          </p:cNvSpPr>
          <p:nvPr>
            <p:ph type="title"/>
          </p:nvPr>
        </p:nvSpPr>
        <p:spPr/>
        <p:txBody>
          <a:bodyPr/>
          <a:lstStyle/>
          <a:p>
            <a:r>
              <a:rPr lang="en-AU" sz="3600" dirty="0"/>
              <a:t>ICE Detention Funding Dramatically Increasing Under Trump II</a:t>
            </a:r>
          </a:p>
        </p:txBody>
      </p:sp>
      <p:pic>
        <p:nvPicPr>
          <p:cNvPr id="5" name="Content Placeholder 4">
            <a:extLst>
              <a:ext uri="{FF2B5EF4-FFF2-40B4-BE49-F238E27FC236}">
                <a16:creationId xmlns:a16="http://schemas.microsoft.com/office/drawing/2014/main" id="{55059FE4-CD43-8005-0FBA-B327006959C9}"/>
              </a:ext>
            </a:extLst>
          </p:cNvPr>
          <p:cNvPicPr>
            <a:picLocks noGrp="1" noChangeAspect="1"/>
          </p:cNvPicPr>
          <p:nvPr>
            <p:ph idx="1"/>
          </p:nvPr>
        </p:nvPicPr>
        <p:blipFill>
          <a:blip r:embed="rId2"/>
          <a:stretch>
            <a:fillRect/>
          </a:stretch>
        </p:blipFill>
        <p:spPr bwMode="auto">
          <a:xfrm>
            <a:off x="611116" y="1600200"/>
            <a:ext cx="792176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133350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a:extLst>
              <a:ext uri="{FF2B5EF4-FFF2-40B4-BE49-F238E27FC236}">
                <a16:creationId xmlns:a16="http://schemas.microsoft.com/office/drawing/2014/main" id="{C68B1602-F0B0-074E-216F-C82CA31E3104}"/>
              </a:ext>
            </a:extLst>
          </p:cNvPr>
          <p:cNvSpPr>
            <a:spLocks noGrp="1" noChangeArrowheads="1"/>
          </p:cNvSpPr>
          <p:nvPr>
            <p:ph type="title"/>
          </p:nvPr>
        </p:nvSpPr>
        <p:spPr/>
        <p:txBody>
          <a:bodyPr/>
          <a:lstStyle/>
          <a:p>
            <a:r>
              <a:rPr lang="en-US" altLang="en-US"/>
              <a:t>Immigration Detention Centers</a:t>
            </a:r>
          </a:p>
        </p:txBody>
      </p:sp>
      <p:sp>
        <p:nvSpPr>
          <p:cNvPr id="55299" name="Content Placeholder 2">
            <a:extLst>
              <a:ext uri="{FF2B5EF4-FFF2-40B4-BE49-F238E27FC236}">
                <a16:creationId xmlns:a16="http://schemas.microsoft.com/office/drawing/2014/main" id="{C5B5DA9A-9BD9-1AF5-D678-0DDD336DE0B0}"/>
              </a:ext>
            </a:extLst>
          </p:cNvPr>
          <p:cNvSpPr>
            <a:spLocks noGrp="1" noChangeArrowheads="1"/>
          </p:cNvSpPr>
          <p:nvPr>
            <p:ph idx="1"/>
          </p:nvPr>
        </p:nvSpPr>
        <p:spPr/>
        <p:txBody>
          <a:bodyPr/>
          <a:lstStyle/>
          <a:p>
            <a:r>
              <a:rPr lang="en-US" altLang="en-US" sz="3600" dirty="0"/>
              <a:t>Ankle bracelets cost $3-4/day; monitoring apps $1/day, but privacy violations common</a:t>
            </a:r>
          </a:p>
          <a:p>
            <a:pPr lvl="1"/>
            <a:r>
              <a:rPr lang="en-US" altLang="en-US" sz="3600" dirty="0"/>
              <a:t>Lucrative business</a:t>
            </a:r>
          </a:p>
          <a:p>
            <a:endParaRPr lang="en-US" alt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1EAA2640-12B5-C48A-F41D-7B37DB5B4B64}"/>
              </a:ext>
            </a:extLst>
          </p:cNvPr>
          <p:cNvSpPr>
            <a:spLocks noGrp="1" noChangeArrowheads="1"/>
          </p:cNvSpPr>
          <p:nvPr>
            <p:ph type="title" idx="4294967295"/>
          </p:nvPr>
        </p:nvSpPr>
        <p:spPr/>
        <p:txBody>
          <a:bodyPr/>
          <a:lstStyle/>
          <a:p>
            <a:r>
              <a:rPr lang="en-US" altLang="en-US"/>
              <a:t>Immigration Detention Centers</a:t>
            </a:r>
          </a:p>
        </p:txBody>
      </p:sp>
      <p:sp>
        <p:nvSpPr>
          <p:cNvPr id="56323" name="Rectangle 3">
            <a:extLst>
              <a:ext uri="{FF2B5EF4-FFF2-40B4-BE49-F238E27FC236}">
                <a16:creationId xmlns:a16="http://schemas.microsoft.com/office/drawing/2014/main" id="{A0198CE6-DE71-96FD-A791-5CA87E96A964}"/>
              </a:ext>
            </a:extLst>
          </p:cNvPr>
          <p:cNvSpPr>
            <a:spLocks noGrp="1" noChangeArrowheads="1"/>
          </p:cNvSpPr>
          <p:nvPr>
            <p:ph type="body" idx="4294967295"/>
          </p:nvPr>
        </p:nvSpPr>
        <p:spPr/>
        <p:txBody>
          <a:bodyPr/>
          <a:lstStyle/>
          <a:p>
            <a:r>
              <a:rPr lang="en-US" altLang="en-US" sz="2400" dirty="0"/>
              <a:t>Run by Immigration and Customs Enforcement, a branch of DHS</a:t>
            </a:r>
          </a:p>
          <a:p>
            <a:pPr lvl="1"/>
            <a:r>
              <a:rPr lang="en-US" altLang="en-US" sz="2400" dirty="0"/>
              <a:t>Haphazard network of governmentally- and privately-run jails</a:t>
            </a:r>
          </a:p>
          <a:p>
            <a:pPr lvl="1"/>
            <a:r>
              <a:rPr lang="en-US" altLang="en-US" sz="2400" dirty="0"/>
              <a:t>Lucrative business</a:t>
            </a:r>
          </a:p>
          <a:p>
            <a:endParaRPr lang="en-US" altLang="en-US" sz="2400" dirty="0"/>
          </a:p>
          <a:p>
            <a:r>
              <a:rPr lang="en-US" altLang="en-US" sz="2400" dirty="0"/>
              <a:t>High rates of infectious disease (e.g., Covid, influenza, varicella, even mumps)</a:t>
            </a:r>
          </a:p>
          <a:p>
            <a:pPr lvl="1"/>
            <a:r>
              <a:rPr lang="en-US" altLang="en-US" sz="2000" dirty="0"/>
              <a:t>Covid largely responsible for dramatic increase in prison deaths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a:extLst>
              <a:ext uri="{FF2B5EF4-FFF2-40B4-BE49-F238E27FC236}">
                <a16:creationId xmlns:a16="http://schemas.microsoft.com/office/drawing/2014/main" id="{3D28149E-83D2-C7A4-51AF-A7889A8610AC}"/>
              </a:ext>
            </a:extLst>
          </p:cNvPr>
          <p:cNvSpPr>
            <a:spLocks noGrp="1" noChangeArrowheads="1"/>
          </p:cNvSpPr>
          <p:nvPr>
            <p:ph type="title"/>
          </p:nvPr>
        </p:nvSpPr>
        <p:spPr/>
        <p:txBody>
          <a:bodyPr/>
          <a:lstStyle/>
          <a:p>
            <a:r>
              <a:rPr lang="en-US" altLang="en-US"/>
              <a:t>Immigration Courts</a:t>
            </a:r>
          </a:p>
        </p:txBody>
      </p:sp>
      <p:sp>
        <p:nvSpPr>
          <p:cNvPr id="57347" name="Content Placeholder 2">
            <a:extLst>
              <a:ext uri="{FF2B5EF4-FFF2-40B4-BE49-F238E27FC236}">
                <a16:creationId xmlns:a16="http://schemas.microsoft.com/office/drawing/2014/main" id="{3714CDF7-1B23-7BA3-430E-6BD8700773EE}"/>
              </a:ext>
            </a:extLst>
          </p:cNvPr>
          <p:cNvSpPr>
            <a:spLocks noGrp="1" noChangeArrowheads="1"/>
          </p:cNvSpPr>
          <p:nvPr>
            <p:ph idx="1"/>
          </p:nvPr>
        </p:nvSpPr>
        <p:spPr/>
        <p:txBody>
          <a:bodyPr/>
          <a:lstStyle/>
          <a:p>
            <a:r>
              <a:rPr lang="en-US" altLang="en-US" sz="2800" dirty="0"/>
              <a:t>Underfunded, understaffed, judges and attorneys (often volunteer lawyers) overworked</a:t>
            </a:r>
          </a:p>
          <a:p>
            <a:r>
              <a:rPr lang="en-US" altLang="en-US" sz="2800" dirty="0"/>
              <a:t>Huge backlog of cases (2.1 million in 2022)</a:t>
            </a:r>
          </a:p>
          <a:p>
            <a:r>
              <a:rPr lang="en-US" altLang="en-US" sz="2800" dirty="0"/>
              <a:t>Outdated paper filing system</a:t>
            </a:r>
          </a:p>
          <a:p>
            <a:r>
              <a:rPr lang="en-US" altLang="en-US" sz="2800" dirty="0"/>
              <a:t>Public often denied access to charging documents, evidence, and routine judicial decisions</a:t>
            </a:r>
          </a:p>
          <a:p>
            <a:r>
              <a:rPr lang="en-US" altLang="en-US" sz="2800" dirty="0"/>
              <a:t>ICE officers not obligated to appear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CE2A2C8-8145-FC27-CF95-FBED563A06A1}"/>
              </a:ext>
            </a:extLst>
          </p:cNvPr>
          <p:cNvPicPr>
            <a:picLocks noChangeAspect="1"/>
          </p:cNvPicPr>
          <p:nvPr/>
        </p:nvPicPr>
        <p:blipFill>
          <a:blip r:embed="rId2"/>
          <a:stretch>
            <a:fillRect/>
          </a:stretch>
        </p:blipFill>
        <p:spPr>
          <a:xfrm>
            <a:off x="0" y="857250"/>
            <a:ext cx="9144000" cy="5143500"/>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a:extLst>
              <a:ext uri="{FF2B5EF4-FFF2-40B4-BE49-F238E27FC236}">
                <a16:creationId xmlns:a16="http://schemas.microsoft.com/office/drawing/2014/main" id="{4291A12D-F515-E071-5606-7A5C45CAB6F7}"/>
              </a:ext>
            </a:extLst>
          </p:cNvPr>
          <p:cNvSpPr>
            <a:spLocks noGrp="1" noChangeArrowheads="1"/>
          </p:cNvSpPr>
          <p:nvPr>
            <p:ph type="title"/>
          </p:nvPr>
        </p:nvSpPr>
        <p:spPr/>
        <p:txBody>
          <a:bodyPr/>
          <a:lstStyle/>
          <a:p>
            <a:r>
              <a:rPr lang="en-US" altLang="en-US"/>
              <a:t>Immigration Courts</a:t>
            </a:r>
          </a:p>
        </p:txBody>
      </p:sp>
      <p:sp>
        <p:nvSpPr>
          <p:cNvPr id="59395" name="Content Placeholder 2">
            <a:extLst>
              <a:ext uri="{FF2B5EF4-FFF2-40B4-BE49-F238E27FC236}">
                <a16:creationId xmlns:a16="http://schemas.microsoft.com/office/drawing/2014/main" id="{D058DA24-8F73-4165-A6DD-0D067B1ED6CA}"/>
              </a:ext>
            </a:extLst>
          </p:cNvPr>
          <p:cNvSpPr>
            <a:spLocks noGrp="1" noChangeArrowheads="1"/>
          </p:cNvSpPr>
          <p:nvPr>
            <p:ph idx="1"/>
          </p:nvPr>
        </p:nvSpPr>
        <p:spPr/>
        <p:txBody>
          <a:bodyPr/>
          <a:lstStyle/>
          <a:p>
            <a:r>
              <a:rPr lang="en-US" altLang="en-US"/>
              <a:t>Noncitizens protected against unlawful search and seizure and self-discrimination, but do not have right to a government-funded lawyer</a:t>
            </a:r>
          </a:p>
          <a:p>
            <a:pPr lvl="1"/>
            <a:r>
              <a:rPr lang="en-US" altLang="en-US"/>
              <a:t>Most lack legal representation</a:t>
            </a:r>
          </a:p>
          <a:p>
            <a:pPr lvl="1"/>
            <a:r>
              <a:rPr lang="en-US" altLang="en-US"/>
              <a:t>Those with representation are 10 times more likely to win their cases</a:t>
            </a:r>
          </a:p>
          <a:p>
            <a:r>
              <a:rPr lang="en-US" altLang="en-US"/>
              <a:t>Children often represent themselves (even as young as 3yo)</a:t>
            </a:r>
          </a:p>
          <a:p>
            <a:endParaRPr lang="en-US" alt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046BDEC9-EAFF-4C57-583E-72EDC0ADE82D}"/>
              </a:ext>
            </a:extLst>
          </p:cNvPr>
          <p:cNvSpPr>
            <a:spLocks noGrp="1" noChangeArrowheads="1"/>
          </p:cNvSpPr>
          <p:nvPr>
            <p:ph type="title"/>
          </p:nvPr>
        </p:nvSpPr>
        <p:spPr/>
        <p:txBody>
          <a:bodyPr/>
          <a:lstStyle/>
          <a:p>
            <a:r>
              <a:rPr lang="en-US" altLang="en-US" sz="4000"/>
              <a:t>Immigration Detention Centers / Guantanamo</a:t>
            </a:r>
          </a:p>
        </p:txBody>
      </p:sp>
      <p:sp>
        <p:nvSpPr>
          <p:cNvPr id="60419" name="Rectangle 3">
            <a:extLst>
              <a:ext uri="{FF2B5EF4-FFF2-40B4-BE49-F238E27FC236}">
                <a16:creationId xmlns:a16="http://schemas.microsoft.com/office/drawing/2014/main" id="{CA5D4CDE-5C25-65E2-2EA2-A561ACD3A674}"/>
              </a:ext>
            </a:extLst>
          </p:cNvPr>
          <p:cNvSpPr>
            <a:spLocks noGrp="1" noChangeArrowheads="1"/>
          </p:cNvSpPr>
          <p:nvPr>
            <p:ph type="body" idx="1"/>
          </p:nvPr>
        </p:nvSpPr>
        <p:spPr/>
        <p:txBody>
          <a:bodyPr/>
          <a:lstStyle/>
          <a:p>
            <a:r>
              <a:rPr lang="en-US" altLang="en-US" dirty="0"/>
              <a:t>Abuses common, including over 100 deaths since late 2003</a:t>
            </a:r>
          </a:p>
          <a:p>
            <a:r>
              <a:rPr lang="en-US" altLang="en-US" dirty="0"/>
              <a:t>Guantanamo, overseas black-ops sites (extraordinary rendition)</a:t>
            </a:r>
          </a:p>
          <a:p>
            <a:pPr lvl="1"/>
            <a:r>
              <a:rPr lang="en-US" altLang="en-US" dirty="0"/>
              <a:t>92% were never involved with al-Qaeda (per government data)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C30F2386-E25A-9E32-2D92-8616139C5C4D}"/>
              </a:ext>
            </a:extLst>
          </p:cNvPr>
          <p:cNvSpPr>
            <a:spLocks noGrp="1" noChangeArrowheads="1"/>
          </p:cNvSpPr>
          <p:nvPr>
            <p:ph type="title"/>
          </p:nvPr>
        </p:nvSpPr>
        <p:spPr/>
        <p:txBody>
          <a:bodyPr/>
          <a:lstStyle/>
          <a:p>
            <a:pPr eaLnBrk="1" hangingPunct="1"/>
            <a:r>
              <a:rPr lang="en-US" altLang="en-US"/>
              <a:t>The “War on Drugs”</a:t>
            </a:r>
          </a:p>
        </p:txBody>
      </p:sp>
      <p:sp>
        <p:nvSpPr>
          <p:cNvPr id="61443" name="Rectangle 3">
            <a:extLst>
              <a:ext uri="{FF2B5EF4-FFF2-40B4-BE49-F238E27FC236}">
                <a16:creationId xmlns:a16="http://schemas.microsoft.com/office/drawing/2014/main" id="{B046CB59-6AEE-BB7E-3171-F0DB32B11468}"/>
              </a:ext>
            </a:extLst>
          </p:cNvPr>
          <p:cNvSpPr>
            <a:spLocks noGrp="1" noChangeArrowheads="1"/>
          </p:cNvSpPr>
          <p:nvPr>
            <p:ph type="body" idx="1"/>
          </p:nvPr>
        </p:nvSpPr>
        <p:spPr/>
        <p:txBody>
          <a:bodyPr/>
          <a:lstStyle/>
          <a:p>
            <a:pPr eaLnBrk="1" hangingPunct="1"/>
            <a:r>
              <a:rPr lang="en-US" altLang="en-US" sz="2400" dirty="0"/>
              <a:t>Majority of US detainees non-violent drug offenders</a:t>
            </a:r>
          </a:p>
          <a:p>
            <a:pPr lvl="1" eaLnBrk="1" hangingPunct="1"/>
            <a:r>
              <a:rPr lang="en-US" altLang="en-US" sz="2400" dirty="0"/>
              <a:t>Cultural stigmatization of drug use/abuse</a:t>
            </a:r>
          </a:p>
          <a:p>
            <a:pPr lvl="1" eaLnBrk="1" hangingPunct="1"/>
            <a:r>
              <a:rPr lang="en-US" altLang="en-US" sz="2400" dirty="0"/>
              <a:t>Increasing numbers of prosecutors</a:t>
            </a:r>
          </a:p>
          <a:p>
            <a:pPr lvl="1" eaLnBrk="1" hangingPunct="1"/>
            <a:r>
              <a:rPr lang="en-US" altLang="en-US" sz="2400" dirty="0"/>
              <a:t>Violence thriving among young men deprived of a faith in their upward mobility, making drug dealing an attractive economic opportunity</a:t>
            </a:r>
          </a:p>
          <a:p>
            <a:pPr lvl="1" eaLnBrk="1" hangingPunct="1"/>
            <a:r>
              <a:rPr lang="en-US" altLang="en-US" sz="2400" dirty="0"/>
              <a:t>Mandatory sentences leading some violent offenders to plead to lesser drug charges, since vast majority of cases decided by plea bargain and violent crimes more difficult to prosecute</a:t>
            </a:r>
          </a:p>
          <a:p>
            <a:pPr lvl="1" eaLnBrk="1" hangingPunct="1"/>
            <a:endParaRPr lang="en-US" altLang="en-U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53C1125-E5E8-693B-8F39-4CA4B3B2C688}"/>
              </a:ext>
            </a:extLst>
          </p:cNvPr>
          <p:cNvPicPr>
            <a:picLocks noChangeAspect="1"/>
          </p:cNvPicPr>
          <p:nvPr/>
        </p:nvPicPr>
        <p:blipFill>
          <a:blip r:embed="rId2"/>
          <a:stretch>
            <a:fillRect/>
          </a:stretch>
        </p:blipFill>
        <p:spPr>
          <a:xfrm>
            <a:off x="762000" y="571500"/>
            <a:ext cx="7620000" cy="5715000"/>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44CE88B-012D-7EF5-036A-E14A9080039A}"/>
              </a:ext>
            </a:extLst>
          </p:cNvPr>
          <p:cNvPicPr>
            <a:picLocks noChangeAspect="1"/>
          </p:cNvPicPr>
          <p:nvPr/>
        </p:nvPicPr>
        <p:blipFill>
          <a:blip r:embed="rId2"/>
          <a:stretch>
            <a:fillRect/>
          </a:stretch>
        </p:blipFill>
        <p:spPr>
          <a:xfrm>
            <a:off x="762000" y="571500"/>
            <a:ext cx="7620000" cy="5715000"/>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9974C3E0-EEF9-3F6A-D8DE-A954B1567A73}"/>
              </a:ext>
            </a:extLst>
          </p:cNvPr>
          <p:cNvSpPr>
            <a:spLocks noGrp="1" noChangeArrowheads="1"/>
          </p:cNvSpPr>
          <p:nvPr>
            <p:ph type="title"/>
          </p:nvPr>
        </p:nvSpPr>
        <p:spPr/>
        <p:txBody>
          <a:bodyPr/>
          <a:lstStyle/>
          <a:p>
            <a:pPr eaLnBrk="1" hangingPunct="1"/>
            <a:r>
              <a:rPr lang="en-US" altLang="en-US"/>
              <a:t>The “War on Drugs”</a:t>
            </a:r>
          </a:p>
        </p:txBody>
      </p:sp>
      <p:sp>
        <p:nvSpPr>
          <p:cNvPr id="64515" name="Rectangle 3">
            <a:extLst>
              <a:ext uri="{FF2B5EF4-FFF2-40B4-BE49-F238E27FC236}">
                <a16:creationId xmlns:a16="http://schemas.microsoft.com/office/drawing/2014/main" id="{CFC01594-E915-0F99-FE3C-4886C8231690}"/>
              </a:ext>
            </a:extLst>
          </p:cNvPr>
          <p:cNvSpPr>
            <a:spLocks noGrp="1" noChangeArrowheads="1"/>
          </p:cNvSpPr>
          <p:nvPr>
            <p:ph type="body" idx="1"/>
          </p:nvPr>
        </p:nvSpPr>
        <p:spPr/>
        <p:txBody>
          <a:bodyPr/>
          <a:lstStyle/>
          <a:p>
            <a:pPr eaLnBrk="1" hangingPunct="1"/>
            <a:r>
              <a:rPr lang="en-US" altLang="en-US" sz="2400"/>
              <a:t>Racist origins:</a:t>
            </a:r>
          </a:p>
          <a:p>
            <a:pPr lvl="1" eaLnBrk="1" hangingPunct="1"/>
            <a:r>
              <a:rPr lang="en-US" altLang="en-US" sz="2400"/>
              <a:t>Chinese Opium Act</a:t>
            </a:r>
          </a:p>
          <a:p>
            <a:pPr lvl="1" eaLnBrk="1" hangingPunct="1"/>
            <a:r>
              <a:rPr lang="en-US" altLang="en-US" sz="2400"/>
              <a:t>Criminalization of marijuana</a:t>
            </a:r>
          </a:p>
          <a:p>
            <a:pPr eaLnBrk="1" hangingPunct="1"/>
            <a:r>
              <a:rPr lang="en-US" altLang="en-US" sz="2400"/>
              <a:t>Drug users:</a:t>
            </a:r>
          </a:p>
          <a:p>
            <a:pPr lvl="1" eaLnBrk="1" hangingPunct="1"/>
            <a:r>
              <a:rPr lang="en-US" altLang="en-US" sz="2400"/>
              <a:t>¾ of European-American ancestry</a:t>
            </a:r>
          </a:p>
          <a:p>
            <a:pPr lvl="1" eaLnBrk="1" hangingPunct="1"/>
            <a:r>
              <a:rPr lang="en-US" altLang="en-US" sz="2400"/>
              <a:t>15% African-American</a:t>
            </a:r>
          </a:p>
          <a:p>
            <a:pPr lvl="2" eaLnBrk="1" hangingPunct="1"/>
            <a:r>
              <a:rPr lang="en-US" altLang="en-US"/>
              <a:t>37% of arrestees</a:t>
            </a:r>
          </a:p>
          <a:p>
            <a:pPr lvl="2" eaLnBrk="1" hangingPunct="1"/>
            <a:r>
              <a:rPr lang="en-US" altLang="en-US"/>
              <a:t>59% of those convicted</a:t>
            </a:r>
          </a:p>
          <a:p>
            <a:pPr eaLnBrk="1" hangingPunct="1"/>
            <a:r>
              <a:rPr lang="en-US" altLang="en-US" sz="2400"/>
              <a:t>Uneven sentencing laws:</a:t>
            </a:r>
          </a:p>
          <a:p>
            <a:pPr lvl="1" eaLnBrk="1" hangingPunct="1"/>
            <a:r>
              <a:rPr lang="en-US" altLang="en-US" sz="2400"/>
              <a:t>Crack vs. powder cocaine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a:extLst>
              <a:ext uri="{FF2B5EF4-FFF2-40B4-BE49-F238E27FC236}">
                <a16:creationId xmlns:a16="http://schemas.microsoft.com/office/drawing/2014/main" id="{B52B04C9-64CD-6409-9A2D-AFAC94DD8BA2}"/>
              </a:ext>
            </a:extLst>
          </p:cNvPr>
          <p:cNvSpPr>
            <a:spLocks noGrp="1" noChangeArrowheads="1"/>
          </p:cNvSpPr>
          <p:nvPr>
            <p:ph type="title"/>
          </p:nvPr>
        </p:nvSpPr>
        <p:spPr/>
        <p:txBody>
          <a:bodyPr/>
          <a:lstStyle/>
          <a:p>
            <a:r>
              <a:rPr lang="en-US" altLang="en-US"/>
              <a:t>The “War on Drugs”</a:t>
            </a:r>
          </a:p>
        </p:txBody>
      </p:sp>
      <p:sp>
        <p:nvSpPr>
          <p:cNvPr id="65539" name="Content Placeholder 2">
            <a:extLst>
              <a:ext uri="{FF2B5EF4-FFF2-40B4-BE49-F238E27FC236}">
                <a16:creationId xmlns:a16="http://schemas.microsoft.com/office/drawing/2014/main" id="{CDB00789-0BAA-235C-1304-5A19C55BAEBD}"/>
              </a:ext>
            </a:extLst>
          </p:cNvPr>
          <p:cNvSpPr>
            <a:spLocks noGrp="1" noChangeArrowheads="1"/>
          </p:cNvSpPr>
          <p:nvPr>
            <p:ph idx="1"/>
          </p:nvPr>
        </p:nvSpPr>
        <p:spPr/>
        <p:txBody>
          <a:bodyPr/>
          <a:lstStyle/>
          <a:p>
            <a:r>
              <a:rPr lang="en-US" altLang="en-US"/>
              <a:t>Worldwide prevalence of illicit drug use in prisons = 22-48%</a:t>
            </a:r>
          </a:p>
          <a:p>
            <a:pPr lvl="1"/>
            <a:r>
              <a:rPr lang="en-US" altLang="en-US"/>
              <a:t>Injection drug use = 6-26% (1/4 of these began injecting while in prison)</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A1D781EA-E897-83A2-6B71-C86A15530D3E}"/>
              </a:ext>
            </a:extLst>
          </p:cNvPr>
          <p:cNvSpPr>
            <a:spLocks noGrp="1" noChangeArrowheads="1"/>
          </p:cNvSpPr>
          <p:nvPr>
            <p:ph type="title"/>
          </p:nvPr>
        </p:nvSpPr>
        <p:spPr/>
        <p:txBody>
          <a:bodyPr/>
          <a:lstStyle/>
          <a:p>
            <a:pPr eaLnBrk="1" hangingPunct="1"/>
            <a:r>
              <a:rPr lang="en-US" altLang="en-US" sz="4000"/>
              <a:t>The “War on Drugs”:</a:t>
            </a:r>
            <a:br>
              <a:rPr lang="en-US" altLang="en-US" sz="4000"/>
            </a:br>
            <a:r>
              <a:rPr lang="en-US" altLang="en-US" sz="4000"/>
              <a:t>Alternatives to Mass Incarceration</a:t>
            </a:r>
          </a:p>
        </p:txBody>
      </p:sp>
      <p:sp>
        <p:nvSpPr>
          <p:cNvPr id="66563" name="Rectangle 3">
            <a:extLst>
              <a:ext uri="{FF2B5EF4-FFF2-40B4-BE49-F238E27FC236}">
                <a16:creationId xmlns:a16="http://schemas.microsoft.com/office/drawing/2014/main" id="{96F6BCBD-5CC0-A4C1-64F7-7B25B216B521}"/>
              </a:ext>
            </a:extLst>
          </p:cNvPr>
          <p:cNvSpPr>
            <a:spLocks noGrp="1" noChangeArrowheads="1"/>
          </p:cNvSpPr>
          <p:nvPr>
            <p:ph type="body" idx="1"/>
          </p:nvPr>
        </p:nvSpPr>
        <p:spPr/>
        <p:txBody>
          <a:bodyPr/>
          <a:lstStyle/>
          <a:p>
            <a:pPr eaLnBrk="1" hangingPunct="1"/>
            <a:r>
              <a:rPr lang="en-US" altLang="en-US"/>
              <a:t>Rehabilitation, restitution, and community service</a:t>
            </a:r>
          </a:p>
          <a:p>
            <a:pPr lvl="1" eaLnBrk="1" hangingPunct="1"/>
            <a:r>
              <a:rPr lang="en-US" altLang="en-US"/>
              <a:t>Favored by majority of Americans for drug use and possession</a:t>
            </a:r>
          </a:p>
          <a:p>
            <a:pPr eaLnBrk="1" hangingPunct="1"/>
            <a:r>
              <a:rPr lang="en-US" altLang="en-US"/>
              <a:t>Shift money from military interdiction and intervention to peasant farm aid</a:t>
            </a:r>
          </a:p>
          <a:p>
            <a:pPr eaLnBrk="1" hangingPunct="1"/>
            <a:r>
              <a:rPr lang="en-US" altLang="en-US"/>
              <a:t>Education and social marketing</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308D99F2-DD33-9171-2D07-710255DDCA5F}"/>
              </a:ext>
            </a:extLst>
          </p:cNvPr>
          <p:cNvSpPr>
            <a:spLocks noGrp="1" noChangeArrowheads="1"/>
          </p:cNvSpPr>
          <p:nvPr>
            <p:ph type="title"/>
          </p:nvPr>
        </p:nvSpPr>
        <p:spPr/>
        <p:txBody>
          <a:bodyPr/>
          <a:lstStyle/>
          <a:p>
            <a:pPr eaLnBrk="1" hangingPunct="1"/>
            <a:r>
              <a:rPr lang="en-US" altLang="en-US" sz="4000"/>
              <a:t>The “War on Drugs”:</a:t>
            </a:r>
            <a:br>
              <a:rPr lang="en-US" altLang="en-US" sz="4000"/>
            </a:br>
            <a:r>
              <a:rPr lang="en-US" altLang="en-US" sz="4000"/>
              <a:t>Alternatives to Mass Incarceration</a:t>
            </a:r>
          </a:p>
        </p:txBody>
      </p:sp>
      <p:sp>
        <p:nvSpPr>
          <p:cNvPr id="67587" name="Rectangle 3">
            <a:extLst>
              <a:ext uri="{FF2B5EF4-FFF2-40B4-BE49-F238E27FC236}">
                <a16:creationId xmlns:a16="http://schemas.microsoft.com/office/drawing/2014/main" id="{C3443B76-DBC3-CE01-F0AA-AA0D87FE51CB}"/>
              </a:ext>
            </a:extLst>
          </p:cNvPr>
          <p:cNvSpPr>
            <a:spLocks noGrp="1" noChangeArrowheads="1"/>
          </p:cNvSpPr>
          <p:nvPr>
            <p:ph type="body" idx="1"/>
          </p:nvPr>
        </p:nvSpPr>
        <p:spPr/>
        <p:txBody>
          <a:bodyPr/>
          <a:lstStyle/>
          <a:p>
            <a:pPr eaLnBrk="1" hangingPunct="1"/>
            <a:r>
              <a:rPr lang="en-US" altLang="en-US"/>
              <a:t>Vaccinations</a:t>
            </a:r>
          </a:p>
          <a:p>
            <a:pPr eaLnBrk="1" hangingPunct="1"/>
            <a:r>
              <a:rPr lang="en-US" altLang="en-US"/>
              <a:t>Methadone/buprenorphine for opiate detoxification</a:t>
            </a:r>
          </a:p>
          <a:p>
            <a:pPr eaLnBrk="1" hangingPunct="1"/>
            <a:r>
              <a:rPr lang="en-US" altLang="en-US"/>
              <a:t>Research into other detox/abstinence-promoting agents</a:t>
            </a:r>
          </a:p>
          <a:p>
            <a:pPr eaLnBrk="1" hangingPunct="1"/>
            <a:r>
              <a:rPr lang="en-US" altLang="en-US"/>
              <a:t>Treat substance abuse as chronic disease</a:t>
            </a:r>
          </a:p>
          <a:p>
            <a:pPr eaLnBrk="1" hangingPunct="1"/>
            <a:endParaRPr lang="en-US" alt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541EFE67-3A52-B9CE-3586-526B83FF0DD5}"/>
              </a:ext>
            </a:extLst>
          </p:cNvPr>
          <p:cNvSpPr>
            <a:spLocks noGrp="1" noChangeArrowheads="1"/>
          </p:cNvSpPr>
          <p:nvPr>
            <p:ph type="title"/>
          </p:nvPr>
        </p:nvSpPr>
        <p:spPr/>
        <p:txBody>
          <a:bodyPr/>
          <a:lstStyle/>
          <a:p>
            <a:pPr eaLnBrk="1" hangingPunct="1"/>
            <a:r>
              <a:rPr lang="en-US" altLang="en-US" sz="4000"/>
              <a:t>The “War on Drugs”:</a:t>
            </a:r>
            <a:br>
              <a:rPr lang="en-US" altLang="en-US" sz="4000"/>
            </a:br>
            <a:r>
              <a:rPr lang="en-US" altLang="en-US" sz="4000"/>
              <a:t>Alternatives to Mass Incarceration</a:t>
            </a:r>
          </a:p>
        </p:txBody>
      </p:sp>
      <p:sp>
        <p:nvSpPr>
          <p:cNvPr id="68611" name="Rectangle 3">
            <a:extLst>
              <a:ext uri="{FF2B5EF4-FFF2-40B4-BE49-F238E27FC236}">
                <a16:creationId xmlns:a16="http://schemas.microsoft.com/office/drawing/2014/main" id="{3CC7727B-E741-DC05-D7A4-FBE3408D103E}"/>
              </a:ext>
            </a:extLst>
          </p:cNvPr>
          <p:cNvSpPr>
            <a:spLocks noGrp="1" noChangeArrowheads="1"/>
          </p:cNvSpPr>
          <p:nvPr>
            <p:ph type="body" idx="1"/>
          </p:nvPr>
        </p:nvSpPr>
        <p:spPr/>
        <p:txBody>
          <a:bodyPr/>
          <a:lstStyle/>
          <a:p>
            <a:pPr eaLnBrk="1" hangingPunct="1"/>
            <a:r>
              <a:rPr lang="en-US" altLang="en-US" sz="3600"/>
              <a:t>All methods more cost-effective than interdiction and punishment</a:t>
            </a:r>
          </a:p>
          <a:p>
            <a:pPr eaLnBrk="1" hangingPunct="1"/>
            <a:r>
              <a:rPr lang="en-US" altLang="en-US" sz="3600"/>
              <a:t>Arizona mandates drug treatment instead of prison for first-time nonviolent drug offenders</a:t>
            </a:r>
          </a:p>
          <a:p>
            <a:pPr lvl="1" eaLnBrk="1" hangingPunct="1"/>
            <a:r>
              <a:rPr lang="en-US" altLang="en-US" sz="3600"/>
              <a:t>$2.7 million savings in first year</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a:extLst>
              <a:ext uri="{FF2B5EF4-FFF2-40B4-BE49-F238E27FC236}">
                <a16:creationId xmlns:a16="http://schemas.microsoft.com/office/drawing/2014/main" id="{FA501681-26DE-1D74-70C2-B7ADDCDC93F1}"/>
              </a:ext>
            </a:extLst>
          </p:cNvPr>
          <p:cNvSpPr>
            <a:spLocks noGrp="1" noChangeArrowheads="1"/>
          </p:cNvSpPr>
          <p:nvPr>
            <p:ph type="title"/>
          </p:nvPr>
        </p:nvSpPr>
        <p:spPr/>
        <p:txBody>
          <a:bodyPr/>
          <a:lstStyle/>
          <a:p>
            <a:r>
              <a:rPr lang="en-US" altLang="en-US" sz="4000">
                <a:solidFill>
                  <a:srgbClr val="000000"/>
                </a:solidFill>
              </a:rPr>
              <a:t>The “War on Drugs”:</a:t>
            </a:r>
            <a:br>
              <a:rPr lang="en-US" altLang="en-US" sz="4000">
                <a:solidFill>
                  <a:srgbClr val="000000"/>
                </a:solidFill>
              </a:rPr>
            </a:br>
            <a:r>
              <a:rPr lang="en-US" altLang="en-US" sz="4000">
                <a:solidFill>
                  <a:srgbClr val="000000"/>
                </a:solidFill>
              </a:rPr>
              <a:t>Alternatives to Mass Incarceration</a:t>
            </a:r>
            <a:endParaRPr lang="en-US" altLang="en-US"/>
          </a:p>
        </p:txBody>
      </p:sp>
      <p:sp>
        <p:nvSpPr>
          <p:cNvPr id="69635" name="Content Placeholder 2">
            <a:extLst>
              <a:ext uri="{FF2B5EF4-FFF2-40B4-BE49-F238E27FC236}">
                <a16:creationId xmlns:a16="http://schemas.microsoft.com/office/drawing/2014/main" id="{7E09B7FC-CD4F-A401-C5F3-E4D7F5EDB20B}"/>
              </a:ext>
            </a:extLst>
          </p:cNvPr>
          <p:cNvSpPr>
            <a:spLocks noGrp="1" noChangeArrowheads="1"/>
          </p:cNvSpPr>
          <p:nvPr>
            <p:ph idx="1"/>
          </p:nvPr>
        </p:nvSpPr>
        <p:spPr/>
        <p:txBody>
          <a:bodyPr/>
          <a:lstStyle/>
          <a:p>
            <a:pPr eaLnBrk="1" hangingPunct="1"/>
            <a:r>
              <a:rPr lang="en-US" altLang="en-US" sz="2400"/>
              <a:t>2013: US Attorney General Holder announces plan to reduce sentences for non-violent offenders</a:t>
            </a:r>
          </a:p>
          <a:p>
            <a:pPr eaLnBrk="1" hangingPunct="1"/>
            <a:r>
              <a:rPr lang="en-US" altLang="en-US" sz="2400"/>
              <a:t>2013: US will not prosecute users of small amounts of medical marijuana</a:t>
            </a:r>
          </a:p>
          <a:p>
            <a:pPr>
              <a:spcBef>
                <a:spcPct val="0"/>
              </a:spcBef>
              <a:buFont typeface="Times New Roman" panose="02020603050405020304" pitchFamily="18" charset="0"/>
              <a:buChar char="•"/>
            </a:pPr>
            <a:r>
              <a:rPr lang="en-US" altLang="en-US" sz="2400"/>
              <a:t>2020: </a:t>
            </a:r>
            <a:r>
              <a:rPr lang="en-US" altLang="en-US" sz="2400">
                <a:solidFill>
                  <a:srgbClr val="000000"/>
                </a:solidFill>
                <a:latin typeface="Calibri" panose="020F0502020204030204" pitchFamily="34" charset="0"/>
                <a:cs typeface="Times New Roman" panose="02020603050405020304" pitchFamily="18" charset="0"/>
              </a:rPr>
              <a:t>First Step Act</a:t>
            </a:r>
            <a:endParaRPr lang="en-US" altLang="en-US" sz="2400">
              <a:latin typeface="Times New Roman" panose="02020603050405020304" pitchFamily="18" charset="0"/>
              <a:cs typeface="Times New Roman" panose="02020603050405020304" pitchFamily="18" charset="0"/>
            </a:endParaRPr>
          </a:p>
          <a:p>
            <a:pPr lvl="1">
              <a:spcBef>
                <a:spcPct val="0"/>
              </a:spcBef>
              <a:buFont typeface="Times New Roman" panose="02020603050405020304" pitchFamily="18" charset="0"/>
              <a:buChar char="–"/>
            </a:pPr>
            <a:r>
              <a:rPr lang="en-US" altLang="en-US" sz="2400">
                <a:solidFill>
                  <a:srgbClr val="000000"/>
                </a:solidFill>
                <a:latin typeface="Calibri" panose="020F0502020204030204" pitchFamily="34" charset="0"/>
                <a:ea typeface="Times New Roman" panose="02020603050405020304" pitchFamily="18" charset="0"/>
                <a:cs typeface="Arial" panose="020B0604020202020204" pitchFamily="34" charset="0"/>
              </a:rPr>
              <a:t>Early release for some offenders, easing of mandatory minimums, judges given more leeway in sentencing, retroactively applies 2010 Fair Sentencing Act (reducing disparities between sentences for offenses involving powder vs. crack cocaine)</a:t>
            </a:r>
            <a:endParaRPr lang="en-US" altLang="en-US">
              <a:latin typeface="Calibri" panose="020F0502020204030204" pitchFamily="34" charset="0"/>
              <a:ea typeface="Calibri" panose="020F0502020204030204" pitchFamily="34" charset="0"/>
              <a:cs typeface="Times New Roman" panose="02020603050405020304" pitchFamily="18" charset="0"/>
            </a:endParaRPr>
          </a:p>
          <a:p>
            <a:endParaRPr lang="en-US" alt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a:extLst>
              <a:ext uri="{FF2B5EF4-FFF2-40B4-BE49-F238E27FC236}">
                <a16:creationId xmlns:a16="http://schemas.microsoft.com/office/drawing/2014/main" id="{3ED4E78C-B702-D991-882D-ED6775265813}"/>
              </a:ext>
            </a:extLst>
          </p:cNvPr>
          <p:cNvSpPr>
            <a:spLocks noGrp="1" noChangeArrowheads="1"/>
          </p:cNvSpPr>
          <p:nvPr>
            <p:ph type="title"/>
          </p:nvPr>
        </p:nvSpPr>
        <p:spPr/>
        <p:txBody>
          <a:bodyPr/>
          <a:lstStyle/>
          <a:p>
            <a:r>
              <a:rPr lang="en-US" altLang="en-US" sz="3600"/>
              <a:t>The Criminalization of Homelessness</a:t>
            </a:r>
          </a:p>
        </p:txBody>
      </p:sp>
      <p:sp>
        <p:nvSpPr>
          <p:cNvPr id="70659" name="Content Placeholder 2">
            <a:extLst>
              <a:ext uri="{FF2B5EF4-FFF2-40B4-BE49-F238E27FC236}">
                <a16:creationId xmlns:a16="http://schemas.microsoft.com/office/drawing/2014/main" id="{92A3D7B1-7F3C-4D5E-D22D-A9FCC9E6AD91}"/>
              </a:ext>
            </a:extLst>
          </p:cNvPr>
          <p:cNvSpPr>
            <a:spLocks noGrp="1" noChangeArrowheads="1"/>
          </p:cNvSpPr>
          <p:nvPr>
            <p:ph idx="1"/>
          </p:nvPr>
        </p:nvSpPr>
        <p:spPr/>
        <p:txBody>
          <a:bodyPr/>
          <a:lstStyle/>
          <a:p>
            <a:r>
              <a:rPr lang="en-US" altLang="en-US" dirty="0"/>
              <a:t>Laws re sleeping/sitting/storing personal property, loitering/jaywalking/open containers, begging/panhandling, sharing food</a:t>
            </a:r>
          </a:p>
          <a:p>
            <a:r>
              <a:rPr lang="en-US" altLang="en-US" dirty="0"/>
              <a:t>“Quality of life” laws re public activities and urination when no public facilities available</a:t>
            </a:r>
          </a:p>
          <a:p>
            <a:r>
              <a:rPr lang="en-US" altLang="en-US" dirty="0"/>
              <a:t>Selective enforcement</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a:extLst>
              <a:ext uri="{FF2B5EF4-FFF2-40B4-BE49-F238E27FC236}">
                <a16:creationId xmlns:a16="http://schemas.microsoft.com/office/drawing/2014/main" id="{B37777F4-3189-CE2F-B26D-08F6D162098F}"/>
              </a:ext>
            </a:extLst>
          </p:cNvPr>
          <p:cNvSpPr>
            <a:spLocks noGrp="1" noChangeArrowheads="1"/>
          </p:cNvSpPr>
          <p:nvPr>
            <p:ph type="title"/>
          </p:nvPr>
        </p:nvSpPr>
        <p:spPr/>
        <p:txBody>
          <a:bodyPr/>
          <a:lstStyle/>
          <a:p>
            <a:r>
              <a:rPr lang="en-US" altLang="en-US" sz="3600"/>
              <a:t>The Criminalization of Homelessness</a:t>
            </a:r>
          </a:p>
        </p:txBody>
      </p:sp>
      <p:sp>
        <p:nvSpPr>
          <p:cNvPr id="71683" name="Content Placeholder 2">
            <a:extLst>
              <a:ext uri="{FF2B5EF4-FFF2-40B4-BE49-F238E27FC236}">
                <a16:creationId xmlns:a16="http://schemas.microsoft.com/office/drawing/2014/main" id="{C3202EE5-B98D-B3FB-E1F3-F0E4946537C4}"/>
              </a:ext>
            </a:extLst>
          </p:cNvPr>
          <p:cNvSpPr>
            <a:spLocks noGrp="1" noChangeArrowheads="1"/>
          </p:cNvSpPr>
          <p:nvPr>
            <p:ph idx="1"/>
          </p:nvPr>
        </p:nvSpPr>
        <p:spPr/>
        <p:txBody>
          <a:bodyPr/>
          <a:lstStyle/>
          <a:p>
            <a:r>
              <a:rPr lang="en-US" altLang="en-US"/>
              <a:t>Sweeps of city, often involving destruction of important personal documents and medications</a:t>
            </a:r>
          </a:p>
          <a:p>
            <a:r>
              <a:rPr lang="en-US" altLang="en-US"/>
              <a:t>Exacerbate problem</a:t>
            </a:r>
          </a:p>
          <a:p>
            <a:pPr lvl="1"/>
            <a:r>
              <a:rPr lang="en-US" altLang="en-US"/>
              <a:t>Move homeless away from services</a:t>
            </a:r>
          </a:p>
          <a:p>
            <a:pPr lvl="1"/>
            <a:r>
              <a:rPr lang="en-US" altLang="en-US"/>
              <a:t>Lead to criminal record, further impairing employability</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a:extLst>
              <a:ext uri="{FF2B5EF4-FFF2-40B4-BE49-F238E27FC236}">
                <a16:creationId xmlns:a16="http://schemas.microsoft.com/office/drawing/2014/main" id="{CAF2D97C-32A2-4ED2-7950-269D0B685D8B}"/>
              </a:ext>
            </a:extLst>
          </p:cNvPr>
          <p:cNvSpPr>
            <a:spLocks noGrp="1" noChangeArrowheads="1"/>
          </p:cNvSpPr>
          <p:nvPr>
            <p:ph type="title"/>
          </p:nvPr>
        </p:nvSpPr>
        <p:spPr/>
        <p:txBody>
          <a:bodyPr/>
          <a:lstStyle/>
          <a:p>
            <a:r>
              <a:rPr lang="en-US" altLang="en-US" sz="3600"/>
              <a:t>The Criminalization of Homelessness</a:t>
            </a:r>
          </a:p>
        </p:txBody>
      </p:sp>
      <p:sp>
        <p:nvSpPr>
          <p:cNvPr id="72707" name="Content Placeholder 2">
            <a:extLst>
              <a:ext uri="{FF2B5EF4-FFF2-40B4-BE49-F238E27FC236}">
                <a16:creationId xmlns:a16="http://schemas.microsoft.com/office/drawing/2014/main" id="{08A8F3E9-A59C-EE3A-868E-16576826B5A5}"/>
              </a:ext>
            </a:extLst>
          </p:cNvPr>
          <p:cNvSpPr>
            <a:spLocks noGrp="1" noChangeArrowheads="1"/>
          </p:cNvSpPr>
          <p:nvPr>
            <p:ph idx="1"/>
          </p:nvPr>
        </p:nvSpPr>
        <p:spPr/>
        <p:txBody>
          <a:bodyPr/>
          <a:lstStyle/>
          <a:p>
            <a:r>
              <a:rPr lang="en-US" altLang="en-US" sz="3600"/>
              <a:t>Can violate civil rights</a:t>
            </a:r>
          </a:p>
          <a:p>
            <a:endParaRPr lang="en-US" altLang="en-US" sz="3600"/>
          </a:p>
          <a:p>
            <a:r>
              <a:rPr lang="en-US" altLang="en-US" sz="3600"/>
              <a:t>Solution: Improved access to housing and services, etc.</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a:extLst>
              <a:ext uri="{FF2B5EF4-FFF2-40B4-BE49-F238E27FC236}">
                <a16:creationId xmlns:a16="http://schemas.microsoft.com/office/drawing/2014/main" id="{80C427F8-0B53-0334-DE14-B7CF96E238D9}"/>
              </a:ext>
            </a:extLst>
          </p:cNvPr>
          <p:cNvSpPr>
            <a:spLocks noGrp="1" noChangeArrowheads="1"/>
          </p:cNvSpPr>
          <p:nvPr>
            <p:ph type="title"/>
          </p:nvPr>
        </p:nvSpPr>
        <p:spPr/>
        <p:txBody>
          <a:bodyPr/>
          <a:lstStyle/>
          <a:p>
            <a:r>
              <a:rPr lang="en-US" altLang="en-US"/>
              <a:t>Policing for Profit</a:t>
            </a:r>
          </a:p>
        </p:txBody>
      </p:sp>
      <p:sp>
        <p:nvSpPr>
          <p:cNvPr id="73731" name="Content Placeholder 2">
            <a:extLst>
              <a:ext uri="{FF2B5EF4-FFF2-40B4-BE49-F238E27FC236}">
                <a16:creationId xmlns:a16="http://schemas.microsoft.com/office/drawing/2014/main" id="{E92221E9-7C00-F6C0-CB43-464CBB76EDAF}"/>
              </a:ext>
            </a:extLst>
          </p:cNvPr>
          <p:cNvSpPr>
            <a:spLocks noGrp="1" noChangeArrowheads="1"/>
          </p:cNvSpPr>
          <p:nvPr>
            <p:ph idx="1"/>
          </p:nvPr>
        </p:nvSpPr>
        <p:spPr/>
        <p:txBody>
          <a:bodyPr/>
          <a:lstStyle/>
          <a:p>
            <a:r>
              <a:rPr lang="en-US" altLang="en-US" dirty="0"/>
              <a:t>Law enforcement agencies allowed to seize cash, cars, property, and other assets from those suspected of crimes</a:t>
            </a:r>
          </a:p>
          <a:p>
            <a:pPr lvl="1"/>
            <a:r>
              <a:rPr lang="en-US" altLang="en-US" dirty="0"/>
              <a:t>Breach of Constitutional due-process rights</a:t>
            </a:r>
          </a:p>
          <a:p>
            <a:r>
              <a:rPr lang="en-US" altLang="en-US" dirty="0"/>
              <a:t>Those not convicted must go to court to reclaim assets</a:t>
            </a:r>
          </a:p>
          <a:p>
            <a:pPr lvl="1"/>
            <a:r>
              <a:rPr lang="en-US" altLang="en-US" dirty="0"/>
              <a:t>Many lack resources to fight long court battle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a:extLst>
              <a:ext uri="{FF2B5EF4-FFF2-40B4-BE49-F238E27FC236}">
                <a16:creationId xmlns:a16="http://schemas.microsoft.com/office/drawing/2014/main" id="{2BE9A62B-7872-80A7-2753-3CB4121B91B6}"/>
              </a:ext>
            </a:extLst>
          </p:cNvPr>
          <p:cNvSpPr>
            <a:spLocks noGrp="1" noChangeArrowheads="1"/>
          </p:cNvSpPr>
          <p:nvPr>
            <p:ph type="title"/>
          </p:nvPr>
        </p:nvSpPr>
        <p:spPr/>
        <p:txBody>
          <a:bodyPr/>
          <a:lstStyle/>
          <a:p>
            <a:r>
              <a:rPr lang="en-US" altLang="en-US" dirty="0">
                <a:solidFill>
                  <a:srgbClr val="000000"/>
                </a:solidFill>
              </a:rPr>
              <a:t>Policing for Profit</a:t>
            </a:r>
            <a:endParaRPr lang="en-US" altLang="en-US" dirty="0"/>
          </a:p>
        </p:txBody>
      </p:sp>
      <p:sp>
        <p:nvSpPr>
          <p:cNvPr id="74755" name="Content Placeholder 2">
            <a:extLst>
              <a:ext uri="{FF2B5EF4-FFF2-40B4-BE49-F238E27FC236}">
                <a16:creationId xmlns:a16="http://schemas.microsoft.com/office/drawing/2014/main" id="{73E1E4BB-9F10-5996-35B6-375DE8DDDD58}"/>
              </a:ext>
            </a:extLst>
          </p:cNvPr>
          <p:cNvSpPr>
            <a:spLocks noGrp="1" noChangeArrowheads="1"/>
          </p:cNvSpPr>
          <p:nvPr>
            <p:ph idx="1"/>
          </p:nvPr>
        </p:nvSpPr>
        <p:spPr/>
        <p:txBody>
          <a:bodyPr/>
          <a:lstStyle/>
          <a:p>
            <a:r>
              <a:rPr lang="en-US" altLang="en-US" dirty="0">
                <a:solidFill>
                  <a:srgbClr val="000000"/>
                </a:solidFill>
              </a:rPr>
              <a:t>Federal Justice Department Fund $94 million in 1986, $4.5 billion in 2014</a:t>
            </a:r>
          </a:p>
          <a:p>
            <a:r>
              <a:rPr lang="en-US" altLang="en-US" dirty="0">
                <a:solidFill>
                  <a:srgbClr val="000000"/>
                </a:solidFill>
              </a:rPr>
              <a:t>State and local police seized $2.5 billion in cash from 62,000 people between 2001 and 2014</a:t>
            </a:r>
          </a:p>
          <a:p>
            <a:pPr lvl="1"/>
            <a:r>
              <a:rPr lang="en-US" altLang="en-US" dirty="0">
                <a:solidFill>
                  <a:srgbClr val="000000"/>
                </a:solidFill>
              </a:rPr>
              <a:t>Proceeds used to pad agencies’ budgets, buy new equipment, salary bonuses</a:t>
            </a:r>
          </a:p>
          <a:p>
            <a:endParaRPr lang="en-US" altLang="en-US"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a:extLst>
              <a:ext uri="{FF2B5EF4-FFF2-40B4-BE49-F238E27FC236}">
                <a16:creationId xmlns:a16="http://schemas.microsoft.com/office/drawing/2014/main" id="{181F6F5B-3433-8910-7BC5-A78B85450268}"/>
              </a:ext>
            </a:extLst>
          </p:cNvPr>
          <p:cNvSpPr>
            <a:spLocks noGrp="1" noChangeArrowheads="1"/>
          </p:cNvSpPr>
          <p:nvPr>
            <p:ph type="title"/>
          </p:nvPr>
        </p:nvSpPr>
        <p:spPr/>
        <p:txBody>
          <a:bodyPr/>
          <a:lstStyle/>
          <a:p>
            <a:r>
              <a:rPr lang="en-US" altLang="en-US">
                <a:solidFill>
                  <a:srgbClr val="000000"/>
                </a:solidFill>
              </a:rPr>
              <a:t>Policing for Profit</a:t>
            </a:r>
            <a:endParaRPr lang="en-US" altLang="en-US"/>
          </a:p>
        </p:txBody>
      </p:sp>
      <p:sp>
        <p:nvSpPr>
          <p:cNvPr id="75779" name="Content Placeholder 2">
            <a:extLst>
              <a:ext uri="{FF2B5EF4-FFF2-40B4-BE49-F238E27FC236}">
                <a16:creationId xmlns:a16="http://schemas.microsoft.com/office/drawing/2014/main" id="{7E85939E-E353-EFD3-0627-E1D6A3842C6F}"/>
              </a:ext>
            </a:extLst>
          </p:cNvPr>
          <p:cNvSpPr>
            <a:spLocks noGrp="1" noChangeArrowheads="1"/>
          </p:cNvSpPr>
          <p:nvPr>
            <p:ph idx="1"/>
          </p:nvPr>
        </p:nvSpPr>
        <p:spPr/>
        <p:txBody>
          <a:bodyPr/>
          <a:lstStyle/>
          <a:p>
            <a:r>
              <a:rPr lang="en-US" altLang="en-US" dirty="0"/>
              <a:t>2026: 34 states require criminal conviction in most or all forfeiture cases</a:t>
            </a:r>
          </a:p>
          <a:p>
            <a:endParaRPr lang="en-US" altLang="en-US" dirty="0"/>
          </a:p>
          <a:p>
            <a:r>
              <a:rPr lang="en-US" altLang="en-US" dirty="0"/>
              <a:t>Need for more state and federal laws to protect the innocent</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0BF4E1B7-FA8E-6EB8-04B2-59E00CA97DA5}"/>
              </a:ext>
            </a:extLst>
          </p:cNvPr>
          <p:cNvSpPr>
            <a:spLocks noGrp="1" noChangeArrowheads="1"/>
          </p:cNvSpPr>
          <p:nvPr>
            <p:ph type="title"/>
          </p:nvPr>
        </p:nvSpPr>
        <p:spPr/>
        <p:txBody>
          <a:bodyPr/>
          <a:lstStyle/>
          <a:p>
            <a:pPr eaLnBrk="1" hangingPunct="1"/>
            <a:r>
              <a:rPr lang="en-US" altLang="en-US" sz="4000"/>
              <a:t>Corporate Crime:</a:t>
            </a:r>
            <a:br>
              <a:rPr lang="en-US" altLang="en-US" sz="4000"/>
            </a:br>
            <a:r>
              <a:rPr lang="en-US" altLang="en-US" sz="4000"/>
              <a:t>Silent but Deadly</a:t>
            </a:r>
          </a:p>
        </p:txBody>
      </p:sp>
      <p:sp>
        <p:nvSpPr>
          <p:cNvPr id="76803" name="Rectangle 3">
            <a:extLst>
              <a:ext uri="{FF2B5EF4-FFF2-40B4-BE49-F238E27FC236}">
                <a16:creationId xmlns:a16="http://schemas.microsoft.com/office/drawing/2014/main" id="{B8631ED6-4839-065B-4453-E116C5673B1C}"/>
              </a:ext>
            </a:extLst>
          </p:cNvPr>
          <p:cNvSpPr>
            <a:spLocks noGrp="1" noChangeArrowheads="1"/>
          </p:cNvSpPr>
          <p:nvPr>
            <p:ph type="body" idx="1"/>
          </p:nvPr>
        </p:nvSpPr>
        <p:spPr/>
        <p:txBody>
          <a:bodyPr/>
          <a:lstStyle/>
          <a:p>
            <a:pPr eaLnBrk="1" hangingPunct="1"/>
            <a:r>
              <a:rPr lang="en-US" altLang="en-US" sz="2400" dirty="0"/>
              <a:t>$426 billion/yr to $1.7 trillion/yr (vs. $15 billion for burglary and robbery)</a:t>
            </a:r>
          </a:p>
          <a:p>
            <a:pPr lvl="1" eaLnBrk="1" hangingPunct="1"/>
            <a:r>
              <a:rPr lang="en-US" altLang="en-US" sz="2400" dirty="0"/>
              <a:t>Only $7 billion recovered</a:t>
            </a:r>
          </a:p>
          <a:p>
            <a:pPr lvl="1" eaLnBrk="1" hangingPunct="1"/>
            <a:r>
              <a:rPr lang="en-US" altLang="en-US" sz="2400" dirty="0"/>
              <a:t>Fines for corporate environmental and social abuses minimal/cost of doing business</a:t>
            </a:r>
          </a:p>
          <a:p>
            <a:pPr eaLnBrk="1" hangingPunct="1"/>
            <a:r>
              <a:rPr lang="en-US" altLang="en-US" sz="2400" dirty="0"/>
              <a:t>Incarceration rare</a:t>
            </a:r>
          </a:p>
          <a:p>
            <a:pPr eaLnBrk="1" hangingPunct="1"/>
            <a:r>
              <a:rPr lang="en-US" altLang="en-US" sz="2400" dirty="0"/>
              <a:t>Some corporations linked to human rights abuses in US and abroad</a:t>
            </a:r>
          </a:p>
          <a:p>
            <a:pPr eaLnBrk="1" hangingPunct="1"/>
            <a:r>
              <a:rPr lang="en-US" altLang="en-US" sz="2400" dirty="0"/>
              <a:t>Most lobby Congress to weaken environmental and occupational health and safety laws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C04A049-5838-C575-EC64-5A445A79F5D3}"/>
              </a:ext>
            </a:extLst>
          </p:cNvPr>
          <p:cNvPicPr>
            <a:picLocks noChangeAspect="1"/>
          </p:cNvPicPr>
          <p:nvPr/>
        </p:nvPicPr>
        <p:blipFill>
          <a:blip r:embed="rId2"/>
          <a:stretch>
            <a:fillRect/>
          </a:stretch>
        </p:blipFill>
        <p:spPr>
          <a:xfrm>
            <a:off x="689162" y="0"/>
            <a:ext cx="7765676" cy="6858000"/>
          </a:xfrm>
          <a:prstGeom prst="rect">
            <a:avLst/>
          </a:prstGeom>
        </p:spPr>
      </p:pic>
    </p:spTree>
    <p:extLst>
      <p:ext uri="{BB962C8B-B14F-4D97-AF65-F5344CB8AC3E}">
        <p14:creationId xmlns:p14="http://schemas.microsoft.com/office/powerpoint/2010/main" val="250180976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2960C99B-A8F7-1EDF-DB67-6F7D3092859A}"/>
              </a:ext>
            </a:extLst>
          </p:cNvPr>
          <p:cNvSpPr>
            <a:spLocks noGrp="1" noChangeArrowheads="1"/>
          </p:cNvSpPr>
          <p:nvPr>
            <p:ph type="title"/>
          </p:nvPr>
        </p:nvSpPr>
        <p:spPr/>
        <p:txBody>
          <a:bodyPr/>
          <a:lstStyle/>
          <a:p>
            <a:pPr eaLnBrk="1" hangingPunct="1"/>
            <a:r>
              <a:rPr lang="en-US" altLang="en-US"/>
              <a:t>Corporate Crime</a:t>
            </a:r>
          </a:p>
        </p:txBody>
      </p:sp>
      <p:sp>
        <p:nvSpPr>
          <p:cNvPr id="77827" name="Rectangle 3">
            <a:extLst>
              <a:ext uri="{FF2B5EF4-FFF2-40B4-BE49-F238E27FC236}">
                <a16:creationId xmlns:a16="http://schemas.microsoft.com/office/drawing/2014/main" id="{3781C60B-4B11-7E17-1BB0-7091213C3D6D}"/>
              </a:ext>
            </a:extLst>
          </p:cNvPr>
          <p:cNvSpPr>
            <a:spLocks noGrp="1" noChangeArrowheads="1"/>
          </p:cNvSpPr>
          <p:nvPr>
            <p:ph type="body" idx="1"/>
          </p:nvPr>
        </p:nvSpPr>
        <p:spPr/>
        <p:txBody>
          <a:bodyPr/>
          <a:lstStyle/>
          <a:p>
            <a:pPr eaLnBrk="1" hangingPunct="1"/>
            <a:r>
              <a:rPr lang="en-US" altLang="en-US" sz="2800" dirty="0"/>
              <a:t>“The [only] social responsibility of business is to increase its profits.”</a:t>
            </a:r>
          </a:p>
          <a:p>
            <a:pPr algn="r" eaLnBrk="1" hangingPunct="1">
              <a:buFontTx/>
              <a:buNone/>
            </a:pPr>
            <a:r>
              <a:rPr lang="en-US" altLang="en-US" sz="2800" dirty="0"/>
              <a:t>Milton Friedman</a:t>
            </a:r>
          </a:p>
          <a:p>
            <a:pPr eaLnBrk="1" hangingPunct="1"/>
            <a:r>
              <a:rPr lang="en-US" altLang="en-US" sz="2800" dirty="0"/>
              <a:t>“Corporations [have] no moral conscience. [They] are designed by law, to be concerned only for their stockholders, and not, say, what are sometimes called their stakeholders, like the community or the work force…”</a:t>
            </a:r>
          </a:p>
          <a:p>
            <a:pPr algn="r" eaLnBrk="1" hangingPunct="1">
              <a:buFontTx/>
              <a:buNone/>
            </a:pPr>
            <a:r>
              <a:rPr lang="en-US" altLang="en-US" sz="2800" dirty="0"/>
              <a:t>Noam Chomsky</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850C09F7-4B7D-12E1-A5EF-8C1C37AEF89B}"/>
              </a:ext>
            </a:extLst>
          </p:cNvPr>
          <p:cNvSpPr>
            <a:spLocks noGrp="1" noChangeArrowheads="1"/>
          </p:cNvSpPr>
          <p:nvPr>
            <p:ph type="title"/>
          </p:nvPr>
        </p:nvSpPr>
        <p:spPr/>
        <p:txBody>
          <a:bodyPr/>
          <a:lstStyle/>
          <a:p>
            <a:pPr eaLnBrk="1" hangingPunct="1"/>
            <a:r>
              <a:rPr lang="en-US" altLang="en-US"/>
              <a:t>Corporate Crime</a:t>
            </a:r>
          </a:p>
        </p:txBody>
      </p:sp>
      <p:sp>
        <p:nvSpPr>
          <p:cNvPr id="78851" name="Rectangle 3">
            <a:extLst>
              <a:ext uri="{FF2B5EF4-FFF2-40B4-BE49-F238E27FC236}">
                <a16:creationId xmlns:a16="http://schemas.microsoft.com/office/drawing/2014/main" id="{50498FF3-181F-DC9B-6651-681F135888AC}"/>
              </a:ext>
            </a:extLst>
          </p:cNvPr>
          <p:cNvSpPr>
            <a:spLocks noGrp="1" noChangeArrowheads="1"/>
          </p:cNvSpPr>
          <p:nvPr>
            <p:ph type="body" idx="1"/>
          </p:nvPr>
        </p:nvSpPr>
        <p:spPr/>
        <p:txBody>
          <a:bodyPr/>
          <a:lstStyle/>
          <a:p>
            <a:pPr eaLnBrk="1" hangingPunct="1"/>
            <a:r>
              <a:rPr lang="en-US" altLang="en-US"/>
              <a:t>“Corporation: An ingenious device for obtaining individual profit without individual responsibility.”</a:t>
            </a:r>
          </a:p>
          <a:p>
            <a:pPr algn="r" eaLnBrk="1" hangingPunct="1">
              <a:buFontTx/>
              <a:buNone/>
            </a:pPr>
            <a:r>
              <a:rPr lang="en-US" altLang="en-US"/>
              <a:t>Ambrose Bierce</a:t>
            </a:r>
          </a:p>
          <a:p>
            <a:pPr eaLnBrk="1" hangingPunct="1"/>
            <a:r>
              <a:rPr lang="en-US" altLang="en-US"/>
              <a:t>“A criminal is a person with predatory instincts who has not sufficient capital to form a corporation.”</a:t>
            </a:r>
          </a:p>
          <a:p>
            <a:pPr algn="r" eaLnBrk="1" hangingPunct="1">
              <a:buFontTx/>
              <a:buNone/>
            </a:pPr>
            <a:r>
              <a:rPr lang="en-US" altLang="en-US"/>
              <a:t>Howard Scott</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a:extLst>
              <a:ext uri="{FF2B5EF4-FFF2-40B4-BE49-F238E27FC236}">
                <a16:creationId xmlns:a16="http://schemas.microsoft.com/office/drawing/2014/main" id="{A8F45C02-F6CA-E8B1-C17B-FE7FC2D127DA}"/>
              </a:ext>
            </a:extLst>
          </p:cNvPr>
          <p:cNvSpPr>
            <a:spLocks noGrp="1" noChangeArrowheads="1"/>
          </p:cNvSpPr>
          <p:nvPr>
            <p:ph type="title"/>
          </p:nvPr>
        </p:nvSpPr>
        <p:spPr/>
        <p:txBody>
          <a:bodyPr/>
          <a:lstStyle/>
          <a:p>
            <a:r>
              <a:rPr lang="en-US" altLang="en-US" sz="4000"/>
              <a:t>The Mentally Ill and Violent Crime</a:t>
            </a:r>
          </a:p>
        </p:txBody>
      </p:sp>
      <p:sp>
        <p:nvSpPr>
          <p:cNvPr id="79875" name="Content Placeholder 2">
            <a:extLst>
              <a:ext uri="{FF2B5EF4-FFF2-40B4-BE49-F238E27FC236}">
                <a16:creationId xmlns:a16="http://schemas.microsoft.com/office/drawing/2014/main" id="{074024AE-729A-B6A0-A2F6-7636FB7BB63C}"/>
              </a:ext>
            </a:extLst>
          </p:cNvPr>
          <p:cNvSpPr>
            <a:spLocks noGrp="1" noChangeArrowheads="1"/>
          </p:cNvSpPr>
          <p:nvPr>
            <p:ph idx="1"/>
          </p:nvPr>
        </p:nvSpPr>
        <p:spPr/>
        <p:txBody>
          <a:bodyPr/>
          <a:lstStyle/>
          <a:p>
            <a:r>
              <a:rPr lang="en-US" altLang="en-US" sz="2800"/>
              <a:t>4 % of violent crimes in U.S. perpetrated by the mentally ill</a:t>
            </a:r>
          </a:p>
          <a:p>
            <a:r>
              <a:rPr lang="en-US" altLang="en-US" sz="2800"/>
              <a:t>2.3% of Americans in good mental health commit a violent act in the course of a year</a:t>
            </a:r>
          </a:p>
          <a:p>
            <a:pPr lvl="1"/>
            <a:r>
              <a:rPr lang="en-US" altLang="en-US"/>
              <a:t>7% of those with schizophrenia or a major mood disorder</a:t>
            </a:r>
          </a:p>
          <a:p>
            <a:pPr lvl="1"/>
            <a:r>
              <a:rPr lang="en-US" altLang="en-US"/>
              <a:t>9.7% of substance abusers</a:t>
            </a:r>
          </a:p>
          <a:p>
            <a:pPr lvl="1"/>
            <a:r>
              <a:rPr lang="en-US" altLang="en-US"/>
              <a:t>12-22% of those with a serious mental illness have perpetrated violence in the last 6-18 months</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a:extLst>
              <a:ext uri="{FF2B5EF4-FFF2-40B4-BE49-F238E27FC236}">
                <a16:creationId xmlns:a16="http://schemas.microsoft.com/office/drawing/2014/main" id="{C07251FB-900F-DB64-5DE4-457054D86EB0}"/>
              </a:ext>
            </a:extLst>
          </p:cNvPr>
          <p:cNvSpPr>
            <a:spLocks noGrp="1" noChangeArrowheads="1"/>
          </p:cNvSpPr>
          <p:nvPr>
            <p:ph type="title"/>
          </p:nvPr>
        </p:nvSpPr>
        <p:spPr/>
        <p:txBody>
          <a:bodyPr/>
          <a:lstStyle/>
          <a:p>
            <a:r>
              <a:rPr lang="en-US" altLang="en-US" sz="4000">
                <a:solidFill>
                  <a:srgbClr val="000000"/>
                </a:solidFill>
              </a:rPr>
              <a:t>The Mentally Ill and Violent Crime</a:t>
            </a:r>
            <a:endParaRPr lang="en-US" altLang="en-US"/>
          </a:p>
        </p:txBody>
      </p:sp>
      <p:sp>
        <p:nvSpPr>
          <p:cNvPr id="80899" name="Content Placeholder 2">
            <a:extLst>
              <a:ext uri="{FF2B5EF4-FFF2-40B4-BE49-F238E27FC236}">
                <a16:creationId xmlns:a16="http://schemas.microsoft.com/office/drawing/2014/main" id="{551E3A4A-4503-6010-63AB-A6003896EA78}"/>
              </a:ext>
            </a:extLst>
          </p:cNvPr>
          <p:cNvSpPr>
            <a:spLocks noGrp="1" noChangeArrowheads="1"/>
          </p:cNvSpPr>
          <p:nvPr>
            <p:ph idx="1"/>
          </p:nvPr>
        </p:nvSpPr>
        <p:spPr/>
        <p:txBody>
          <a:bodyPr/>
          <a:lstStyle/>
          <a:p>
            <a:r>
              <a:rPr lang="en-US" altLang="en-US" sz="2400" dirty="0"/>
              <a:t>Public misinformed about the link between mental illness and violence (media partly to blame)</a:t>
            </a:r>
          </a:p>
          <a:p>
            <a:r>
              <a:rPr lang="en-US" altLang="en-US" sz="2400" dirty="0"/>
              <a:t>Those with a serious mental illness are nearly 12X as likely as the average person to be the victim of a violent crime, 8 X as likely to commit suicide, and 16X more likely to be killed by police</a:t>
            </a:r>
          </a:p>
          <a:p>
            <a:r>
              <a:rPr lang="en-US" altLang="en-US" sz="2400" dirty="0"/>
              <a:t>Increasing and potentially dangerous use of ketamine by EMS to tranquilize suspects for law enforcement purposes (not treatment)</a:t>
            </a:r>
          </a:p>
          <a:p>
            <a:r>
              <a:rPr lang="en-US" altLang="en-US" sz="2400" dirty="0"/>
              <a:t>30% of chronically homeless are mentally ill</a:t>
            </a:r>
          </a:p>
          <a:p>
            <a:pPr lvl="1"/>
            <a:r>
              <a:rPr lang="en-US" altLang="en-US" sz="2400" dirty="0"/>
              <a:t>Homeless mentally ill at highest risk of violence</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A635F4F5-9E20-B226-9A07-5EFF4B7856A2}"/>
              </a:ext>
            </a:extLst>
          </p:cNvPr>
          <p:cNvSpPr>
            <a:spLocks noGrp="1" noChangeArrowheads="1"/>
          </p:cNvSpPr>
          <p:nvPr>
            <p:ph type="title"/>
          </p:nvPr>
        </p:nvSpPr>
        <p:spPr/>
        <p:txBody>
          <a:bodyPr/>
          <a:lstStyle/>
          <a:p>
            <a:pPr eaLnBrk="1" hangingPunct="1"/>
            <a:r>
              <a:rPr lang="en-US" altLang="en-US" sz="4000"/>
              <a:t>Prisons:</a:t>
            </a:r>
            <a:br>
              <a:rPr lang="en-US" altLang="en-US" sz="4000"/>
            </a:br>
            <a:r>
              <a:rPr lang="en-US" altLang="en-US" sz="4000" i="1"/>
              <a:t>De facto</a:t>
            </a:r>
            <a:r>
              <a:rPr lang="en-US" altLang="en-US" sz="4000"/>
              <a:t> mental institutions</a:t>
            </a:r>
          </a:p>
        </p:txBody>
      </p:sp>
      <p:sp>
        <p:nvSpPr>
          <p:cNvPr id="81923" name="Rectangle 3">
            <a:extLst>
              <a:ext uri="{FF2B5EF4-FFF2-40B4-BE49-F238E27FC236}">
                <a16:creationId xmlns:a16="http://schemas.microsoft.com/office/drawing/2014/main" id="{EEF1959A-D545-6F55-2664-E709D550E079}"/>
              </a:ext>
            </a:extLst>
          </p:cNvPr>
          <p:cNvSpPr>
            <a:spLocks noGrp="1" noChangeArrowheads="1"/>
          </p:cNvSpPr>
          <p:nvPr>
            <p:ph type="body" idx="1"/>
          </p:nvPr>
        </p:nvSpPr>
        <p:spPr/>
        <p:txBody>
          <a:bodyPr/>
          <a:lstStyle/>
          <a:p>
            <a:pPr eaLnBrk="1" hangingPunct="1">
              <a:lnSpc>
                <a:spcPct val="90000"/>
              </a:lnSpc>
            </a:pPr>
            <a:r>
              <a:rPr lang="en-US" altLang="en-US"/>
              <a:t>Prisons primary supplier of mental health services in US</a:t>
            </a:r>
          </a:p>
          <a:p>
            <a:pPr eaLnBrk="1" hangingPunct="1">
              <a:lnSpc>
                <a:spcPct val="90000"/>
              </a:lnSpc>
            </a:pPr>
            <a:r>
              <a:rPr lang="en-US" altLang="en-US"/>
              <a:t>House 3X more seriously mentally ill than mental hospitals</a:t>
            </a:r>
          </a:p>
          <a:p>
            <a:pPr eaLnBrk="1" hangingPunct="1">
              <a:lnSpc>
                <a:spcPct val="90000"/>
              </a:lnSpc>
            </a:pPr>
            <a:r>
              <a:rPr lang="en-US" altLang="en-US"/>
              <a:t>Jails and prisons – 356,000</a:t>
            </a:r>
          </a:p>
          <a:p>
            <a:pPr eaLnBrk="1" hangingPunct="1">
              <a:lnSpc>
                <a:spcPct val="90000"/>
              </a:lnSpc>
            </a:pPr>
            <a:r>
              <a:rPr lang="en-US" altLang="en-US"/>
              <a:t>State mental hospitals – 35,000</a:t>
            </a:r>
          </a:p>
          <a:p>
            <a:pPr eaLnBrk="1" hangingPunct="1">
              <a:lnSpc>
                <a:spcPct val="90000"/>
              </a:lnSpc>
            </a:pPr>
            <a:r>
              <a:rPr lang="en-US" altLang="en-US"/>
              <a:t>40% lifetime incarceration rate for individuals with serious mental illness</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a:extLst>
              <a:ext uri="{FF2B5EF4-FFF2-40B4-BE49-F238E27FC236}">
                <a16:creationId xmlns:a16="http://schemas.microsoft.com/office/drawing/2014/main" id="{5D0476D8-BA20-D4FB-AB70-EC2B2C453816}"/>
              </a:ext>
            </a:extLst>
          </p:cNvPr>
          <p:cNvSpPr>
            <a:spLocks noGrp="1" noChangeArrowheads="1"/>
          </p:cNvSpPr>
          <p:nvPr>
            <p:ph type="title"/>
          </p:nvPr>
        </p:nvSpPr>
        <p:spPr/>
        <p:txBody>
          <a:bodyPr/>
          <a:lstStyle/>
          <a:p>
            <a:r>
              <a:rPr lang="en-US" altLang="en-US" sz="4000">
                <a:solidFill>
                  <a:srgbClr val="000000"/>
                </a:solidFill>
              </a:rPr>
              <a:t>Prisons:</a:t>
            </a:r>
            <a:br>
              <a:rPr lang="en-US" altLang="en-US" sz="4000">
                <a:solidFill>
                  <a:srgbClr val="000000"/>
                </a:solidFill>
              </a:rPr>
            </a:br>
            <a:r>
              <a:rPr lang="en-US" altLang="en-US" sz="4000" i="1">
                <a:solidFill>
                  <a:srgbClr val="000000"/>
                </a:solidFill>
              </a:rPr>
              <a:t>De facto</a:t>
            </a:r>
            <a:r>
              <a:rPr lang="en-US" altLang="en-US" sz="4000">
                <a:solidFill>
                  <a:srgbClr val="000000"/>
                </a:solidFill>
              </a:rPr>
              <a:t> mental institutions</a:t>
            </a:r>
            <a:endParaRPr lang="en-US" altLang="en-US"/>
          </a:p>
        </p:txBody>
      </p:sp>
      <p:sp>
        <p:nvSpPr>
          <p:cNvPr id="82947" name="Content Placeholder 2">
            <a:extLst>
              <a:ext uri="{FF2B5EF4-FFF2-40B4-BE49-F238E27FC236}">
                <a16:creationId xmlns:a16="http://schemas.microsoft.com/office/drawing/2014/main" id="{9B889BF4-4F77-9F4B-7B59-7ACFEF0B9983}"/>
              </a:ext>
            </a:extLst>
          </p:cNvPr>
          <p:cNvSpPr>
            <a:spLocks noGrp="1" noChangeArrowheads="1"/>
          </p:cNvSpPr>
          <p:nvPr>
            <p:ph idx="1"/>
          </p:nvPr>
        </p:nvSpPr>
        <p:spPr/>
        <p:txBody>
          <a:bodyPr/>
          <a:lstStyle/>
          <a:p>
            <a:pPr eaLnBrk="1" hangingPunct="1">
              <a:lnSpc>
                <a:spcPct val="90000"/>
              </a:lnSpc>
            </a:pPr>
            <a:r>
              <a:rPr lang="en-US" altLang="en-US" dirty="0"/>
              <a:t>3 largest mental health facilities in U.S. = Rikers Island (NY), Los Angeles County Jail, Cook County Jail (Chicago)</a:t>
            </a:r>
          </a:p>
          <a:p>
            <a:pPr eaLnBrk="1" hangingPunct="1">
              <a:lnSpc>
                <a:spcPct val="90000"/>
              </a:lnSpc>
            </a:pPr>
            <a:endParaRPr lang="en-US" altLang="en-US" dirty="0"/>
          </a:p>
          <a:p>
            <a:pPr eaLnBrk="1" hangingPunct="1">
              <a:lnSpc>
                <a:spcPct val="90000"/>
              </a:lnSpc>
            </a:pPr>
            <a:r>
              <a:rPr lang="en-US" altLang="en-US" dirty="0"/>
              <a:t>More than 80% of states have &lt; ½ minimum number of psych beds needed, so many patients languish for days in ERs</a:t>
            </a:r>
          </a:p>
          <a:p>
            <a:endParaRPr lang="en-US" altLang="en-US"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a:extLst>
              <a:ext uri="{FF2B5EF4-FFF2-40B4-BE49-F238E27FC236}">
                <a16:creationId xmlns:a16="http://schemas.microsoft.com/office/drawing/2014/main" id="{627ABB40-1243-60A3-F3E8-E43C4EC25E11}"/>
              </a:ext>
            </a:extLst>
          </p:cNvPr>
          <p:cNvSpPr>
            <a:spLocks noGrp="1" noChangeArrowheads="1"/>
          </p:cNvSpPr>
          <p:nvPr>
            <p:ph type="title"/>
          </p:nvPr>
        </p:nvSpPr>
        <p:spPr/>
        <p:txBody>
          <a:bodyPr/>
          <a:lstStyle/>
          <a:p>
            <a:r>
              <a:rPr lang="en-US" altLang="en-US" sz="4000">
                <a:solidFill>
                  <a:srgbClr val="000000"/>
                </a:solidFill>
              </a:rPr>
              <a:t>Prisons:</a:t>
            </a:r>
            <a:br>
              <a:rPr lang="en-US" altLang="en-US" sz="4000">
                <a:solidFill>
                  <a:srgbClr val="000000"/>
                </a:solidFill>
              </a:rPr>
            </a:br>
            <a:r>
              <a:rPr lang="en-US" altLang="en-US" sz="4000" i="1">
                <a:solidFill>
                  <a:srgbClr val="000000"/>
                </a:solidFill>
              </a:rPr>
              <a:t>De facto</a:t>
            </a:r>
            <a:r>
              <a:rPr lang="en-US" altLang="en-US" sz="4000">
                <a:solidFill>
                  <a:srgbClr val="000000"/>
                </a:solidFill>
              </a:rPr>
              <a:t> mental institutions</a:t>
            </a:r>
            <a:endParaRPr lang="en-US" altLang="en-US"/>
          </a:p>
        </p:txBody>
      </p:sp>
      <p:sp>
        <p:nvSpPr>
          <p:cNvPr id="83971" name="Content Placeholder 2">
            <a:extLst>
              <a:ext uri="{FF2B5EF4-FFF2-40B4-BE49-F238E27FC236}">
                <a16:creationId xmlns:a16="http://schemas.microsoft.com/office/drawing/2014/main" id="{DB2EA815-4282-6EB3-1CC8-AAAA8F97BF80}"/>
              </a:ext>
            </a:extLst>
          </p:cNvPr>
          <p:cNvSpPr>
            <a:spLocks noGrp="1" noChangeArrowheads="1"/>
          </p:cNvSpPr>
          <p:nvPr>
            <p:ph idx="1"/>
          </p:nvPr>
        </p:nvSpPr>
        <p:spPr/>
        <p:txBody>
          <a:bodyPr/>
          <a:lstStyle/>
          <a:p>
            <a:pPr eaLnBrk="1" hangingPunct="1">
              <a:lnSpc>
                <a:spcPct val="90000"/>
              </a:lnSpc>
            </a:pPr>
            <a:r>
              <a:rPr lang="en-US" altLang="en-US" sz="2800" dirty="0"/>
              <a:t>20% of female (14% of male) prisoners and 32% of female (26% of male) jailed individuals suffer from serious psychological distress</a:t>
            </a:r>
            <a:endParaRPr lang="en-US" altLang="en-US" sz="2400" dirty="0">
              <a:solidFill>
                <a:srgbClr val="000000"/>
              </a:solidFill>
            </a:endParaRPr>
          </a:p>
          <a:p>
            <a:pPr eaLnBrk="1" hangingPunct="1">
              <a:lnSpc>
                <a:spcPct val="90000"/>
              </a:lnSpc>
            </a:pPr>
            <a:r>
              <a:rPr lang="en-US" altLang="en-US" sz="2800" dirty="0">
                <a:solidFill>
                  <a:srgbClr val="000000"/>
                </a:solidFill>
              </a:rPr>
              <a:t>1/6 prisoners diagnosed as mentally ill</a:t>
            </a:r>
          </a:p>
          <a:p>
            <a:pPr lvl="1" eaLnBrk="1" hangingPunct="1">
              <a:lnSpc>
                <a:spcPct val="90000"/>
              </a:lnSpc>
            </a:pPr>
            <a:r>
              <a:rPr lang="en-US" altLang="en-US" sz="2400" dirty="0">
                <a:solidFill>
                  <a:srgbClr val="000000"/>
                </a:solidFill>
              </a:rPr>
              <a:t>Women </a:t>
            </a:r>
            <a:r>
              <a:rPr lang="en-US" altLang="en-US" sz="2400" dirty="0">
                <a:solidFill>
                  <a:srgbClr val="000000"/>
                </a:solidFill>
                <a:cs typeface="Arial" panose="020B0604020202020204" pitchFamily="34" charset="0"/>
              </a:rPr>
              <a:t>&gt; Men</a:t>
            </a:r>
          </a:p>
          <a:p>
            <a:pPr lvl="1" eaLnBrk="1" hangingPunct="1">
              <a:lnSpc>
                <a:spcPct val="90000"/>
              </a:lnSpc>
            </a:pPr>
            <a:r>
              <a:rPr lang="en-US" altLang="en-US" sz="2400" dirty="0">
                <a:solidFill>
                  <a:srgbClr val="000000"/>
                </a:solidFill>
                <a:cs typeface="Arial" panose="020B0604020202020204" pitchFamily="34" charset="0"/>
              </a:rPr>
              <a:t>2/3 of juveniles</a:t>
            </a:r>
          </a:p>
          <a:p>
            <a:pPr eaLnBrk="1" hangingPunct="1">
              <a:lnSpc>
                <a:spcPct val="90000"/>
              </a:lnSpc>
            </a:pPr>
            <a:r>
              <a:rPr lang="en-US" altLang="en-US" sz="2800" dirty="0">
                <a:solidFill>
                  <a:srgbClr val="000000"/>
                </a:solidFill>
              </a:rPr>
              <a:t>5% actively psychotic</a:t>
            </a:r>
          </a:p>
          <a:p>
            <a:pPr eaLnBrk="1" hangingPunct="1">
              <a:lnSpc>
                <a:spcPct val="90000"/>
              </a:lnSpc>
            </a:pPr>
            <a:r>
              <a:rPr lang="en-US" altLang="en-US" sz="2800" dirty="0">
                <a:solidFill>
                  <a:srgbClr val="000000"/>
                </a:solidFill>
              </a:rPr>
              <a:t>10% receive psychotropic medications</a:t>
            </a:r>
          </a:p>
          <a:p>
            <a:pPr eaLnBrk="1" hangingPunct="1">
              <a:lnSpc>
                <a:spcPct val="90000"/>
              </a:lnSpc>
            </a:pPr>
            <a:r>
              <a:rPr lang="en-US" altLang="en-US" sz="2800" dirty="0">
                <a:solidFill>
                  <a:srgbClr val="000000"/>
                </a:solidFill>
              </a:rPr>
              <a:t>Only 35% of those in prison (7% of those in jail) receive mental health treatment while incarcerated</a:t>
            </a:r>
          </a:p>
          <a:p>
            <a:endParaRPr lang="en-US" altLang="en-US"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BEE8806F-BAE8-74C3-7DF5-A5E1105AD8B7}"/>
              </a:ext>
            </a:extLst>
          </p:cNvPr>
          <p:cNvSpPr>
            <a:spLocks noGrp="1" noChangeArrowheads="1"/>
          </p:cNvSpPr>
          <p:nvPr>
            <p:ph type="title"/>
          </p:nvPr>
        </p:nvSpPr>
        <p:spPr/>
        <p:txBody>
          <a:bodyPr/>
          <a:lstStyle/>
          <a:p>
            <a:pPr eaLnBrk="1" hangingPunct="1"/>
            <a:r>
              <a:rPr lang="en-US" altLang="en-US" sz="4000"/>
              <a:t>Prisons:</a:t>
            </a:r>
            <a:br>
              <a:rPr lang="en-US" altLang="en-US" sz="4000"/>
            </a:br>
            <a:r>
              <a:rPr lang="en-US" altLang="en-US" sz="4000" i="1"/>
              <a:t>De facto</a:t>
            </a:r>
            <a:r>
              <a:rPr lang="en-US" altLang="en-US" sz="4000"/>
              <a:t> mental institutions</a:t>
            </a:r>
          </a:p>
        </p:txBody>
      </p:sp>
      <p:sp>
        <p:nvSpPr>
          <p:cNvPr id="84995" name="Rectangle 3">
            <a:extLst>
              <a:ext uri="{FF2B5EF4-FFF2-40B4-BE49-F238E27FC236}">
                <a16:creationId xmlns:a16="http://schemas.microsoft.com/office/drawing/2014/main" id="{A62A907E-833E-F7A6-37CD-C8E528AE33DF}"/>
              </a:ext>
            </a:extLst>
          </p:cNvPr>
          <p:cNvSpPr>
            <a:spLocks noGrp="1" noChangeArrowheads="1"/>
          </p:cNvSpPr>
          <p:nvPr>
            <p:ph type="body" idx="1"/>
          </p:nvPr>
        </p:nvSpPr>
        <p:spPr/>
        <p:txBody>
          <a:bodyPr/>
          <a:lstStyle/>
          <a:p>
            <a:pPr eaLnBrk="1" hangingPunct="1"/>
            <a:r>
              <a:rPr lang="en-US" altLang="en-US" dirty="0"/>
              <a:t>Mentally ill subject to victimization, solitary confinement (torture)</a:t>
            </a:r>
          </a:p>
          <a:p>
            <a:pPr lvl="1" eaLnBrk="1" hangingPunct="1"/>
            <a:r>
              <a:rPr lang="en-US" altLang="en-US" dirty="0"/>
              <a:t>1/12 sexually victimized at least once over 6 months, compared with 1/33 for those without mental illness</a:t>
            </a:r>
          </a:p>
          <a:p>
            <a:pPr eaLnBrk="1" hangingPunct="1"/>
            <a:r>
              <a:rPr lang="en-US" altLang="en-US" dirty="0"/>
              <a:t>Guards inadequately trained to manage</a:t>
            </a:r>
          </a:p>
          <a:p>
            <a:pPr eaLnBrk="1" hangingPunct="1"/>
            <a:endParaRPr lang="en-US" altLang="en-US"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a:extLst>
              <a:ext uri="{FF2B5EF4-FFF2-40B4-BE49-F238E27FC236}">
                <a16:creationId xmlns:a16="http://schemas.microsoft.com/office/drawing/2014/main" id="{2531F512-13B2-47AF-0B97-CC43CE326191}"/>
              </a:ext>
            </a:extLst>
          </p:cNvPr>
          <p:cNvSpPr>
            <a:spLocks noGrp="1" noChangeArrowheads="1"/>
          </p:cNvSpPr>
          <p:nvPr>
            <p:ph type="title"/>
          </p:nvPr>
        </p:nvSpPr>
        <p:spPr/>
        <p:txBody>
          <a:bodyPr/>
          <a:lstStyle/>
          <a:p>
            <a:r>
              <a:rPr lang="en-US" altLang="en-US"/>
              <a:t>Prisons:</a:t>
            </a:r>
            <a:br>
              <a:rPr lang="en-US" altLang="en-US"/>
            </a:br>
            <a:r>
              <a:rPr lang="en-US" altLang="en-US" i="1"/>
              <a:t>De facto</a:t>
            </a:r>
            <a:r>
              <a:rPr lang="en-US" altLang="en-US"/>
              <a:t> mental institutions</a:t>
            </a:r>
          </a:p>
        </p:txBody>
      </p:sp>
      <p:sp>
        <p:nvSpPr>
          <p:cNvPr id="86019" name="Content Placeholder 2">
            <a:extLst>
              <a:ext uri="{FF2B5EF4-FFF2-40B4-BE49-F238E27FC236}">
                <a16:creationId xmlns:a16="http://schemas.microsoft.com/office/drawing/2014/main" id="{9FF7DE34-6878-1175-C847-CB0558C6EB39}"/>
              </a:ext>
            </a:extLst>
          </p:cNvPr>
          <p:cNvSpPr>
            <a:spLocks noGrp="1" noChangeArrowheads="1"/>
          </p:cNvSpPr>
          <p:nvPr>
            <p:ph idx="1"/>
          </p:nvPr>
        </p:nvSpPr>
        <p:spPr/>
        <p:txBody>
          <a:bodyPr/>
          <a:lstStyle/>
          <a:p>
            <a:r>
              <a:rPr lang="en-US" altLang="en-US"/>
              <a:t>Over 1/3 of prison/jail mental health professionals admit to feeling that their ethics were regularly compromised</a:t>
            </a:r>
          </a:p>
          <a:p>
            <a:r>
              <a:rPr lang="en-US" altLang="en-US"/>
              <a:t>Pervasive fear of security staff retaliation if they report abuse of patients</a:t>
            </a:r>
          </a:p>
          <a:p>
            <a:r>
              <a:rPr lang="en-US" altLang="en-US"/>
              <a:t>Mental health professional organizations disengaged from prison health care issues, few providers have any experience</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16C09F2E-AFB4-56FA-6FDF-21E24E19BBF1}"/>
              </a:ext>
            </a:extLst>
          </p:cNvPr>
          <p:cNvSpPr>
            <a:spLocks noGrp="1" noChangeArrowheads="1"/>
          </p:cNvSpPr>
          <p:nvPr>
            <p:ph type="title"/>
          </p:nvPr>
        </p:nvSpPr>
        <p:spPr/>
        <p:txBody>
          <a:bodyPr/>
          <a:lstStyle/>
          <a:p>
            <a:r>
              <a:rPr lang="en-US" altLang="en-US" sz="4000"/>
              <a:t>Prisons:</a:t>
            </a:r>
            <a:br>
              <a:rPr lang="en-US" altLang="en-US" sz="4000"/>
            </a:br>
            <a:r>
              <a:rPr lang="en-US" altLang="en-US" sz="4000" i="1"/>
              <a:t>De facto</a:t>
            </a:r>
            <a:r>
              <a:rPr lang="en-US" altLang="en-US" sz="4000"/>
              <a:t> mental institutions</a:t>
            </a:r>
          </a:p>
        </p:txBody>
      </p:sp>
      <p:sp>
        <p:nvSpPr>
          <p:cNvPr id="87043" name="Rectangle 3">
            <a:extLst>
              <a:ext uri="{FF2B5EF4-FFF2-40B4-BE49-F238E27FC236}">
                <a16:creationId xmlns:a16="http://schemas.microsoft.com/office/drawing/2014/main" id="{3F42AC75-C3B6-2031-4F76-BF00983FFB95}"/>
              </a:ext>
            </a:extLst>
          </p:cNvPr>
          <p:cNvSpPr>
            <a:spLocks noGrp="1" noChangeArrowheads="1"/>
          </p:cNvSpPr>
          <p:nvPr>
            <p:ph type="body" idx="1"/>
          </p:nvPr>
        </p:nvSpPr>
        <p:spPr/>
        <p:txBody>
          <a:bodyPr/>
          <a:lstStyle/>
          <a:p>
            <a:pPr eaLnBrk="1" hangingPunct="1"/>
            <a:r>
              <a:rPr lang="en-US" altLang="en-US"/>
              <a:t>“Prison Litigation Reform Act” bars lawsuits by inmates for mental or emotional injury, including humiliation, mental torture, and non-physical sadistic treatment</a:t>
            </a:r>
          </a:p>
          <a:p>
            <a:pPr lvl="1" eaLnBrk="1" hangingPunct="1"/>
            <a:r>
              <a:rPr lang="en-US" altLang="en-US"/>
              <a:t>Violates UN Convention Against Torture</a:t>
            </a:r>
          </a:p>
          <a:p>
            <a:endParaRPr lang="en-US" alt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AC82DC0A-09A2-F9B6-4797-3A461520BAD4}"/>
              </a:ext>
            </a:extLst>
          </p:cNvPr>
          <p:cNvSpPr>
            <a:spLocks noGrp="1" noChangeArrowheads="1"/>
          </p:cNvSpPr>
          <p:nvPr>
            <p:ph type="title"/>
          </p:nvPr>
        </p:nvSpPr>
        <p:spPr/>
        <p:txBody>
          <a:bodyPr/>
          <a:lstStyle/>
          <a:p>
            <a:r>
              <a:rPr lang="en-US" altLang="en-US"/>
              <a:t>Isolation/Solitary Confinement</a:t>
            </a:r>
          </a:p>
        </p:txBody>
      </p:sp>
      <p:sp>
        <p:nvSpPr>
          <p:cNvPr id="88067" name="Rectangle 3">
            <a:extLst>
              <a:ext uri="{FF2B5EF4-FFF2-40B4-BE49-F238E27FC236}">
                <a16:creationId xmlns:a16="http://schemas.microsoft.com/office/drawing/2014/main" id="{C70ECC7F-34DD-85B1-B469-076ADC9E5F2D}"/>
              </a:ext>
            </a:extLst>
          </p:cNvPr>
          <p:cNvSpPr>
            <a:spLocks noGrp="1" noChangeArrowheads="1"/>
          </p:cNvSpPr>
          <p:nvPr>
            <p:ph type="body" idx="1"/>
          </p:nvPr>
        </p:nvSpPr>
        <p:spPr/>
        <p:txBody>
          <a:bodyPr/>
          <a:lstStyle/>
          <a:p>
            <a:pPr>
              <a:lnSpc>
                <a:spcPct val="90000"/>
              </a:lnSpc>
            </a:pPr>
            <a:r>
              <a:rPr lang="en-US" altLang="en-US" sz="2800" dirty="0"/>
              <a:t>1/5 U.S. prisoners spend time in solitary confinement each year</a:t>
            </a:r>
          </a:p>
          <a:p>
            <a:pPr lvl="1">
              <a:lnSpc>
                <a:spcPct val="90000"/>
              </a:lnSpc>
            </a:pPr>
            <a:r>
              <a:rPr lang="en-US" altLang="en-US" dirty="0"/>
              <a:t>130,000 on any given day (more than 1/20)</a:t>
            </a:r>
          </a:p>
          <a:p>
            <a:pPr lvl="1">
              <a:lnSpc>
                <a:spcPct val="90000"/>
              </a:lnSpc>
            </a:pPr>
            <a:r>
              <a:rPr lang="en-US" altLang="en-US" dirty="0"/>
              <a:t>10,000 have spent 3+ yrs in solitary</a:t>
            </a:r>
          </a:p>
          <a:p>
            <a:pPr lvl="1">
              <a:lnSpc>
                <a:spcPct val="90000"/>
              </a:lnSpc>
            </a:pPr>
            <a:r>
              <a:rPr lang="en-US" altLang="en-US" dirty="0"/>
              <a:t>Dramatic increase during covid pandemic</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a:extLst>
              <a:ext uri="{FF2B5EF4-FFF2-40B4-BE49-F238E27FC236}">
                <a16:creationId xmlns:a16="http://schemas.microsoft.com/office/drawing/2014/main" id="{7A5FAD29-84DC-CC07-AFBA-588301BB53AC}"/>
              </a:ext>
            </a:extLst>
          </p:cNvPr>
          <p:cNvSpPr>
            <a:spLocks noGrp="1" noChangeArrowheads="1"/>
          </p:cNvSpPr>
          <p:nvPr>
            <p:ph type="title"/>
          </p:nvPr>
        </p:nvSpPr>
        <p:spPr/>
        <p:txBody>
          <a:bodyPr/>
          <a:lstStyle/>
          <a:p>
            <a:r>
              <a:rPr lang="en-US" altLang="en-US"/>
              <a:t>Isolation/Solitary Confinement</a:t>
            </a:r>
          </a:p>
        </p:txBody>
      </p:sp>
      <p:sp>
        <p:nvSpPr>
          <p:cNvPr id="89091" name="Content Placeholder 2">
            <a:extLst>
              <a:ext uri="{FF2B5EF4-FFF2-40B4-BE49-F238E27FC236}">
                <a16:creationId xmlns:a16="http://schemas.microsoft.com/office/drawing/2014/main" id="{156552FA-50D7-25FE-6CA1-18F59AFBFF3E}"/>
              </a:ext>
            </a:extLst>
          </p:cNvPr>
          <p:cNvSpPr>
            <a:spLocks noGrp="1" noChangeArrowheads="1"/>
          </p:cNvSpPr>
          <p:nvPr>
            <p:ph idx="1"/>
          </p:nvPr>
        </p:nvSpPr>
        <p:spPr/>
        <p:txBody>
          <a:bodyPr/>
          <a:lstStyle/>
          <a:p>
            <a:pPr>
              <a:lnSpc>
                <a:spcPct val="90000"/>
              </a:lnSpc>
            </a:pPr>
            <a:r>
              <a:rPr lang="en-US" altLang="en-US" sz="2800" dirty="0"/>
              <a:t>Torture</a:t>
            </a:r>
          </a:p>
          <a:p>
            <a:pPr lvl="1">
              <a:lnSpc>
                <a:spcPct val="90000"/>
              </a:lnSpc>
            </a:pPr>
            <a:r>
              <a:rPr lang="en-US" altLang="en-US" dirty="0"/>
              <a:t>U.S. Supreme Court labels as “cruel and unusual punishment” (2011)</a:t>
            </a:r>
          </a:p>
          <a:p>
            <a:pPr>
              <a:lnSpc>
                <a:spcPct val="90000"/>
              </a:lnSpc>
            </a:pPr>
            <a:r>
              <a:rPr lang="en-US" altLang="en-US" sz="2800" dirty="0"/>
              <a:t>Can cause/worsen mental illness</a:t>
            </a:r>
          </a:p>
          <a:p>
            <a:pPr>
              <a:lnSpc>
                <a:spcPct val="90000"/>
              </a:lnSpc>
            </a:pPr>
            <a:endParaRPr lang="en-US" altLang="en-US" sz="2800" dirty="0"/>
          </a:p>
          <a:p>
            <a:pPr>
              <a:lnSpc>
                <a:spcPct val="90000"/>
              </a:lnSpc>
            </a:pPr>
            <a:r>
              <a:rPr lang="en-US" altLang="en-US" sz="2800" dirty="0"/>
              <a:t>2016: Obama issues executive order banning solitary confinement in federal prisoners for juveniles and adults convicted of low-level infractions, increasing amount of time other prisoners allowed outside of isolation cells</a:t>
            </a:r>
          </a:p>
          <a:p>
            <a:endParaRPr lang="en-US" altLang="en-US"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A656AEBF-7C44-6106-EDF3-E9DB6CB33878}"/>
              </a:ext>
            </a:extLst>
          </p:cNvPr>
          <p:cNvSpPr>
            <a:spLocks noGrp="1" noChangeArrowheads="1"/>
          </p:cNvSpPr>
          <p:nvPr>
            <p:ph type="title"/>
          </p:nvPr>
        </p:nvSpPr>
        <p:spPr/>
        <p:txBody>
          <a:bodyPr/>
          <a:lstStyle/>
          <a:p>
            <a:pPr eaLnBrk="1" hangingPunct="1"/>
            <a:endParaRPr lang="en-US" altLang="en-US"/>
          </a:p>
        </p:txBody>
      </p:sp>
      <p:sp>
        <p:nvSpPr>
          <p:cNvPr id="90115" name="Rectangle 3">
            <a:extLst>
              <a:ext uri="{FF2B5EF4-FFF2-40B4-BE49-F238E27FC236}">
                <a16:creationId xmlns:a16="http://schemas.microsoft.com/office/drawing/2014/main" id="{C47C7541-6457-9127-9530-CC3990167087}"/>
              </a:ext>
            </a:extLst>
          </p:cNvPr>
          <p:cNvSpPr>
            <a:spLocks noGrp="1" noChangeArrowheads="1"/>
          </p:cNvSpPr>
          <p:nvPr>
            <p:ph type="body" idx="1"/>
          </p:nvPr>
        </p:nvSpPr>
        <p:spPr/>
        <p:txBody>
          <a:bodyPr/>
          <a:lstStyle/>
          <a:p>
            <a:pPr eaLnBrk="1" hangingPunct="1"/>
            <a:endParaRPr lang="en-US" altLang="en-US"/>
          </a:p>
        </p:txBody>
      </p:sp>
      <p:pic>
        <p:nvPicPr>
          <p:cNvPr id="90116" name="Picture 4" descr="prison-program-2">
            <a:hlinkClick r:id="rId2"/>
            <a:extLst>
              <a:ext uri="{FF2B5EF4-FFF2-40B4-BE49-F238E27FC236}">
                <a16:creationId xmlns:a16="http://schemas.microsoft.com/office/drawing/2014/main" id="{E3E16E41-7336-BD89-3D14-69A471D769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2130425"/>
            <a:ext cx="4038600" cy="326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2A1269BD-F352-6F2F-F627-BB863B17C40C}"/>
              </a:ext>
            </a:extLst>
          </p:cNvPr>
          <p:cNvSpPr>
            <a:spLocks noGrp="1" noChangeArrowheads="1"/>
          </p:cNvSpPr>
          <p:nvPr>
            <p:ph type="title"/>
          </p:nvPr>
        </p:nvSpPr>
        <p:spPr/>
        <p:txBody>
          <a:bodyPr/>
          <a:lstStyle/>
          <a:p>
            <a:pPr eaLnBrk="1" hangingPunct="1"/>
            <a:r>
              <a:rPr lang="en-US" altLang="en-US"/>
              <a:t>Jail and Prison Overcrowding</a:t>
            </a:r>
          </a:p>
        </p:txBody>
      </p:sp>
      <p:sp>
        <p:nvSpPr>
          <p:cNvPr id="91139" name="Rectangle 3">
            <a:extLst>
              <a:ext uri="{FF2B5EF4-FFF2-40B4-BE49-F238E27FC236}">
                <a16:creationId xmlns:a16="http://schemas.microsoft.com/office/drawing/2014/main" id="{BF489A40-AD59-641C-554F-D62EE86C7102}"/>
              </a:ext>
            </a:extLst>
          </p:cNvPr>
          <p:cNvSpPr>
            <a:spLocks noGrp="1" noChangeArrowheads="1"/>
          </p:cNvSpPr>
          <p:nvPr>
            <p:ph type="body" idx="1"/>
          </p:nvPr>
        </p:nvSpPr>
        <p:spPr/>
        <p:txBody>
          <a:bodyPr/>
          <a:lstStyle/>
          <a:p>
            <a:pPr eaLnBrk="1" hangingPunct="1"/>
            <a:r>
              <a:rPr lang="en-US" altLang="en-US" sz="2400" dirty="0"/>
              <a:t>9 states and federal prison system at 100%+ capacity in 2020</a:t>
            </a:r>
          </a:p>
          <a:p>
            <a:pPr eaLnBrk="1" hangingPunct="1"/>
            <a:r>
              <a:rPr lang="en-US" altLang="en-US" sz="2400" dirty="0"/>
              <a:t>1/11 prisoners serving life sentence</a:t>
            </a:r>
          </a:p>
          <a:p>
            <a:pPr lvl="1" eaLnBrk="1" hangingPunct="1"/>
            <a:r>
              <a:rPr lang="en-US" altLang="en-US" sz="2400" dirty="0"/>
              <a:t>¼ of these without possibility of parole</a:t>
            </a:r>
          </a:p>
          <a:p>
            <a:pPr eaLnBrk="1" hangingPunct="1"/>
            <a:r>
              <a:rPr lang="en-US" altLang="en-US" sz="2400" dirty="0"/>
              <a:t>13 of 15 hottest states lack universal air conditioning in their prisons</a:t>
            </a:r>
          </a:p>
          <a:p>
            <a:pPr eaLnBrk="1" hangingPunct="1"/>
            <a:r>
              <a:rPr lang="en-US" altLang="en-US" sz="2400" dirty="0"/>
              <a:t>Most states have some facilities that are not fully air conditioned (70% of Texas prisons without air conditioning during summer, 2023)</a:t>
            </a:r>
          </a:p>
          <a:p>
            <a:pPr eaLnBrk="1" hangingPunct="1"/>
            <a:r>
              <a:rPr lang="en-US" altLang="en-US" sz="2400" dirty="0"/>
              <a:t>Climate change/heat waves making conditions worse</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175D2482-73B0-D619-069A-3AAA6BAE4C76}"/>
              </a:ext>
            </a:extLst>
          </p:cNvPr>
          <p:cNvSpPr>
            <a:spLocks noGrp="1" noChangeArrowheads="1"/>
          </p:cNvSpPr>
          <p:nvPr>
            <p:ph type="title"/>
          </p:nvPr>
        </p:nvSpPr>
        <p:spPr/>
        <p:txBody>
          <a:bodyPr/>
          <a:lstStyle/>
          <a:p>
            <a:pPr eaLnBrk="1" hangingPunct="1"/>
            <a:r>
              <a:rPr lang="en-US" altLang="en-US" dirty="0"/>
              <a:t>Reasons for Overcrowding</a:t>
            </a:r>
          </a:p>
        </p:txBody>
      </p:sp>
      <p:sp>
        <p:nvSpPr>
          <p:cNvPr id="92163" name="Rectangle 3">
            <a:extLst>
              <a:ext uri="{FF2B5EF4-FFF2-40B4-BE49-F238E27FC236}">
                <a16:creationId xmlns:a16="http://schemas.microsoft.com/office/drawing/2014/main" id="{4E2A7DD7-A1BB-CC2D-6BEA-617D63823498}"/>
              </a:ext>
            </a:extLst>
          </p:cNvPr>
          <p:cNvSpPr>
            <a:spLocks noGrp="1" noChangeArrowheads="1"/>
          </p:cNvSpPr>
          <p:nvPr>
            <p:ph type="body" idx="1"/>
          </p:nvPr>
        </p:nvSpPr>
        <p:spPr/>
        <p:txBody>
          <a:bodyPr/>
          <a:lstStyle/>
          <a:p>
            <a:pPr eaLnBrk="1" hangingPunct="1"/>
            <a:r>
              <a:rPr lang="en-US" altLang="en-US"/>
              <a:t>“War on Drugs”</a:t>
            </a:r>
          </a:p>
          <a:p>
            <a:pPr eaLnBrk="1" hangingPunct="1"/>
            <a:endParaRPr lang="en-US" altLang="en-US"/>
          </a:p>
          <a:p>
            <a:pPr eaLnBrk="1" hangingPunct="1"/>
            <a:r>
              <a:rPr lang="en-US" altLang="en-US"/>
              <a:t>Mandatory Minimums</a:t>
            </a:r>
          </a:p>
          <a:p>
            <a:pPr lvl="1" eaLnBrk="1" hangingPunct="1"/>
            <a:r>
              <a:rPr lang="en-US" altLang="en-US"/>
              <a:t>2013: Federal prosecutors to stop requesting</a:t>
            </a:r>
          </a:p>
          <a:p>
            <a:pPr eaLnBrk="1" hangingPunct="1"/>
            <a:endParaRPr lang="en-US" altLang="en-US"/>
          </a:p>
          <a:p>
            <a:pPr eaLnBrk="1" hangingPunct="1"/>
            <a:r>
              <a:rPr lang="en-US" altLang="en-US"/>
              <a:t>Repeat Offender laws</a:t>
            </a:r>
          </a:p>
          <a:p>
            <a:pPr lvl="1" eaLnBrk="1" hangingPunct="1"/>
            <a:r>
              <a:rPr lang="en-US" altLang="en-US" sz="3200"/>
              <a:t>28 states have some form of “three strikes laws”</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a:extLst>
              <a:ext uri="{FF2B5EF4-FFF2-40B4-BE49-F238E27FC236}">
                <a16:creationId xmlns:a16="http://schemas.microsoft.com/office/drawing/2014/main" id="{3F7D5524-537A-4B40-EEA4-F3D3A71EA2B7}"/>
              </a:ext>
            </a:extLst>
          </p:cNvPr>
          <p:cNvSpPr>
            <a:spLocks noGrp="1" noChangeArrowheads="1"/>
          </p:cNvSpPr>
          <p:nvPr>
            <p:ph type="title"/>
          </p:nvPr>
        </p:nvSpPr>
        <p:spPr/>
        <p:txBody>
          <a:bodyPr/>
          <a:lstStyle/>
          <a:p>
            <a:r>
              <a:rPr lang="en-US" altLang="en-US"/>
              <a:t>Reasons for Overcrowding</a:t>
            </a:r>
          </a:p>
        </p:txBody>
      </p:sp>
      <p:sp>
        <p:nvSpPr>
          <p:cNvPr id="93187" name="Content Placeholder 2">
            <a:extLst>
              <a:ext uri="{FF2B5EF4-FFF2-40B4-BE49-F238E27FC236}">
                <a16:creationId xmlns:a16="http://schemas.microsoft.com/office/drawing/2014/main" id="{693415F0-EBCF-C462-D742-6703EFC13110}"/>
              </a:ext>
            </a:extLst>
          </p:cNvPr>
          <p:cNvSpPr>
            <a:spLocks noGrp="1" noChangeArrowheads="1"/>
          </p:cNvSpPr>
          <p:nvPr>
            <p:ph idx="1"/>
          </p:nvPr>
        </p:nvSpPr>
        <p:spPr/>
        <p:txBody>
          <a:bodyPr/>
          <a:lstStyle/>
          <a:p>
            <a:pPr eaLnBrk="1" hangingPunct="1"/>
            <a:r>
              <a:rPr lang="en-US" altLang="en-US" sz="3600"/>
              <a:t>Truth in Sentencing regulations</a:t>
            </a:r>
          </a:p>
          <a:p>
            <a:pPr eaLnBrk="1" hangingPunct="1"/>
            <a:endParaRPr lang="en-US" altLang="en-US" sz="3600"/>
          </a:p>
          <a:p>
            <a:pPr eaLnBrk="1" hangingPunct="1"/>
            <a:r>
              <a:rPr lang="en-US" altLang="en-US" sz="3600"/>
              <a:t>Decreased judicial independence</a:t>
            </a:r>
          </a:p>
          <a:p>
            <a:pPr eaLnBrk="1" hangingPunct="1"/>
            <a:endParaRPr lang="en-US" altLang="en-US" sz="3600"/>
          </a:p>
          <a:p>
            <a:pPr eaLnBrk="1" hangingPunct="1"/>
            <a:r>
              <a:rPr lang="en-US" altLang="en-US" sz="3600"/>
              <a:t>Immigration violations (30% of federal inmates)</a:t>
            </a:r>
          </a:p>
          <a:p>
            <a:endParaRPr lang="en-US" alt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404BD667-92C4-1F18-3CBB-C72F7495EA69}"/>
              </a:ext>
            </a:extLst>
          </p:cNvPr>
          <p:cNvSpPr>
            <a:spLocks noGrp="1" noChangeArrowheads="1"/>
          </p:cNvSpPr>
          <p:nvPr>
            <p:ph type="title"/>
          </p:nvPr>
        </p:nvSpPr>
        <p:spPr/>
        <p:txBody>
          <a:bodyPr/>
          <a:lstStyle/>
          <a:p>
            <a:r>
              <a:rPr lang="en-US" altLang="en-US"/>
              <a:t>The Prison-Industrial Complex</a:t>
            </a:r>
          </a:p>
        </p:txBody>
      </p:sp>
      <p:sp>
        <p:nvSpPr>
          <p:cNvPr id="94211" name="Rectangle 3">
            <a:extLst>
              <a:ext uri="{FF2B5EF4-FFF2-40B4-BE49-F238E27FC236}">
                <a16:creationId xmlns:a16="http://schemas.microsoft.com/office/drawing/2014/main" id="{533D657A-2611-E423-FDE8-FDB5EC61E89B}"/>
              </a:ext>
            </a:extLst>
          </p:cNvPr>
          <p:cNvSpPr>
            <a:spLocks noGrp="1" noChangeArrowheads="1"/>
          </p:cNvSpPr>
          <p:nvPr>
            <p:ph type="body" idx="1"/>
          </p:nvPr>
        </p:nvSpPr>
        <p:spPr/>
        <p:txBody>
          <a:bodyPr/>
          <a:lstStyle/>
          <a:p>
            <a:pPr>
              <a:lnSpc>
                <a:spcPct val="90000"/>
              </a:lnSpc>
            </a:pPr>
            <a:r>
              <a:rPr lang="en-US" altLang="en-US" sz="2800" dirty="0"/>
              <a:t>Private for-profit prisons incarcerated 90,873 American residents in 2022 (8% of total state and federal prison population)</a:t>
            </a:r>
          </a:p>
          <a:p>
            <a:pPr>
              <a:lnSpc>
                <a:spcPct val="90000"/>
              </a:lnSpc>
            </a:pPr>
            <a:r>
              <a:rPr lang="en-US" altLang="en-US" sz="2800" dirty="0"/>
              <a:t>Since 2000, the number of people housed in private prisons has increased 5%</a:t>
            </a:r>
          </a:p>
          <a:p>
            <a:pPr>
              <a:lnSpc>
                <a:spcPct val="90000"/>
              </a:lnSpc>
            </a:pPr>
            <a:r>
              <a:rPr lang="en-US" altLang="en-US" sz="2800" dirty="0"/>
              <a:t>Private prisons currently hold 7% to 8% of incarcerated in the US</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a:extLst>
              <a:ext uri="{FF2B5EF4-FFF2-40B4-BE49-F238E27FC236}">
                <a16:creationId xmlns:a16="http://schemas.microsoft.com/office/drawing/2014/main" id="{9669145A-02B9-856E-9156-90AE1948658A}"/>
              </a:ext>
            </a:extLst>
          </p:cNvPr>
          <p:cNvSpPr>
            <a:spLocks noGrp="1" noChangeArrowheads="1"/>
          </p:cNvSpPr>
          <p:nvPr>
            <p:ph type="title"/>
          </p:nvPr>
        </p:nvSpPr>
        <p:spPr/>
        <p:txBody>
          <a:bodyPr/>
          <a:lstStyle/>
          <a:p>
            <a:r>
              <a:rPr lang="en-US" altLang="en-US"/>
              <a:t>The Prison-Industrial Complex</a:t>
            </a:r>
          </a:p>
        </p:txBody>
      </p:sp>
      <p:sp>
        <p:nvSpPr>
          <p:cNvPr id="95235" name="Content Placeholder 2">
            <a:extLst>
              <a:ext uri="{FF2B5EF4-FFF2-40B4-BE49-F238E27FC236}">
                <a16:creationId xmlns:a16="http://schemas.microsoft.com/office/drawing/2014/main" id="{68D0D84E-2339-C630-895A-BB50D15595FE}"/>
              </a:ext>
            </a:extLst>
          </p:cNvPr>
          <p:cNvSpPr>
            <a:spLocks noGrp="1" noChangeArrowheads="1"/>
          </p:cNvSpPr>
          <p:nvPr>
            <p:ph idx="1"/>
          </p:nvPr>
        </p:nvSpPr>
        <p:spPr/>
        <p:txBody>
          <a:bodyPr/>
          <a:lstStyle/>
          <a:p>
            <a:pPr>
              <a:lnSpc>
                <a:spcPct val="90000"/>
              </a:lnSpc>
            </a:pPr>
            <a:r>
              <a:rPr lang="en-US" altLang="en-US" dirty="0"/>
              <a:t>18 corporations guard 115,000 prisoners in 158 private prisons in 27 states (federal sites included)</a:t>
            </a:r>
          </a:p>
          <a:p>
            <a:pPr lvl="1">
              <a:lnSpc>
                <a:spcPct val="90000"/>
              </a:lnSpc>
            </a:pPr>
            <a:r>
              <a:rPr lang="en-US" altLang="en-US" sz="3200" dirty="0"/>
              <a:t>Majority of contracts with state and local governments include bed guarantees (“lockup quotas”)</a:t>
            </a:r>
          </a:p>
          <a:p>
            <a:pPr>
              <a:lnSpc>
                <a:spcPct val="90000"/>
              </a:lnSpc>
            </a:pPr>
            <a:r>
              <a:rPr lang="en-US" altLang="en-US" dirty="0"/>
              <a:t>Only UK has higher proportion of private prisoners than US</a:t>
            </a:r>
          </a:p>
          <a:p>
            <a:endParaRPr lang="en-US" altLang="en-US"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16F89-9D9C-6F3E-DB55-E66E67244C07}"/>
              </a:ext>
            </a:extLst>
          </p:cNvPr>
          <p:cNvSpPr>
            <a:spLocks noGrp="1"/>
          </p:cNvSpPr>
          <p:nvPr>
            <p:ph type="title"/>
          </p:nvPr>
        </p:nvSpPr>
        <p:spPr/>
        <p:txBody>
          <a:bodyPr>
            <a:normAutofit fontScale="90000"/>
          </a:bodyPr>
          <a:lstStyle/>
          <a:p>
            <a:pPr>
              <a:defRPr/>
            </a:pPr>
            <a:r>
              <a:rPr lang="en-US" dirty="0"/>
              <a:t>Private prison boom over past 15 years</a:t>
            </a:r>
          </a:p>
        </p:txBody>
      </p:sp>
      <p:sp>
        <p:nvSpPr>
          <p:cNvPr id="96259" name="Content Placeholder 2">
            <a:extLst>
              <a:ext uri="{FF2B5EF4-FFF2-40B4-BE49-F238E27FC236}">
                <a16:creationId xmlns:a16="http://schemas.microsoft.com/office/drawing/2014/main" id="{5565B101-D4AE-6CAA-6AFC-1D6B2C5A9798}"/>
              </a:ext>
            </a:extLst>
          </p:cNvPr>
          <p:cNvSpPr>
            <a:spLocks noGrp="1" noChangeArrowheads="1"/>
          </p:cNvSpPr>
          <p:nvPr>
            <p:ph idx="1"/>
          </p:nvPr>
        </p:nvSpPr>
        <p:spPr/>
        <p:txBody>
          <a:bodyPr/>
          <a:lstStyle/>
          <a:p>
            <a:pPr>
              <a:lnSpc>
                <a:spcPct val="90000"/>
              </a:lnSpc>
            </a:pPr>
            <a:r>
              <a:rPr lang="en-US" altLang="en-US" dirty="0"/>
              <a:t>Reasons:</a:t>
            </a:r>
          </a:p>
          <a:p>
            <a:pPr lvl="1">
              <a:lnSpc>
                <a:spcPct val="90000"/>
              </a:lnSpc>
            </a:pPr>
            <a:r>
              <a:rPr lang="en-US" altLang="en-US" dirty="0"/>
              <a:t>Prevailing political philosophy which disparages the effectiveness of (and even need for) government social programs</a:t>
            </a:r>
          </a:p>
          <a:p>
            <a:pPr lvl="1">
              <a:lnSpc>
                <a:spcPct val="90000"/>
              </a:lnSpc>
            </a:pPr>
            <a:r>
              <a:rPr lang="en-US" altLang="en-US" dirty="0"/>
              <a:t>Often-illusory promises of free-market effectiveness</a:t>
            </a:r>
          </a:p>
          <a:p>
            <a:pPr lvl="3">
              <a:lnSpc>
                <a:spcPct val="90000"/>
              </a:lnSpc>
            </a:pPr>
            <a:r>
              <a:rPr lang="en-US" altLang="en-US" sz="2800" dirty="0"/>
              <a:t>Despite evidence to contrary (e.g., Medicare/Medicaid, water privatization, etc.)</a:t>
            </a:r>
          </a:p>
          <a:p>
            <a:pPr lvl="1">
              <a:lnSpc>
                <a:spcPct val="90000"/>
              </a:lnSpc>
            </a:pPr>
            <a:r>
              <a:rPr lang="en-US" altLang="en-US" dirty="0"/>
              <a:t>Increasing demand from ICE and USMS</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473B6872-ECA6-783D-1B2C-2EC44A52F246}"/>
              </a:ext>
            </a:extLst>
          </p:cNvPr>
          <p:cNvSpPr>
            <a:spLocks noGrp="1" noChangeArrowheads="1"/>
          </p:cNvSpPr>
          <p:nvPr>
            <p:ph type="title" idx="4294967295"/>
          </p:nvPr>
        </p:nvSpPr>
        <p:spPr/>
        <p:txBody>
          <a:bodyPr/>
          <a:lstStyle/>
          <a:p>
            <a:r>
              <a:rPr lang="en-US" altLang="en-US"/>
              <a:t>The Prison-Industrial Complex</a:t>
            </a:r>
          </a:p>
        </p:txBody>
      </p:sp>
      <p:sp>
        <p:nvSpPr>
          <p:cNvPr id="75779" name="Rectangle 3">
            <a:extLst>
              <a:ext uri="{FF2B5EF4-FFF2-40B4-BE49-F238E27FC236}">
                <a16:creationId xmlns:a16="http://schemas.microsoft.com/office/drawing/2014/main" id="{0D8E8571-B789-429B-3BFC-3CF37237044B}"/>
              </a:ext>
            </a:extLst>
          </p:cNvPr>
          <p:cNvSpPr>
            <a:spLocks noGrp="1" noChangeArrowheads="1"/>
          </p:cNvSpPr>
          <p:nvPr>
            <p:ph type="body" idx="4294967295"/>
          </p:nvPr>
        </p:nvSpPr>
        <p:spPr/>
        <p:txBody>
          <a:bodyPr/>
          <a:lstStyle/>
          <a:p>
            <a:pPr>
              <a:defRPr/>
            </a:pPr>
            <a:r>
              <a:rPr lang="en-US" altLang="en-US" sz="2400" dirty="0"/>
              <a:t>Leading trade group:</a:t>
            </a:r>
          </a:p>
          <a:p>
            <a:pPr lvl="1">
              <a:defRPr/>
            </a:pPr>
            <a:r>
              <a:rPr lang="en-US" altLang="en-US" sz="2400" dirty="0"/>
              <a:t>American Correctional Association</a:t>
            </a:r>
          </a:p>
          <a:p>
            <a:pPr>
              <a:defRPr/>
            </a:pPr>
            <a:r>
              <a:rPr lang="en-US" altLang="en-US" sz="2400" dirty="0"/>
              <a:t>For-profit companies involved:</a:t>
            </a:r>
          </a:p>
          <a:p>
            <a:pPr lvl="1">
              <a:defRPr/>
            </a:pPr>
            <a:r>
              <a:rPr lang="en-US" altLang="en-US" sz="2400" dirty="0">
                <a:solidFill>
                  <a:srgbClr val="000000"/>
                </a:solidFill>
                <a:ea typeface="+mj-ea"/>
                <a:cs typeface="+mj-cs"/>
              </a:rPr>
              <a:t>Core Civic (formerly Corrections Corporation of America) c</a:t>
            </a:r>
            <a:r>
              <a:rPr lang="en-US" altLang="en-US" sz="2400" dirty="0"/>
              <a:t>ontrols 42% of private U.S. prisons; GEO Group (formerly Wackenhut) controls 32%</a:t>
            </a:r>
          </a:p>
          <a:p>
            <a:pPr lvl="1">
              <a:defRPr/>
            </a:pPr>
            <a:r>
              <a:rPr lang="en-US" altLang="en-US" sz="2400" dirty="0"/>
              <a:t>Together these two companies control majority of private prison and associated services market</a:t>
            </a:r>
          </a:p>
          <a:p>
            <a:pPr lvl="1">
              <a:defRPr/>
            </a:pPr>
            <a:r>
              <a:rPr lang="en-US" altLang="en-US" sz="2400" dirty="0"/>
              <a:t>Spend large amounts on lobbying, political contributions</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B404DA92-0029-48D3-3DC9-7279C3C8B8B3}"/>
              </a:ext>
            </a:extLst>
          </p:cNvPr>
          <p:cNvSpPr>
            <a:spLocks noGrp="1" noChangeArrowheads="1"/>
          </p:cNvSpPr>
          <p:nvPr>
            <p:ph type="title"/>
          </p:nvPr>
        </p:nvSpPr>
        <p:spPr/>
        <p:txBody>
          <a:bodyPr/>
          <a:lstStyle/>
          <a:p>
            <a:r>
              <a:rPr lang="en-US" altLang="en-US"/>
              <a:t>The Prison-Industrial Complex</a:t>
            </a:r>
          </a:p>
        </p:txBody>
      </p:sp>
      <p:sp>
        <p:nvSpPr>
          <p:cNvPr id="98307" name="Rectangle 3">
            <a:extLst>
              <a:ext uri="{FF2B5EF4-FFF2-40B4-BE49-F238E27FC236}">
                <a16:creationId xmlns:a16="http://schemas.microsoft.com/office/drawing/2014/main" id="{47588F01-72C8-B52D-36AD-61E7C324C2F6}"/>
              </a:ext>
            </a:extLst>
          </p:cNvPr>
          <p:cNvSpPr>
            <a:spLocks noGrp="1" noChangeArrowheads="1"/>
          </p:cNvSpPr>
          <p:nvPr>
            <p:ph type="body" idx="1"/>
          </p:nvPr>
        </p:nvSpPr>
        <p:spPr/>
        <p:txBody>
          <a:bodyPr/>
          <a:lstStyle/>
          <a:p>
            <a:r>
              <a:rPr lang="en-US" altLang="en-US" sz="3400"/>
              <a:t>For-profit companies involved:</a:t>
            </a:r>
          </a:p>
          <a:p>
            <a:pPr lvl="1"/>
            <a:r>
              <a:rPr lang="en-US" altLang="en-US" sz="3000"/>
              <a:t>Correctional Medical Services</a:t>
            </a:r>
          </a:p>
          <a:p>
            <a:pPr lvl="1"/>
            <a:r>
              <a:rPr lang="en-US" altLang="en-US" sz="3000"/>
              <a:t>Others (Westinghouse, AT&amp;T, Sprint, MCI, Smith Barney, American Express, Merrill Lynch, Fidelity, Shearson-Lehman, Allstate, GE, Wells Fargo [7% owned by Warren Buffet’s Berkshire Hathaway])</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8DBED4EE-AD69-FFD9-B4D4-0DE6383D00EA}"/>
              </a:ext>
            </a:extLst>
          </p:cNvPr>
          <p:cNvSpPr>
            <a:spLocks noGrp="1" noChangeArrowheads="1"/>
          </p:cNvSpPr>
          <p:nvPr>
            <p:ph type="title"/>
          </p:nvPr>
        </p:nvSpPr>
        <p:spPr/>
        <p:txBody>
          <a:bodyPr/>
          <a:lstStyle/>
          <a:p>
            <a:r>
              <a:rPr lang="en-US" altLang="en-US" sz="3200"/>
              <a:t>Core Civic</a:t>
            </a:r>
            <a:br>
              <a:rPr lang="en-US" altLang="en-US" sz="2800"/>
            </a:br>
            <a:r>
              <a:rPr lang="en-US" altLang="en-US" sz="2800"/>
              <a:t>Formerly Corrections Corporation of America</a:t>
            </a:r>
          </a:p>
        </p:txBody>
      </p:sp>
      <p:sp>
        <p:nvSpPr>
          <p:cNvPr id="99331" name="Rectangle 3">
            <a:extLst>
              <a:ext uri="{FF2B5EF4-FFF2-40B4-BE49-F238E27FC236}">
                <a16:creationId xmlns:a16="http://schemas.microsoft.com/office/drawing/2014/main" id="{AF350362-D642-84E5-D24C-508C003951E1}"/>
              </a:ext>
            </a:extLst>
          </p:cNvPr>
          <p:cNvSpPr>
            <a:spLocks noGrp="1" noChangeArrowheads="1"/>
          </p:cNvSpPr>
          <p:nvPr>
            <p:ph type="body" idx="1"/>
          </p:nvPr>
        </p:nvSpPr>
        <p:spPr/>
        <p:txBody>
          <a:bodyPr/>
          <a:lstStyle/>
          <a:p>
            <a:r>
              <a:rPr lang="en-US" altLang="en-US" sz="2800" dirty="0"/>
              <a:t>Largest for-profit prison corporation</a:t>
            </a:r>
          </a:p>
          <a:p>
            <a:r>
              <a:rPr lang="en-US" altLang="en-US" sz="2800" dirty="0"/>
              <a:t>More than 92,000 prison and immigrant detention “beds” in 20 states and DC</a:t>
            </a:r>
          </a:p>
          <a:p>
            <a:pPr lvl="1"/>
            <a:r>
              <a:rPr lang="en-US" altLang="en-US" sz="2400" dirty="0"/>
              <a:t>2/5 in for-profit prisons (3/4 of immigrant detainees)</a:t>
            </a:r>
          </a:p>
          <a:p>
            <a:r>
              <a:rPr lang="en-US" altLang="en-US" sz="2800" dirty="0"/>
              <a:t>$1.85 billion in gross revenue; $122 million profits (2022)</a:t>
            </a:r>
          </a:p>
          <a:p>
            <a:r>
              <a:rPr lang="en-US" altLang="en-US" sz="2800" dirty="0"/>
              <a:t>Largest detainer of undocumented immigrants</a:t>
            </a:r>
          </a:p>
          <a:p>
            <a:pPr lvl="1"/>
            <a:r>
              <a:rPr lang="en-US" altLang="en-US" sz="2400" dirty="0"/>
              <a:t>Facilitated by Arizona’s SB1070 (stop and check ID if suspect undocumented immigrant) and similar laws in UT, IN, GA, AL, and SC</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a:extLst>
              <a:ext uri="{FF2B5EF4-FFF2-40B4-BE49-F238E27FC236}">
                <a16:creationId xmlns:a16="http://schemas.microsoft.com/office/drawing/2014/main" id="{529D5B6A-DA12-6547-642F-C2BB9065855B}"/>
              </a:ext>
            </a:extLst>
          </p:cNvPr>
          <p:cNvSpPr>
            <a:spLocks noGrp="1" noChangeArrowheads="1"/>
          </p:cNvSpPr>
          <p:nvPr>
            <p:ph type="title"/>
          </p:nvPr>
        </p:nvSpPr>
        <p:spPr/>
        <p:txBody>
          <a:bodyPr/>
          <a:lstStyle/>
          <a:p>
            <a:r>
              <a:rPr lang="en-US" altLang="en-US" sz="3200">
                <a:solidFill>
                  <a:srgbClr val="000000"/>
                </a:solidFill>
              </a:rPr>
              <a:t>Core Civic</a:t>
            </a:r>
            <a:br>
              <a:rPr lang="en-US" altLang="en-US" sz="2800">
                <a:solidFill>
                  <a:srgbClr val="000000"/>
                </a:solidFill>
              </a:rPr>
            </a:br>
            <a:r>
              <a:rPr lang="en-US" altLang="en-US" sz="2800">
                <a:solidFill>
                  <a:srgbClr val="000000"/>
                </a:solidFill>
              </a:rPr>
              <a:t>Formerly Corrections Corporation of America</a:t>
            </a:r>
            <a:endParaRPr lang="en-US" altLang="en-US" sz="4000"/>
          </a:p>
        </p:txBody>
      </p:sp>
      <p:sp>
        <p:nvSpPr>
          <p:cNvPr id="100355" name="Content Placeholder 2">
            <a:extLst>
              <a:ext uri="{FF2B5EF4-FFF2-40B4-BE49-F238E27FC236}">
                <a16:creationId xmlns:a16="http://schemas.microsoft.com/office/drawing/2014/main" id="{B2B5B19A-577F-721F-BE2C-BCA7EE300B6F}"/>
              </a:ext>
            </a:extLst>
          </p:cNvPr>
          <p:cNvSpPr>
            <a:spLocks noGrp="1" noChangeArrowheads="1"/>
          </p:cNvSpPr>
          <p:nvPr>
            <p:ph idx="1"/>
          </p:nvPr>
        </p:nvSpPr>
        <p:spPr/>
        <p:txBody>
          <a:bodyPr/>
          <a:lstStyle/>
          <a:p>
            <a:r>
              <a:rPr lang="en-US" altLang="en-US"/>
              <a:t>Earns between $100 and $210 per prisoner per night</a:t>
            </a:r>
          </a:p>
          <a:p>
            <a:r>
              <a:rPr lang="en-US" altLang="en-US"/>
              <a:t>Accused of paying lower salaries and providing less training than state-run prisons</a:t>
            </a:r>
          </a:p>
          <a:p>
            <a:r>
              <a:rPr lang="en-US" altLang="en-US"/>
              <a:t>AZ: Hired to high school drug sweep</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a:extLst>
              <a:ext uri="{FF2B5EF4-FFF2-40B4-BE49-F238E27FC236}">
                <a16:creationId xmlns:a16="http://schemas.microsoft.com/office/drawing/2014/main" id="{9B991FE8-9CBD-CC12-5114-BD344EDC7628}"/>
              </a:ext>
            </a:extLst>
          </p:cNvPr>
          <p:cNvSpPr>
            <a:spLocks noGrp="1" noChangeArrowheads="1"/>
          </p:cNvSpPr>
          <p:nvPr>
            <p:ph type="title"/>
          </p:nvPr>
        </p:nvSpPr>
        <p:spPr/>
        <p:txBody>
          <a:bodyPr/>
          <a:lstStyle/>
          <a:p>
            <a:pPr eaLnBrk="1" hangingPunct="1"/>
            <a:r>
              <a:rPr lang="en-US" altLang="en-US"/>
              <a:t>The Prison-Industrial Complex</a:t>
            </a:r>
          </a:p>
        </p:txBody>
      </p:sp>
      <p:sp>
        <p:nvSpPr>
          <p:cNvPr id="101379" name="Rectangle 3">
            <a:extLst>
              <a:ext uri="{FF2B5EF4-FFF2-40B4-BE49-F238E27FC236}">
                <a16:creationId xmlns:a16="http://schemas.microsoft.com/office/drawing/2014/main" id="{F70985C7-EDA9-7FE8-3B09-9DE25B6F72E0}"/>
              </a:ext>
            </a:extLst>
          </p:cNvPr>
          <p:cNvSpPr>
            <a:spLocks noGrp="1" noChangeArrowheads="1"/>
          </p:cNvSpPr>
          <p:nvPr>
            <p:ph type="body" idx="1"/>
          </p:nvPr>
        </p:nvSpPr>
        <p:spPr/>
        <p:txBody>
          <a:bodyPr/>
          <a:lstStyle/>
          <a:p>
            <a:pPr eaLnBrk="1" hangingPunct="1"/>
            <a:r>
              <a:rPr lang="en-US" altLang="en-US" sz="2800"/>
              <a:t>Aggressive marketing to state and local governments</a:t>
            </a:r>
          </a:p>
          <a:p>
            <a:pPr lvl="1" eaLnBrk="1" hangingPunct="1"/>
            <a:r>
              <a:rPr lang="en-US" altLang="en-US"/>
              <a:t>Promise jobs, new income</a:t>
            </a:r>
          </a:p>
          <a:p>
            <a:pPr eaLnBrk="1" hangingPunct="1"/>
            <a:r>
              <a:rPr lang="en-US" altLang="en-US" sz="2800"/>
              <a:t>Rural areas targeted</a:t>
            </a:r>
          </a:p>
          <a:p>
            <a:pPr lvl="1" eaLnBrk="1" hangingPunct="1"/>
            <a:r>
              <a:rPr lang="en-US" altLang="en-US"/>
              <a:t>Face declines in farming, manufacturing, logging, and mining</a:t>
            </a:r>
          </a:p>
          <a:p>
            <a:pPr eaLnBrk="1" hangingPunct="1"/>
            <a:r>
              <a:rPr lang="en-US" altLang="en-US" sz="2800"/>
              <a:t>Companies offered tax breaks, subsidies, and infrastructure assistance</a:t>
            </a:r>
          </a:p>
          <a:p>
            <a:pPr eaLnBrk="1" hangingPunct="1"/>
            <a:r>
              <a:rPr lang="en-US" altLang="en-US" sz="2800"/>
              <a:t>Rural economies ultimately suffer</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BC03A-4C8D-53A8-361A-3C7845E5CAA2}"/>
              </a:ext>
            </a:extLst>
          </p:cNvPr>
          <p:cNvSpPr>
            <a:spLocks noGrp="1"/>
          </p:cNvSpPr>
          <p:nvPr>
            <p:ph type="title"/>
          </p:nvPr>
        </p:nvSpPr>
        <p:spPr/>
        <p:txBody>
          <a:bodyPr/>
          <a:lstStyle/>
          <a:p>
            <a:pPr>
              <a:defRPr/>
            </a:pPr>
            <a:r>
              <a:rPr lang="en-US" dirty="0">
                <a:solidFill>
                  <a:srgbClr val="000000"/>
                </a:solidFill>
                <a:ea typeface="+mn-ea"/>
                <a:cs typeface="+mn-cs"/>
              </a:rPr>
              <a:t>Private Prisons</a:t>
            </a:r>
            <a:endParaRPr lang="en-US" dirty="0"/>
          </a:p>
        </p:txBody>
      </p:sp>
      <p:sp>
        <p:nvSpPr>
          <p:cNvPr id="102403" name="Content Placeholder 2">
            <a:extLst>
              <a:ext uri="{FF2B5EF4-FFF2-40B4-BE49-F238E27FC236}">
                <a16:creationId xmlns:a16="http://schemas.microsoft.com/office/drawing/2014/main" id="{36657892-C2F5-DB80-29EB-5147F7D6751C}"/>
              </a:ext>
            </a:extLst>
          </p:cNvPr>
          <p:cNvSpPr>
            <a:spLocks noGrp="1" noChangeArrowheads="1"/>
          </p:cNvSpPr>
          <p:nvPr>
            <p:ph idx="1"/>
          </p:nvPr>
        </p:nvSpPr>
        <p:spPr/>
        <p:txBody>
          <a:bodyPr/>
          <a:lstStyle/>
          <a:p>
            <a:r>
              <a:rPr lang="en-US" altLang="en-US" sz="2400"/>
              <a:t>Hire fewer guards, pay them less, and give them less training</a:t>
            </a:r>
          </a:p>
          <a:p>
            <a:r>
              <a:rPr lang="en-US" altLang="en-US" sz="2400"/>
              <a:t>Provide fewer educational, medical and enrichment services to inmates</a:t>
            </a:r>
          </a:p>
          <a:p>
            <a:r>
              <a:rPr lang="en-US" altLang="en-US" sz="2400"/>
              <a:t>Have more security violations than public prisons</a:t>
            </a:r>
          </a:p>
          <a:p>
            <a:r>
              <a:rPr lang="en-US" altLang="en-US" sz="2400"/>
              <a:t>Higher rates of inmate-on-inmate and inmate-on-staff assaults</a:t>
            </a:r>
          </a:p>
          <a:p>
            <a:r>
              <a:rPr lang="en-US" altLang="en-US" sz="2400"/>
              <a:t>Throw more inmates into solitary confinement</a:t>
            </a:r>
          </a:p>
          <a:p>
            <a:r>
              <a:rPr lang="en-US" altLang="en-US" sz="2400"/>
              <a:t>Use prison lockdowns more frequently</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C8BA3885-1639-D935-2315-518E88821A65}"/>
              </a:ext>
            </a:extLst>
          </p:cNvPr>
          <p:cNvSpPr>
            <a:spLocks noGrp="1" noChangeArrowheads="1"/>
          </p:cNvSpPr>
          <p:nvPr>
            <p:ph type="title"/>
          </p:nvPr>
        </p:nvSpPr>
        <p:spPr/>
        <p:txBody>
          <a:bodyPr/>
          <a:lstStyle/>
          <a:p>
            <a:pPr eaLnBrk="1" hangingPunct="1"/>
            <a:r>
              <a:rPr lang="en-US" altLang="en-US" sz="4000"/>
              <a:t>The Prison-Industrial Complex:</a:t>
            </a:r>
            <a:br>
              <a:rPr lang="en-US" altLang="en-US" sz="4000"/>
            </a:br>
            <a:r>
              <a:rPr lang="en-US" altLang="en-US" sz="4000"/>
              <a:t>2001 Bureau of Justice Study</a:t>
            </a:r>
          </a:p>
        </p:txBody>
      </p:sp>
      <p:sp>
        <p:nvSpPr>
          <p:cNvPr id="103427" name="Rectangle 3">
            <a:extLst>
              <a:ext uri="{FF2B5EF4-FFF2-40B4-BE49-F238E27FC236}">
                <a16:creationId xmlns:a16="http://schemas.microsoft.com/office/drawing/2014/main" id="{1F6F7989-F5CA-73D0-2F7B-9B0E5D8F9304}"/>
              </a:ext>
            </a:extLst>
          </p:cNvPr>
          <p:cNvSpPr>
            <a:spLocks noGrp="1" noChangeArrowheads="1"/>
          </p:cNvSpPr>
          <p:nvPr>
            <p:ph type="body" idx="1"/>
          </p:nvPr>
        </p:nvSpPr>
        <p:spPr/>
        <p:txBody>
          <a:bodyPr/>
          <a:lstStyle/>
          <a:p>
            <a:pPr eaLnBrk="1" hangingPunct="1">
              <a:lnSpc>
                <a:spcPct val="90000"/>
              </a:lnSpc>
            </a:pPr>
            <a:r>
              <a:rPr lang="en-US" altLang="en-US" dirty="0"/>
              <a:t>Average savings to community 1%</a:t>
            </a:r>
          </a:p>
          <a:p>
            <a:pPr eaLnBrk="1" hangingPunct="1">
              <a:lnSpc>
                <a:spcPct val="90000"/>
              </a:lnSpc>
            </a:pPr>
            <a:r>
              <a:rPr lang="en-US" altLang="en-US" dirty="0"/>
              <a:t>Does not take into account:</a:t>
            </a:r>
          </a:p>
          <a:p>
            <a:pPr lvl="1" eaLnBrk="1" hangingPunct="1">
              <a:lnSpc>
                <a:spcPct val="90000"/>
              </a:lnSpc>
            </a:pPr>
            <a:r>
              <a:rPr lang="en-US" altLang="en-US" dirty="0"/>
              <a:t>Hidden monetary subsidies</a:t>
            </a:r>
          </a:p>
          <a:p>
            <a:pPr lvl="1" eaLnBrk="1" hangingPunct="1">
              <a:lnSpc>
                <a:spcPct val="90000"/>
              </a:lnSpc>
            </a:pPr>
            <a:r>
              <a:rPr lang="en-US" altLang="en-US" dirty="0"/>
              <a:t>Private prisons selecting least costly inmates</a:t>
            </a:r>
          </a:p>
          <a:p>
            <a:pPr lvl="2" eaLnBrk="1" hangingPunct="1">
              <a:lnSpc>
                <a:spcPct val="90000"/>
              </a:lnSpc>
            </a:pPr>
            <a:r>
              <a:rPr lang="en-US" altLang="en-US" dirty="0"/>
              <a:t>c.f., “cherry picking” by health insurers</a:t>
            </a:r>
          </a:p>
          <a:p>
            <a:pPr lvl="1" eaLnBrk="1" hangingPunct="1">
              <a:lnSpc>
                <a:spcPct val="90000"/>
              </a:lnSpc>
            </a:pPr>
            <a:r>
              <a:rPr lang="en-US" altLang="en-US" dirty="0"/>
              <a:t>Private prisons attract large national chain stores like Wal-Mart, which:</a:t>
            </a:r>
          </a:p>
          <a:p>
            <a:pPr lvl="2" eaLnBrk="1" hangingPunct="1">
              <a:lnSpc>
                <a:spcPct val="90000"/>
              </a:lnSpc>
            </a:pPr>
            <a:r>
              <a:rPr lang="en-US" altLang="en-US" dirty="0"/>
              <a:t>leads to demise of local businesses</a:t>
            </a:r>
          </a:p>
          <a:p>
            <a:pPr lvl="2" eaLnBrk="1" hangingPunct="1">
              <a:lnSpc>
                <a:spcPct val="90000"/>
              </a:lnSpc>
            </a:pPr>
            <a:r>
              <a:rPr lang="en-US" altLang="en-US" dirty="0"/>
              <a:t>Shifts locally-generated tax revenues to distant corporate coffers</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7462C6FF-7144-F8F9-8A88-A9FA7F4A8D7F}"/>
              </a:ext>
            </a:extLst>
          </p:cNvPr>
          <p:cNvSpPr>
            <a:spLocks noGrp="1" noChangeArrowheads="1"/>
          </p:cNvSpPr>
          <p:nvPr>
            <p:ph type="title"/>
          </p:nvPr>
        </p:nvSpPr>
        <p:spPr/>
        <p:txBody>
          <a:bodyPr/>
          <a:lstStyle/>
          <a:p>
            <a:pPr eaLnBrk="1" hangingPunct="1"/>
            <a:r>
              <a:rPr lang="en-US" altLang="en-US" sz="4000"/>
              <a:t>The Prison-Industrial Complex:</a:t>
            </a:r>
            <a:br>
              <a:rPr lang="en-US" altLang="en-US" sz="4000"/>
            </a:br>
            <a:r>
              <a:rPr lang="en-US" altLang="en-US" sz="4000"/>
              <a:t>Politically Well-Connected</a:t>
            </a:r>
          </a:p>
        </p:txBody>
      </p:sp>
      <p:sp>
        <p:nvSpPr>
          <p:cNvPr id="104451" name="Rectangle 3">
            <a:extLst>
              <a:ext uri="{FF2B5EF4-FFF2-40B4-BE49-F238E27FC236}">
                <a16:creationId xmlns:a16="http://schemas.microsoft.com/office/drawing/2014/main" id="{48283216-3B4A-9440-59E7-861F39D6BB10}"/>
              </a:ext>
            </a:extLst>
          </p:cNvPr>
          <p:cNvSpPr>
            <a:spLocks noGrp="1" noChangeArrowheads="1"/>
          </p:cNvSpPr>
          <p:nvPr>
            <p:ph type="body" idx="1"/>
          </p:nvPr>
        </p:nvSpPr>
        <p:spPr/>
        <p:txBody>
          <a:bodyPr/>
          <a:lstStyle/>
          <a:p>
            <a:pPr eaLnBrk="1" hangingPunct="1"/>
            <a:r>
              <a:rPr lang="en-US" altLang="en-US" sz="2800" dirty="0"/>
              <a:t>Heavily lobbies Congress and state legislators</a:t>
            </a:r>
          </a:p>
          <a:p>
            <a:pPr lvl="1" eaLnBrk="1" hangingPunct="1"/>
            <a:r>
              <a:rPr lang="en-US" altLang="en-US" dirty="0"/>
              <a:t>E.g., private prison industry donated $1.6 million to candidates/parties/outside spending groups in 2016 elections</a:t>
            </a:r>
          </a:p>
          <a:p>
            <a:pPr lvl="1" eaLnBrk="1" hangingPunct="1"/>
            <a:r>
              <a:rPr lang="en-US" altLang="en-US" dirty="0"/>
              <a:t>2004: $100,000 from CCA to indicted former House Speaker Tom Delay’s (R-TX) Foundation for Kids</a:t>
            </a:r>
          </a:p>
          <a:p>
            <a:pPr lvl="2" eaLnBrk="1" hangingPunct="1"/>
            <a:r>
              <a:rPr lang="en-US" altLang="en-US" sz="2800" dirty="0"/>
              <a:t>Delay’s brother Randy lobbied TX Bureau of Prisons on behalf of GEO</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a:extLst>
              <a:ext uri="{FF2B5EF4-FFF2-40B4-BE49-F238E27FC236}">
                <a16:creationId xmlns:a16="http://schemas.microsoft.com/office/drawing/2014/main" id="{86DD0D62-AADF-AE0D-5492-72EA73E869C3}"/>
              </a:ext>
            </a:extLst>
          </p:cNvPr>
          <p:cNvSpPr>
            <a:spLocks noGrp="1" noChangeArrowheads="1"/>
          </p:cNvSpPr>
          <p:nvPr>
            <p:ph type="title"/>
          </p:nvPr>
        </p:nvSpPr>
        <p:spPr/>
        <p:txBody>
          <a:bodyPr/>
          <a:lstStyle/>
          <a:p>
            <a:r>
              <a:rPr lang="en-US" altLang="en-US"/>
              <a:t>The Prison-Industrial Complex:</a:t>
            </a:r>
            <a:br>
              <a:rPr lang="en-US" altLang="en-US"/>
            </a:br>
            <a:r>
              <a:rPr lang="en-US" altLang="en-US"/>
              <a:t>Lobbying</a:t>
            </a:r>
          </a:p>
        </p:txBody>
      </p:sp>
      <p:sp>
        <p:nvSpPr>
          <p:cNvPr id="105475" name="Content Placeholder 2">
            <a:extLst>
              <a:ext uri="{FF2B5EF4-FFF2-40B4-BE49-F238E27FC236}">
                <a16:creationId xmlns:a16="http://schemas.microsoft.com/office/drawing/2014/main" id="{0E6C2E31-28C2-1DC1-BC4E-600A646CF4BF}"/>
              </a:ext>
            </a:extLst>
          </p:cNvPr>
          <p:cNvSpPr>
            <a:spLocks noGrp="1" noChangeArrowheads="1"/>
          </p:cNvSpPr>
          <p:nvPr>
            <p:ph idx="1"/>
          </p:nvPr>
        </p:nvSpPr>
        <p:spPr/>
        <p:txBody>
          <a:bodyPr/>
          <a:lstStyle/>
          <a:p>
            <a:r>
              <a:rPr lang="en-US" altLang="en-US" dirty="0"/>
              <a:t>Spent over $4 million lobbying legislators and DHS between in 2023</a:t>
            </a:r>
          </a:p>
          <a:p>
            <a:r>
              <a:rPr lang="en-US" altLang="en-US" dirty="0"/>
              <a:t>GEO Group and CoreCivic spent combined $2.6 million on lobbying in 2018</a:t>
            </a:r>
          </a:p>
          <a:p>
            <a:r>
              <a:rPr lang="en-US" altLang="en-US" dirty="0"/>
              <a:t>GEO Group donated $250,000 to Trump’s Inaugural Committee in 2021</a:t>
            </a:r>
          </a:p>
          <a:p>
            <a:endParaRPr lang="en-US" altLang="en-US"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9">
            <a:extLst>
              <a:ext uri="{FF2B5EF4-FFF2-40B4-BE49-F238E27FC236}">
                <a16:creationId xmlns:a16="http://schemas.microsoft.com/office/drawing/2014/main" id="{4C0E4739-D782-8604-F164-471F0727AE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a:extLst>
              <a:ext uri="{FF2B5EF4-FFF2-40B4-BE49-F238E27FC236}">
                <a16:creationId xmlns:a16="http://schemas.microsoft.com/office/drawing/2014/main" id="{F67A9015-52C4-104E-B44B-D92D88039435}"/>
              </a:ext>
            </a:extLst>
          </p:cNvPr>
          <p:cNvSpPr>
            <a:spLocks noGrp="1" noChangeArrowheads="1"/>
          </p:cNvSpPr>
          <p:nvPr>
            <p:ph type="title" idx="4294967295"/>
          </p:nvPr>
        </p:nvSpPr>
        <p:spPr/>
        <p:txBody>
          <a:bodyPr/>
          <a:lstStyle/>
          <a:p>
            <a:r>
              <a:rPr lang="en-US" altLang="en-US" sz="4000"/>
              <a:t>The Prison-Industrial Complex:</a:t>
            </a:r>
            <a:br>
              <a:rPr lang="en-US" altLang="en-US" sz="4000"/>
            </a:br>
            <a:r>
              <a:rPr lang="en-US" altLang="en-US" sz="4000"/>
              <a:t>Politically Well-Connected</a:t>
            </a:r>
          </a:p>
        </p:txBody>
      </p:sp>
      <p:sp>
        <p:nvSpPr>
          <p:cNvPr id="107523" name="Content Placeholder 2">
            <a:extLst>
              <a:ext uri="{FF2B5EF4-FFF2-40B4-BE49-F238E27FC236}">
                <a16:creationId xmlns:a16="http://schemas.microsoft.com/office/drawing/2014/main" id="{BF1F3BCB-0684-B7D9-9137-31CB4A3A4200}"/>
              </a:ext>
            </a:extLst>
          </p:cNvPr>
          <p:cNvSpPr>
            <a:spLocks noGrp="1" noChangeArrowheads="1"/>
          </p:cNvSpPr>
          <p:nvPr>
            <p:ph idx="4294967295"/>
          </p:nvPr>
        </p:nvSpPr>
        <p:spPr/>
        <p:txBody>
          <a:bodyPr/>
          <a:lstStyle/>
          <a:p>
            <a:pPr eaLnBrk="1" hangingPunct="1"/>
            <a:r>
              <a:rPr lang="en-US" altLang="en-US" sz="2800"/>
              <a:t>More money given to Republicans than Democrats</a:t>
            </a:r>
          </a:p>
          <a:p>
            <a:pPr eaLnBrk="1" hangingPunct="1"/>
            <a:endParaRPr lang="en-US" altLang="en-US"/>
          </a:p>
          <a:p>
            <a:pPr eaLnBrk="1" hangingPunct="1"/>
            <a:r>
              <a:rPr lang="en-US" altLang="en-US" sz="2800"/>
              <a:t>Revolving door between corporate executives and federal and state prison bureaus</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itle 1">
            <a:extLst>
              <a:ext uri="{FF2B5EF4-FFF2-40B4-BE49-F238E27FC236}">
                <a16:creationId xmlns:a16="http://schemas.microsoft.com/office/drawing/2014/main" id="{726400CD-24D4-4BF5-89C0-E3F5396D7C90}"/>
              </a:ext>
            </a:extLst>
          </p:cNvPr>
          <p:cNvSpPr>
            <a:spLocks noGrp="1" noChangeArrowheads="1"/>
          </p:cNvSpPr>
          <p:nvPr>
            <p:ph type="title"/>
          </p:nvPr>
        </p:nvSpPr>
        <p:spPr/>
        <p:txBody>
          <a:bodyPr/>
          <a:lstStyle/>
          <a:p>
            <a:r>
              <a:rPr lang="en-US" altLang="en-US"/>
              <a:t>The Prison-Industrial Complex:</a:t>
            </a:r>
            <a:br>
              <a:rPr lang="en-US" altLang="en-US"/>
            </a:br>
            <a:r>
              <a:rPr lang="en-US" altLang="en-US"/>
              <a:t>Abuses</a:t>
            </a:r>
          </a:p>
        </p:txBody>
      </p:sp>
      <p:sp>
        <p:nvSpPr>
          <p:cNvPr id="108547" name="Content Placeholder 2">
            <a:extLst>
              <a:ext uri="{FF2B5EF4-FFF2-40B4-BE49-F238E27FC236}">
                <a16:creationId xmlns:a16="http://schemas.microsoft.com/office/drawing/2014/main" id="{7F975019-3DF8-F07B-0610-EF4BD9CF2F10}"/>
              </a:ext>
            </a:extLst>
          </p:cNvPr>
          <p:cNvSpPr>
            <a:spLocks noGrp="1" noChangeArrowheads="1"/>
          </p:cNvSpPr>
          <p:nvPr>
            <p:ph idx="1"/>
          </p:nvPr>
        </p:nvSpPr>
        <p:spPr/>
        <p:txBody>
          <a:bodyPr/>
          <a:lstStyle/>
          <a:p>
            <a:r>
              <a:rPr lang="en-US" altLang="en-US" dirty="0"/>
              <a:t>Some paid for non-existent prisoners, due to inmate census guarantees</a:t>
            </a:r>
          </a:p>
          <a:p>
            <a:endParaRPr lang="en-US" altLang="en-US" dirty="0"/>
          </a:p>
          <a:p>
            <a:r>
              <a:rPr lang="en-US" altLang="en-US" dirty="0"/>
              <a:t>School to prison pipeline</a:t>
            </a:r>
          </a:p>
          <a:p>
            <a:pPr lvl="1"/>
            <a:r>
              <a:rPr lang="en-US" altLang="en-US" sz="3200" dirty="0"/>
              <a:t>E.g., two judges in PA convicted of jailing 2000 children in exchange for bribes from private prison companies (2009)</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tle 1">
            <a:extLst>
              <a:ext uri="{FF2B5EF4-FFF2-40B4-BE49-F238E27FC236}">
                <a16:creationId xmlns:a16="http://schemas.microsoft.com/office/drawing/2014/main" id="{01745AF0-6E2F-0EB4-35F9-13D6CC61003D}"/>
              </a:ext>
            </a:extLst>
          </p:cNvPr>
          <p:cNvSpPr>
            <a:spLocks noGrp="1" noChangeArrowheads="1"/>
          </p:cNvSpPr>
          <p:nvPr>
            <p:ph type="title"/>
          </p:nvPr>
        </p:nvSpPr>
        <p:spPr/>
        <p:txBody>
          <a:bodyPr/>
          <a:lstStyle/>
          <a:p>
            <a:r>
              <a:rPr lang="en-US" altLang="en-US"/>
              <a:t>The Prison-Industrial Complex:</a:t>
            </a:r>
            <a:br>
              <a:rPr lang="en-US" altLang="en-US"/>
            </a:br>
            <a:r>
              <a:rPr lang="en-US" altLang="en-US"/>
              <a:t>Abuses</a:t>
            </a:r>
          </a:p>
        </p:txBody>
      </p:sp>
      <p:sp>
        <p:nvSpPr>
          <p:cNvPr id="109571" name="Content Placeholder 2">
            <a:extLst>
              <a:ext uri="{FF2B5EF4-FFF2-40B4-BE49-F238E27FC236}">
                <a16:creationId xmlns:a16="http://schemas.microsoft.com/office/drawing/2014/main" id="{1C11FE3F-119D-CB72-466F-CFD763B14D08}"/>
              </a:ext>
            </a:extLst>
          </p:cNvPr>
          <p:cNvSpPr>
            <a:spLocks noGrp="1" noChangeArrowheads="1"/>
          </p:cNvSpPr>
          <p:nvPr>
            <p:ph idx="1"/>
          </p:nvPr>
        </p:nvSpPr>
        <p:spPr/>
        <p:txBody>
          <a:bodyPr/>
          <a:lstStyle/>
          <a:p>
            <a:r>
              <a:rPr lang="en-US" altLang="en-US" sz="2400" dirty="0"/>
              <a:t>Prison phone companies:</a:t>
            </a:r>
          </a:p>
          <a:p>
            <a:pPr lvl="1"/>
            <a:r>
              <a:rPr lang="en-US" altLang="en-US" sz="2400" dirty="0"/>
              <a:t>Charge exorbitant rates</a:t>
            </a:r>
          </a:p>
          <a:p>
            <a:pPr lvl="2"/>
            <a:r>
              <a:rPr lang="en-US" altLang="en-US" dirty="0"/>
              <a:t>Family members not able to talk with loved ones experience negative health consequences</a:t>
            </a:r>
          </a:p>
          <a:p>
            <a:pPr lvl="1"/>
            <a:r>
              <a:rPr lang="en-US" altLang="en-US" sz="2400" dirty="0"/>
              <a:t>90% of prison phone service controlled by 3 companies</a:t>
            </a:r>
          </a:p>
          <a:p>
            <a:endParaRPr lang="en-US" altLang="en-US" sz="2400" dirty="0"/>
          </a:p>
          <a:p>
            <a:r>
              <a:rPr lang="en-US" altLang="en-US" sz="2400" dirty="0"/>
              <a:t>Return of debtors’ prisons (1/3 of states, in violation of 1983 Supreme Court ruling)</a:t>
            </a:r>
          </a:p>
          <a:p>
            <a:pPr lvl="1"/>
            <a:r>
              <a:rPr lang="en-US" altLang="en-US" sz="2400" dirty="0"/>
              <a:t>Facilitated by for-profit debt supervisor companies</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le 1">
            <a:extLst>
              <a:ext uri="{FF2B5EF4-FFF2-40B4-BE49-F238E27FC236}">
                <a16:creationId xmlns:a16="http://schemas.microsoft.com/office/drawing/2014/main" id="{C6E5079E-2611-E7CF-A28A-78173450DFC9}"/>
              </a:ext>
            </a:extLst>
          </p:cNvPr>
          <p:cNvSpPr>
            <a:spLocks noGrp="1" noChangeArrowheads="1"/>
          </p:cNvSpPr>
          <p:nvPr>
            <p:ph type="title"/>
          </p:nvPr>
        </p:nvSpPr>
        <p:spPr/>
        <p:txBody>
          <a:bodyPr/>
          <a:lstStyle/>
          <a:p>
            <a:r>
              <a:rPr lang="en-US" altLang="en-US">
                <a:solidFill>
                  <a:srgbClr val="000000"/>
                </a:solidFill>
              </a:rPr>
              <a:t>The Prison-Industrial Complex:</a:t>
            </a:r>
            <a:br>
              <a:rPr lang="en-US" altLang="en-US">
                <a:solidFill>
                  <a:srgbClr val="000000"/>
                </a:solidFill>
              </a:rPr>
            </a:br>
            <a:r>
              <a:rPr lang="en-US" altLang="en-US">
                <a:solidFill>
                  <a:srgbClr val="000000"/>
                </a:solidFill>
              </a:rPr>
              <a:t>Abuses</a:t>
            </a:r>
            <a:endParaRPr lang="en-US" altLang="en-US"/>
          </a:p>
        </p:txBody>
      </p:sp>
      <p:sp>
        <p:nvSpPr>
          <p:cNvPr id="110595" name="Content Placeholder 2">
            <a:extLst>
              <a:ext uri="{FF2B5EF4-FFF2-40B4-BE49-F238E27FC236}">
                <a16:creationId xmlns:a16="http://schemas.microsoft.com/office/drawing/2014/main" id="{2F039CC0-AE84-B365-DAD3-ED3A3950129F}"/>
              </a:ext>
            </a:extLst>
          </p:cNvPr>
          <p:cNvSpPr>
            <a:spLocks noGrp="1" noChangeArrowheads="1"/>
          </p:cNvSpPr>
          <p:nvPr>
            <p:ph idx="1"/>
          </p:nvPr>
        </p:nvSpPr>
        <p:spPr/>
        <p:txBody>
          <a:bodyPr/>
          <a:lstStyle/>
          <a:p>
            <a:r>
              <a:rPr lang="en-US" altLang="en-US">
                <a:solidFill>
                  <a:srgbClr val="000000"/>
                </a:solidFill>
              </a:rPr>
              <a:t>“Alternatives to Incarceration” Industry</a:t>
            </a:r>
          </a:p>
          <a:p>
            <a:pPr lvl="1"/>
            <a:r>
              <a:rPr lang="en-US" altLang="en-US" sz="3200">
                <a:solidFill>
                  <a:srgbClr val="000000"/>
                </a:solidFill>
              </a:rPr>
              <a:t>Pay-only probation = debt collection masquerading as probation supervision</a:t>
            </a:r>
          </a:p>
          <a:p>
            <a:pPr lvl="1"/>
            <a:r>
              <a:rPr lang="en-US" altLang="en-US" sz="3200">
                <a:solidFill>
                  <a:srgbClr val="000000"/>
                </a:solidFill>
              </a:rPr>
              <a:t>Halfway houses</a:t>
            </a:r>
          </a:p>
          <a:p>
            <a:pPr lvl="1"/>
            <a:r>
              <a:rPr lang="en-US" altLang="en-US" sz="3200">
                <a:solidFill>
                  <a:srgbClr val="000000"/>
                </a:solidFill>
              </a:rPr>
              <a:t>Residential treatment facilities</a:t>
            </a:r>
          </a:p>
          <a:p>
            <a:pPr lvl="1"/>
            <a:r>
              <a:rPr lang="en-US" altLang="en-US" sz="3200">
                <a:solidFill>
                  <a:srgbClr val="000000"/>
                </a:solidFill>
              </a:rPr>
              <a:t>Electronic monitoring companies</a:t>
            </a:r>
          </a:p>
          <a:p>
            <a:pPr lvl="1"/>
            <a:r>
              <a:rPr lang="en-US" altLang="en-US" sz="3200">
                <a:solidFill>
                  <a:srgbClr val="000000"/>
                </a:solidFill>
              </a:rPr>
              <a:t>All managed by for-profit companies</a:t>
            </a:r>
          </a:p>
          <a:p>
            <a:endParaRPr lang="en-US" altLang="en-US"/>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itle 1">
            <a:extLst>
              <a:ext uri="{FF2B5EF4-FFF2-40B4-BE49-F238E27FC236}">
                <a16:creationId xmlns:a16="http://schemas.microsoft.com/office/drawing/2014/main" id="{2FEDA37C-24B2-3D80-471B-1A36B1F55D82}"/>
              </a:ext>
            </a:extLst>
          </p:cNvPr>
          <p:cNvSpPr>
            <a:spLocks noGrp="1" noChangeArrowheads="1"/>
          </p:cNvSpPr>
          <p:nvPr>
            <p:ph type="title"/>
          </p:nvPr>
        </p:nvSpPr>
        <p:spPr/>
        <p:txBody>
          <a:bodyPr/>
          <a:lstStyle/>
          <a:p>
            <a:r>
              <a:rPr lang="en-US" altLang="en-US">
                <a:solidFill>
                  <a:srgbClr val="000000"/>
                </a:solidFill>
              </a:rPr>
              <a:t>The Prison-Industrial Complex</a:t>
            </a:r>
            <a:endParaRPr lang="en-US" altLang="en-US"/>
          </a:p>
        </p:txBody>
      </p:sp>
      <p:sp>
        <p:nvSpPr>
          <p:cNvPr id="111619" name="Content Placeholder 2">
            <a:extLst>
              <a:ext uri="{FF2B5EF4-FFF2-40B4-BE49-F238E27FC236}">
                <a16:creationId xmlns:a16="http://schemas.microsoft.com/office/drawing/2014/main" id="{4F7F834B-ECE6-7E31-91C2-C5D430999EBE}"/>
              </a:ext>
            </a:extLst>
          </p:cNvPr>
          <p:cNvSpPr>
            <a:spLocks noGrp="1" noChangeArrowheads="1"/>
          </p:cNvSpPr>
          <p:nvPr>
            <p:ph idx="1"/>
          </p:nvPr>
        </p:nvSpPr>
        <p:spPr/>
        <p:txBody>
          <a:bodyPr/>
          <a:lstStyle/>
          <a:p>
            <a:r>
              <a:rPr lang="en-US" altLang="en-US" sz="2400" dirty="0"/>
              <a:t>2016: Justice Dept. announces plan to end use of private prisons to house federal inmates (approximately 22,000 individuals = 12% of the federal prison population) over the next few years</a:t>
            </a:r>
          </a:p>
          <a:p>
            <a:pPr lvl="1"/>
            <a:r>
              <a:rPr lang="en-US" altLang="en-US" sz="2400" dirty="0"/>
              <a:t>Decision did not apply to vast majority of inmates, who are held in state prisons</a:t>
            </a:r>
          </a:p>
          <a:p>
            <a:pPr lvl="1"/>
            <a:r>
              <a:rPr lang="en-US" altLang="en-US" sz="2400" dirty="0"/>
              <a:t>Trump administration overturns policy 2017, leading to increasing private prison profits; then Biden banned private federal prisons; then Trump II overturned that ban</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1">
            <a:extLst>
              <a:ext uri="{FF2B5EF4-FFF2-40B4-BE49-F238E27FC236}">
                <a16:creationId xmlns:a16="http://schemas.microsoft.com/office/drawing/2014/main" id="{B5DC2F55-3E2D-6C65-3964-BFD22F6DA8A0}"/>
              </a:ext>
            </a:extLst>
          </p:cNvPr>
          <p:cNvSpPr>
            <a:spLocks noGrp="1" noChangeArrowheads="1"/>
          </p:cNvSpPr>
          <p:nvPr>
            <p:ph type="title"/>
          </p:nvPr>
        </p:nvSpPr>
        <p:spPr/>
        <p:txBody>
          <a:bodyPr/>
          <a:lstStyle/>
          <a:p>
            <a:r>
              <a:rPr lang="en-US" altLang="en-US">
                <a:solidFill>
                  <a:srgbClr val="000000"/>
                </a:solidFill>
              </a:rPr>
              <a:t>The Prison-Industrial Complex</a:t>
            </a:r>
            <a:endParaRPr lang="en-US" altLang="en-US"/>
          </a:p>
        </p:txBody>
      </p:sp>
      <p:sp>
        <p:nvSpPr>
          <p:cNvPr id="112643" name="Content Placeholder 2">
            <a:extLst>
              <a:ext uri="{FF2B5EF4-FFF2-40B4-BE49-F238E27FC236}">
                <a16:creationId xmlns:a16="http://schemas.microsoft.com/office/drawing/2014/main" id="{513F7473-9190-61D2-07E1-2CF7766431EA}"/>
              </a:ext>
            </a:extLst>
          </p:cNvPr>
          <p:cNvSpPr>
            <a:spLocks noGrp="1" noChangeArrowheads="1"/>
          </p:cNvSpPr>
          <p:nvPr>
            <p:ph idx="1"/>
          </p:nvPr>
        </p:nvSpPr>
        <p:spPr/>
        <p:txBody>
          <a:bodyPr/>
          <a:lstStyle/>
          <a:p>
            <a:r>
              <a:rPr lang="en-US" altLang="en-US" dirty="0"/>
              <a:t>2020: Major private prison banking partners commit to ending ties with for-profit prisons</a:t>
            </a:r>
          </a:p>
          <a:p>
            <a:r>
              <a:rPr lang="en-US" altLang="en-US" dirty="0"/>
              <a:t>2021: Biden directs AG not to renew federal contracts with private prisons</a:t>
            </a:r>
          </a:p>
          <a:p>
            <a:pPr lvl="1"/>
            <a:r>
              <a:rPr lang="en-US" altLang="en-US" dirty="0"/>
              <a:t>2025: Trump reverses policy</a:t>
            </a:r>
          </a:p>
          <a:p>
            <a:r>
              <a:rPr lang="en-US" altLang="en-US" dirty="0"/>
              <a:t>2024: Biden signs Federal Prison Oversight Act</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a:extLst>
              <a:ext uri="{FF2B5EF4-FFF2-40B4-BE49-F238E27FC236}">
                <a16:creationId xmlns:a16="http://schemas.microsoft.com/office/drawing/2014/main" id="{4ED09540-48FE-C517-B4ED-6D7E0D75F1B4}"/>
              </a:ext>
            </a:extLst>
          </p:cNvPr>
          <p:cNvSpPr>
            <a:spLocks noGrp="1" noChangeArrowheads="1"/>
          </p:cNvSpPr>
          <p:nvPr>
            <p:ph type="title"/>
          </p:nvPr>
        </p:nvSpPr>
        <p:spPr/>
        <p:txBody>
          <a:bodyPr/>
          <a:lstStyle/>
          <a:p>
            <a:pPr eaLnBrk="1" hangingPunct="1"/>
            <a:r>
              <a:rPr lang="en-US" altLang="en-US" sz="4000"/>
              <a:t>Jails for Jesus:</a:t>
            </a:r>
            <a:br>
              <a:rPr lang="en-US" altLang="en-US" sz="4000"/>
            </a:br>
            <a:r>
              <a:rPr lang="en-US" altLang="en-US" sz="4000"/>
              <a:t>Faith-Based Initiatives</a:t>
            </a:r>
          </a:p>
        </p:txBody>
      </p:sp>
      <p:sp>
        <p:nvSpPr>
          <p:cNvPr id="113667" name="Rectangle 3">
            <a:extLst>
              <a:ext uri="{FF2B5EF4-FFF2-40B4-BE49-F238E27FC236}">
                <a16:creationId xmlns:a16="http://schemas.microsoft.com/office/drawing/2014/main" id="{4A640949-5211-7ECF-DA0B-388C1CEDE4F4}"/>
              </a:ext>
            </a:extLst>
          </p:cNvPr>
          <p:cNvSpPr>
            <a:spLocks noGrp="1" noChangeArrowheads="1"/>
          </p:cNvSpPr>
          <p:nvPr>
            <p:ph type="body" idx="1"/>
          </p:nvPr>
        </p:nvSpPr>
        <p:spPr/>
        <p:txBody>
          <a:bodyPr/>
          <a:lstStyle/>
          <a:p>
            <a:pPr eaLnBrk="1" hangingPunct="1"/>
            <a:r>
              <a:rPr lang="en-US" altLang="en-US" dirty="0"/>
              <a:t>Increasing presence</a:t>
            </a:r>
          </a:p>
          <a:p>
            <a:pPr eaLnBrk="1" hangingPunct="1"/>
            <a:r>
              <a:rPr lang="en-US" altLang="en-US" dirty="0"/>
              <a:t>Politically powerful</a:t>
            </a:r>
          </a:p>
          <a:p>
            <a:pPr eaLnBrk="1" hangingPunct="1"/>
            <a:r>
              <a:rPr lang="en-US" altLang="en-US" dirty="0"/>
              <a:t>Most evangelical Christian</a:t>
            </a:r>
          </a:p>
          <a:p>
            <a:pPr eaLnBrk="1" hangingPunct="1"/>
            <a:r>
              <a:rPr lang="en-US" altLang="en-US" dirty="0"/>
              <a:t>Supported financially by George W Bush’s Faith-Based Initiatives Program</a:t>
            </a:r>
          </a:p>
          <a:p>
            <a:pPr lvl="1" eaLnBrk="1" hangingPunct="1"/>
            <a:r>
              <a:rPr lang="en-US" altLang="en-US" dirty="0"/>
              <a:t>e.g., Prison Fellowship Ministries – founded by Watergate felon Charles Colson in 1976</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3D06792C-D219-9725-7D3E-3C0AFE8F64E2}"/>
              </a:ext>
            </a:extLst>
          </p:cNvPr>
          <p:cNvSpPr>
            <a:spLocks noGrp="1" noChangeArrowheads="1"/>
          </p:cNvSpPr>
          <p:nvPr>
            <p:ph type="title"/>
          </p:nvPr>
        </p:nvSpPr>
        <p:spPr/>
        <p:txBody>
          <a:bodyPr/>
          <a:lstStyle/>
          <a:p>
            <a:pPr eaLnBrk="1" hangingPunct="1"/>
            <a:r>
              <a:rPr lang="en-US" altLang="en-US" sz="4000"/>
              <a:t>Jails for Jesus:</a:t>
            </a:r>
            <a:br>
              <a:rPr lang="en-US" altLang="en-US" sz="4000"/>
            </a:br>
            <a:r>
              <a:rPr lang="en-US" altLang="en-US" sz="4000"/>
              <a:t>Faith-Based Initiatives</a:t>
            </a:r>
          </a:p>
        </p:txBody>
      </p:sp>
      <p:sp>
        <p:nvSpPr>
          <p:cNvPr id="114691" name="Rectangle 3">
            <a:extLst>
              <a:ext uri="{FF2B5EF4-FFF2-40B4-BE49-F238E27FC236}">
                <a16:creationId xmlns:a16="http://schemas.microsoft.com/office/drawing/2014/main" id="{42DD4E2D-9F8B-8D8C-A4A9-4673578C5307}"/>
              </a:ext>
            </a:extLst>
          </p:cNvPr>
          <p:cNvSpPr>
            <a:spLocks noGrp="1" noChangeArrowheads="1"/>
          </p:cNvSpPr>
          <p:nvPr>
            <p:ph type="body" idx="1"/>
          </p:nvPr>
        </p:nvSpPr>
        <p:spPr/>
        <p:txBody>
          <a:bodyPr/>
          <a:lstStyle/>
          <a:p>
            <a:pPr eaLnBrk="1" hangingPunct="1"/>
            <a:r>
              <a:rPr lang="en-US" altLang="en-US"/>
              <a:t>Offer perks in exchange for participation in prayer groups and courses</a:t>
            </a:r>
          </a:p>
          <a:p>
            <a:pPr lvl="1" eaLnBrk="1" hangingPunct="1"/>
            <a:r>
              <a:rPr lang="en-US" altLang="en-US" sz="3200"/>
              <a:t>Perks: better cell location, job training and post-release job placement</a:t>
            </a:r>
          </a:p>
          <a:p>
            <a:pPr lvl="1" eaLnBrk="1" hangingPunct="1"/>
            <a:r>
              <a:rPr lang="en-US" altLang="en-US" sz="3200"/>
              <a:t>Courses: Creationism, “Intelligent Design”, “Conversion Therapy” for homosexuals</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AF2EA6E4-365E-8C8F-65D9-2D7F2051A4CF}"/>
              </a:ext>
            </a:extLst>
          </p:cNvPr>
          <p:cNvSpPr>
            <a:spLocks noGrp="1" noChangeArrowheads="1"/>
          </p:cNvSpPr>
          <p:nvPr>
            <p:ph type="title"/>
          </p:nvPr>
        </p:nvSpPr>
        <p:spPr/>
        <p:txBody>
          <a:bodyPr/>
          <a:lstStyle/>
          <a:p>
            <a:pPr eaLnBrk="1" hangingPunct="1"/>
            <a:r>
              <a:rPr lang="en-US" altLang="en-US" sz="4000"/>
              <a:t>Jails for Jesus:</a:t>
            </a:r>
            <a:br>
              <a:rPr lang="en-US" altLang="en-US" sz="4000"/>
            </a:br>
            <a:r>
              <a:rPr lang="en-US" altLang="en-US" sz="4000"/>
              <a:t>Faith-Based Initiatives</a:t>
            </a:r>
          </a:p>
        </p:txBody>
      </p:sp>
      <p:sp>
        <p:nvSpPr>
          <p:cNvPr id="116739" name="Rectangle 3">
            <a:extLst>
              <a:ext uri="{FF2B5EF4-FFF2-40B4-BE49-F238E27FC236}">
                <a16:creationId xmlns:a16="http://schemas.microsoft.com/office/drawing/2014/main" id="{696F6B7D-18C1-50A5-7973-8D02FCE86152}"/>
              </a:ext>
            </a:extLst>
          </p:cNvPr>
          <p:cNvSpPr>
            <a:spLocks noGrp="1" noChangeArrowheads="1"/>
          </p:cNvSpPr>
          <p:nvPr>
            <p:ph type="body" idx="1"/>
          </p:nvPr>
        </p:nvSpPr>
        <p:spPr/>
        <p:txBody>
          <a:bodyPr/>
          <a:lstStyle/>
          <a:p>
            <a:pPr eaLnBrk="1" hangingPunct="1"/>
            <a:r>
              <a:rPr lang="en-US" altLang="en-US"/>
              <a:t>Some programs promise to cure sex offenders through prayer and Bible study</a:t>
            </a:r>
          </a:p>
          <a:p>
            <a:pPr lvl="1" eaLnBrk="1" hangingPunct="1"/>
            <a:r>
              <a:rPr lang="en-US" altLang="en-US"/>
              <a:t>Rather than evidence-based programs employing aversion therapy and normative counseling</a:t>
            </a:r>
          </a:p>
          <a:p>
            <a:pPr eaLnBrk="1" hangingPunct="1"/>
            <a:r>
              <a:rPr lang="en-US" altLang="en-US"/>
              <a:t>Highly recidivist and dangerous criminals may be released back into society armed with little more than polemics about sin</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11B70C25-DDB7-EA97-456E-A864A92F6E19}"/>
              </a:ext>
            </a:extLst>
          </p:cNvPr>
          <p:cNvSpPr>
            <a:spLocks noGrp="1" noChangeArrowheads="1"/>
          </p:cNvSpPr>
          <p:nvPr>
            <p:ph type="title"/>
          </p:nvPr>
        </p:nvSpPr>
        <p:spPr/>
        <p:txBody>
          <a:bodyPr/>
          <a:lstStyle/>
          <a:p>
            <a:pPr eaLnBrk="1" hangingPunct="1"/>
            <a:r>
              <a:rPr lang="en-US" altLang="en-US" sz="4000" dirty="0"/>
              <a:t>Back on the Chain Gang:</a:t>
            </a:r>
            <a:br>
              <a:rPr lang="en-US" altLang="en-US" sz="4000" dirty="0"/>
            </a:br>
            <a:r>
              <a:rPr lang="en-US" altLang="en-US" sz="4000" dirty="0"/>
              <a:t>Prison Labor</a:t>
            </a:r>
          </a:p>
        </p:txBody>
      </p:sp>
      <p:sp>
        <p:nvSpPr>
          <p:cNvPr id="117763" name="Rectangle 3">
            <a:extLst>
              <a:ext uri="{FF2B5EF4-FFF2-40B4-BE49-F238E27FC236}">
                <a16:creationId xmlns:a16="http://schemas.microsoft.com/office/drawing/2014/main" id="{CF0997A3-FC97-C08A-C9E5-D876574635EC}"/>
              </a:ext>
            </a:extLst>
          </p:cNvPr>
          <p:cNvSpPr>
            <a:spLocks noGrp="1" noChangeArrowheads="1"/>
          </p:cNvSpPr>
          <p:nvPr>
            <p:ph type="body" idx="1"/>
          </p:nvPr>
        </p:nvSpPr>
        <p:spPr/>
        <p:txBody>
          <a:bodyPr/>
          <a:lstStyle/>
          <a:p>
            <a:pPr eaLnBrk="1" hangingPunct="1"/>
            <a:r>
              <a:rPr lang="en-US" altLang="en-US" sz="3600" dirty="0"/>
              <a:t>AL and AZ still have actual chain gangs</a:t>
            </a:r>
          </a:p>
          <a:p>
            <a:pPr eaLnBrk="1" hangingPunct="1"/>
            <a:r>
              <a:rPr lang="en-US" altLang="en-US" sz="3600" dirty="0"/>
              <a:t>Provides inmates with opportunity to earn money for release</a:t>
            </a:r>
          </a:p>
          <a:p>
            <a:pPr eaLnBrk="1" hangingPunct="1"/>
            <a:r>
              <a:rPr lang="en-US" altLang="en-US" sz="3600" dirty="0"/>
              <a:t>5000 inmates in majority of states working in private sector companies</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itle 3">
            <a:extLst>
              <a:ext uri="{FF2B5EF4-FFF2-40B4-BE49-F238E27FC236}">
                <a16:creationId xmlns:a16="http://schemas.microsoft.com/office/drawing/2014/main" id="{5EF8F266-B3DA-21D7-F073-3BB55BA9A7AB}"/>
              </a:ext>
            </a:extLst>
          </p:cNvPr>
          <p:cNvSpPr>
            <a:spLocks noGrp="1" noChangeArrowheads="1"/>
          </p:cNvSpPr>
          <p:nvPr>
            <p:ph type="title"/>
          </p:nvPr>
        </p:nvSpPr>
        <p:spPr/>
        <p:txBody>
          <a:bodyPr/>
          <a:lstStyle/>
          <a:p>
            <a:r>
              <a:rPr lang="en-US" altLang="en-US" sz="3600"/>
              <a:t>Private Companies Profiting from Prison Labor</a:t>
            </a:r>
          </a:p>
        </p:txBody>
      </p:sp>
      <p:sp>
        <p:nvSpPr>
          <p:cNvPr id="118787" name="Content Placeholder 2">
            <a:extLst>
              <a:ext uri="{FF2B5EF4-FFF2-40B4-BE49-F238E27FC236}">
                <a16:creationId xmlns:a16="http://schemas.microsoft.com/office/drawing/2014/main" id="{1F7800C3-986F-7C88-AC6F-17885B937EA2}"/>
              </a:ext>
            </a:extLst>
          </p:cNvPr>
          <p:cNvSpPr>
            <a:spLocks noGrp="1" noChangeArrowheads="1"/>
          </p:cNvSpPr>
          <p:nvPr>
            <p:ph sz="half" idx="1"/>
          </p:nvPr>
        </p:nvSpPr>
        <p:spPr/>
        <p:txBody>
          <a:bodyPr/>
          <a:lstStyle/>
          <a:p>
            <a:r>
              <a:rPr lang="en-US" altLang="en-US">
                <a:solidFill>
                  <a:srgbClr val="202124"/>
                </a:solidFill>
                <a:latin typeface="Google Sans"/>
              </a:rPr>
              <a:t>McDonald's</a:t>
            </a:r>
          </a:p>
          <a:p>
            <a:r>
              <a:rPr lang="en-US" altLang="en-US">
                <a:solidFill>
                  <a:srgbClr val="202124"/>
                </a:solidFill>
                <a:latin typeface="Google Sans"/>
              </a:rPr>
              <a:t>Wendy's</a:t>
            </a:r>
          </a:p>
          <a:p>
            <a:r>
              <a:rPr lang="en-US" altLang="en-US">
                <a:solidFill>
                  <a:srgbClr val="202124"/>
                </a:solidFill>
                <a:latin typeface="Google Sans"/>
              </a:rPr>
              <a:t>Wal-Mart</a:t>
            </a:r>
          </a:p>
          <a:p>
            <a:r>
              <a:rPr lang="en-US" altLang="en-US">
                <a:solidFill>
                  <a:srgbClr val="202124"/>
                </a:solidFill>
                <a:latin typeface="Google Sans"/>
              </a:rPr>
              <a:t>Starbucks</a:t>
            </a:r>
          </a:p>
          <a:p>
            <a:r>
              <a:rPr lang="en-US" altLang="en-US">
                <a:solidFill>
                  <a:srgbClr val="202124"/>
                </a:solidFill>
                <a:latin typeface="Google Sans"/>
              </a:rPr>
              <a:t>Sprint</a:t>
            </a:r>
          </a:p>
          <a:p>
            <a:r>
              <a:rPr lang="en-US" altLang="en-US">
                <a:solidFill>
                  <a:srgbClr val="202124"/>
                </a:solidFill>
                <a:latin typeface="Google Sans"/>
              </a:rPr>
              <a:t>Verizon</a:t>
            </a:r>
          </a:p>
          <a:p>
            <a:r>
              <a:rPr lang="en-US" altLang="en-US">
                <a:solidFill>
                  <a:srgbClr val="202124"/>
                </a:solidFill>
                <a:latin typeface="Google Sans"/>
              </a:rPr>
              <a:t>Victoria's Secret</a:t>
            </a:r>
          </a:p>
          <a:p>
            <a:endParaRPr lang="en-US" altLang="en-US"/>
          </a:p>
        </p:txBody>
      </p:sp>
      <p:sp>
        <p:nvSpPr>
          <p:cNvPr id="118788" name="Content Placeholder 4">
            <a:extLst>
              <a:ext uri="{FF2B5EF4-FFF2-40B4-BE49-F238E27FC236}">
                <a16:creationId xmlns:a16="http://schemas.microsoft.com/office/drawing/2014/main" id="{7B60D804-93F7-BF1C-4998-8D0C34A87800}"/>
              </a:ext>
            </a:extLst>
          </p:cNvPr>
          <p:cNvSpPr>
            <a:spLocks noGrp="1" noChangeArrowheads="1"/>
          </p:cNvSpPr>
          <p:nvPr>
            <p:ph sz="half" idx="2"/>
          </p:nvPr>
        </p:nvSpPr>
        <p:spPr/>
        <p:txBody>
          <a:bodyPr/>
          <a:lstStyle/>
          <a:p>
            <a:r>
              <a:rPr lang="en-US" altLang="en-US">
                <a:solidFill>
                  <a:srgbClr val="202124"/>
                </a:solidFill>
                <a:latin typeface="Google Sans"/>
              </a:rPr>
              <a:t>Fidelity Investments</a:t>
            </a:r>
          </a:p>
          <a:p>
            <a:r>
              <a:rPr lang="en-US" altLang="en-US"/>
              <a:t>Macy’s</a:t>
            </a:r>
          </a:p>
          <a:p>
            <a:r>
              <a:rPr lang="en-US" altLang="en-US"/>
              <a:t>Target</a:t>
            </a:r>
          </a:p>
          <a:p>
            <a:r>
              <a:rPr lang="en-US" altLang="en-US"/>
              <a:t>Dell</a:t>
            </a:r>
          </a:p>
          <a:p>
            <a:r>
              <a:rPr lang="en-US" altLang="en-US"/>
              <a:t>AT&amp;T</a:t>
            </a:r>
          </a:p>
          <a:p>
            <a:r>
              <a:rPr lang="en-US" altLang="en-US"/>
              <a:t>Toys R Us</a:t>
            </a:r>
          </a:p>
          <a:p>
            <a:endParaRPr lang="en-US" altLang="en-US"/>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itle 1">
            <a:extLst>
              <a:ext uri="{FF2B5EF4-FFF2-40B4-BE49-F238E27FC236}">
                <a16:creationId xmlns:a16="http://schemas.microsoft.com/office/drawing/2014/main" id="{040591BA-B781-33C8-ED70-B28E96F34417}"/>
              </a:ext>
            </a:extLst>
          </p:cNvPr>
          <p:cNvSpPr>
            <a:spLocks noGrp="1" noChangeArrowheads="1"/>
          </p:cNvSpPr>
          <p:nvPr>
            <p:ph type="title"/>
          </p:nvPr>
        </p:nvSpPr>
        <p:spPr/>
        <p:txBody>
          <a:bodyPr/>
          <a:lstStyle/>
          <a:p>
            <a:r>
              <a:rPr lang="en-US" altLang="en-US" sz="4000"/>
              <a:t>Back on the Chain Gang:</a:t>
            </a:r>
            <a:br>
              <a:rPr lang="en-US" altLang="en-US" sz="4000"/>
            </a:br>
            <a:r>
              <a:rPr lang="en-US" altLang="en-US" sz="4000"/>
              <a:t>Prison Labor</a:t>
            </a:r>
          </a:p>
        </p:txBody>
      </p:sp>
      <p:sp>
        <p:nvSpPr>
          <p:cNvPr id="119811" name="Content Placeholder 2">
            <a:extLst>
              <a:ext uri="{FF2B5EF4-FFF2-40B4-BE49-F238E27FC236}">
                <a16:creationId xmlns:a16="http://schemas.microsoft.com/office/drawing/2014/main" id="{0B78FA47-CBA1-9C7B-9764-BDC2A1594148}"/>
              </a:ext>
            </a:extLst>
          </p:cNvPr>
          <p:cNvSpPr>
            <a:spLocks noGrp="1" noChangeArrowheads="1"/>
          </p:cNvSpPr>
          <p:nvPr>
            <p:ph idx="1"/>
          </p:nvPr>
        </p:nvSpPr>
        <p:spPr/>
        <p:txBody>
          <a:bodyPr/>
          <a:lstStyle/>
          <a:p>
            <a:r>
              <a:rPr lang="en-US" altLang="en-US"/>
              <a:t>61% federal prisoners working for Federal Prison Industries</a:t>
            </a:r>
          </a:p>
          <a:p>
            <a:r>
              <a:rPr lang="en-US" altLang="en-US"/>
              <a:t>Federal prison industry produces 100% of military uniforms, helmets, bullet-proof vests; 36% of home appliances; 21% of office furniture; license plates; face masks; and some airline parts and medical supplies</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a:extLst>
              <a:ext uri="{FF2B5EF4-FFF2-40B4-BE49-F238E27FC236}">
                <a16:creationId xmlns:a16="http://schemas.microsoft.com/office/drawing/2014/main" id="{DA436AC3-3695-285E-FDBF-15BBD70EEF6A}"/>
              </a:ext>
            </a:extLst>
          </p:cNvPr>
          <p:cNvSpPr>
            <a:spLocks noGrp="1" noChangeArrowheads="1"/>
          </p:cNvSpPr>
          <p:nvPr>
            <p:ph type="title"/>
          </p:nvPr>
        </p:nvSpPr>
        <p:spPr/>
        <p:txBody>
          <a:bodyPr/>
          <a:lstStyle/>
          <a:p>
            <a:pPr eaLnBrk="1" hangingPunct="1"/>
            <a:r>
              <a:rPr lang="en-US" altLang="en-US" sz="4000"/>
              <a:t>Back on the Chain Gang:</a:t>
            </a:r>
            <a:br>
              <a:rPr lang="en-US" altLang="en-US" sz="4000"/>
            </a:br>
            <a:r>
              <a:rPr lang="en-US" altLang="en-US" sz="4000"/>
              <a:t>Prison Labor</a:t>
            </a:r>
          </a:p>
        </p:txBody>
      </p:sp>
      <p:sp>
        <p:nvSpPr>
          <p:cNvPr id="120835" name="Rectangle 3">
            <a:extLst>
              <a:ext uri="{FF2B5EF4-FFF2-40B4-BE49-F238E27FC236}">
                <a16:creationId xmlns:a16="http://schemas.microsoft.com/office/drawing/2014/main" id="{1BC9F70A-4019-7038-E864-361A834F8E51}"/>
              </a:ext>
            </a:extLst>
          </p:cNvPr>
          <p:cNvSpPr>
            <a:spLocks noGrp="1" noChangeArrowheads="1"/>
          </p:cNvSpPr>
          <p:nvPr>
            <p:ph type="body" idx="1"/>
          </p:nvPr>
        </p:nvSpPr>
        <p:spPr/>
        <p:txBody>
          <a:bodyPr/>
          <a:lstStyle/>
          <a:p>
            <a:pPr eaLnBrk="1" hangingPunct="1">
              <a:lnSpc>
                <a:spcPct val="90000"/>
              </a:lnSpc>
            </a:pPr>
            <a:r>
              <a:rPr lang="en-US" altLang="en-US" sz="2800" dirty="0"/>
              <a:t>Wages:</a:t>
            </a:r>
          </a:p>
          <a:p>
            <a:pPr lvl="1" eaLnBrk="1" hangingPunct="1">
              <a:lnSpc>
                <a:spcPct val="90000"/>
              </a:lnSpc>
            </a:pPr>
            <a:r>
              <a:rPr lang="en-US" altLang="en-US" dirty="0">
                <a:solidFill>
                  <a:srgbClr val="0A0319"/>
                </a:solidFill>
                <a:latin typeface="ABC Whyte"/>
              </a:rPr>
              <a:t>Range from $0.10 to $0.65 per hour; determined by your program or assignment</a:t>
            </a:r>
          </a:p>
          <a:p>
            <a:pPr lvl="1" eaLnBrk="1" hangingPunct="1">
              <a:lnSpc>
                <a:spcPct val="90000"/>
              </a:lnSpc>
            </a:pPr>
            <a:r>
              <a:rPr lang="en-US" altLang="en-US" dirty="0">
                <a:solidFill>
                  <a:srgbClr val="0A0319"/>
                </a:solidFill>
                <a:latin typeface="ABC Whyte"/>
              </a:rPr>
              <a:t>Majority of prison population earns $0.25/</a:t>
            </a:r>
            <a:r>
              <a:rPr lang="en-US" altLang="en-US" dirty="0" err="1">
                <a:solidFill>
                  <a:srgbClr val="0A0319"/>
                </a:solidFill>
                <a:latin typeface="ABC Whyte"/>
              </a:rPr>
              <a:t>hr</a:t>
            </a:r>
            <a:r>
              <a:rPr lang="en-US" altLang="en-US" dirty="0">
                <a:solidFill>
                  <a:srgbClr val="0A0319"/>
                </a:solidFill>
                <a:latin typeface="ABC Whyte"/>
              </a:rPr>
              <a:t> or less</a:t>
            </a:r>
          </a:p>
          <a:p>
            <a:pPr lvl="1" eaLnBrk="1" hangingPunct="1">
              <a:lnSpc>
                <a:spcPct val="90000"/>
              </a:lnSpc>
            </a:pPr>
            <a:r>
              <a:rPr lang="en-US" altLang="en-US" dirty="0">
                <a:cs typeface="Arial" panose="020B0604020202020204" pitchFamily="34" charset="0"/>
              </a:rPr>
              <a:t>Immigrants under-paid, GEO Group lost WA lawsuit in 2021 for this</a:t>
            </a:r>
          </a:p>
          <a:p>
            <a:pPr lvl="1" eaLnBrk="1" hangingPunct="1">
              <a:lnSpc>
                <a:spcPct val="90000"/>
              </a:lnSpc>
            </a:pPr>
            <a:r>
              <a:rPr lang="en-US" altLang="en-US" dirty="0">
                <a:cs typeface="Arial" panose="020B0604020202020204" pitchFamily="34" charset="0"/>
              </a:rPr>
              <a:t>Inmates paid $2.56/day to fight CA wildfires in 2018, but training inadequate and some fire departments won’t hire convicted felons</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itle 1">
            <a:extLst>
              <a:ext uri="{FF2B5EF4-FFF2-40B4-BE49-F238E27FC236}">
                <a16:creationId xmlns:a16="http://schemas.microsoft.com/office/drawing/2014/main" id="{FFD7C934-BB58-C7B2-D50B-950D9D2B882A}"/>
              </a:ext>
            </a:extLst>
          </p:cNvPr>
          <p:cNvSpPr>
            <a:spLocks noGrp="1" noChangeArrowheads="1"/>
          </p:cNvSpPr>
          <p:nvPr>
            <p:ph type="title"/>
          </p:nvPr>
        </p:nvSpPr>
        <p:spPr/>
        <p:txBody>
          <a:bodyPr/>
          <a:lstStyle/>
          <a:p>
            <a:r>
              <a:rPr lang="en-US" altLang="en-US"/>
              <a:t>Back on the Chain Gang:</a:t>
            </a:r>
            <a:br>
              <a:rPr lang="en-US" altLang="en-US"/>
            </a:br>
            <a:r>
              <a:rPr lang="en-US" altLang="en-US"/>
              <a:t>Prison Labor</a:t>
            </a:r>
          </a:p>
        </p:txBody>
      </p:sp>
      <p:sp>
        <p:nvSpPr>
          <p:cNvPr id="121859" name="Content Placeholder 2">
            <a:extLst>
              <a:ext uri="{FF2B5EF4-FFF2-40B4-BE49-F238E27FC236}">
                <a16:creationId xmlns:a16="http://schemas.microsoft.com/office/drawing/2014/main" id="{DBCC4282-C647-F8EE-9CCE-AB2577DA0CD2}"/>
              </a:ext>
            </a:extLst>
          </p:cNvPr>
          <p:cNvSpPr>
            <a:spLocks noGrp="1" noChangeArrowheads="1"/>
          </p:cNvSpPr>
          <p:nvPr>
            <p:ph idx="1"/>
          </p:nvPr>
        </p:nvSpPr>
        <p:spPr/>
        <p:txBody>
          <a:bodyPr/>
          <a:lstStyle/>
          <a:p>
            <a:r>
              <a:rPr lang="en-US" altLang="en-US" dirty="0"/>
              <a:t>More than 80% of incarcerated laborers do general prison maintenance (cleaning, cooking, repair work, laundry, etc.) </a:t>
            </a:r>
          </a:p>
          <a:p>
            <a:r>
              <a:rPr lang="en-US" altLang="en-US" dirty="0"/>
              <a:t>Pay averages 13 to 52 cents/</a:t>
            </a:r>
            <a:r>
              <a:rPr lang="en-US" altLang="en-US" dirty="0" err="1"/>
              <a:t>hr</a:t>
            </a:r>
            <a:endParaRPr lang="en-US" altLang="en-US" dirty="0"/>
          </a:p>
          <a:p>
            <a:pPr lvl="1"/>
            <a:r>
              <a:rPr lang="en-US" altLang="en-US" dirty="0"/>
              <a:t>Seven states pay nothing for the vast majority of prison work.</a:t>
            </a:r>
          </a:p>
          <a:p>
            <a:r>
              <a:rPr lang="en-US" altLang="en-US" dirty="0"/>
              <a:t>Some do dangerous work (firefighting, meat processing, hurricane response, hazardous cleanups)</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itle 1">
            <a:extLst>
              <a:ext uri="{FF2B5EF4-FFF2-40B4-BE49-F238E27FC236}">
                <a16:creationId xmlns:a16="http://schemas.microsoft.com/office/drawing/2014/main" id="{F1E5BB7B-8D51-60BE-A321-30BA85DA97F5}"/>
              </a:ext>
            </a:extLst>
          </p:cNvPr>
          <p:cNvSpPr>
            <a:spLocks noGrp="1" noChangeArrowheads="1"/>
          </p:cNvSpPr>
          <p:nvPr>
            <p:ph type="title"/>
          </p:nvPr>
        </p:nvSpPr>
        <p:spPr/>
        <p:txBody>
          <a:bodyPr/>
          <a:lstStyle/>
          <a:p>
            <a:r>
              <a:rPr lang="en-US" altLang="en-US"/>
              <a:t>Back on the Chain Gang:</a:t>
            </a:r>
            <a:br>
              <a:rPr lang="en-US" altLang="en-US"/>
            </a:br>
            <a:r>
              <a:rPr lang="en-US" altLang="en-US"/>
              <a:t>Prison Labor</a:t>
            </a:r>
          </a:p>
        </p:txBody>
      </p:sp>
      <p:sp>
        <p:nvSpPr>
          <p:cNvPr id="122883" name="Content Placeholder 2">
            <a:extLst>
              <a:ext uri="{FF2B5EF4-FFF2-40B4-BE49-F238E27FC236}">
                <a16:creationId xmlns:a16="http://schemas.microsoft.com/office/drawing/2014/main" id="{7863C83E-5156-2A61-CAE3-642532C5DA88}"/>
              </a:ext>
            </a:extLst>
          </p:cNvPr>
          <p:cNvSpPr>
            <a:spLocks noGrp="1" noChangeArrowheads="1"/>
          </p:cNvSpPr>
          <p:nvPr>
            <p:ph idx="1"/>
          </p:nvPr>
        </p:nvSpPr>
        <p:spPr/>
        <p:txBody>
          <a:bodyPr/>
          <a:lstStyle/>
          <a:p>
            <a:pPr eaLnBrk="1" hangingPunct="1">
              <a:lnSpc>
                <a:spcPct val="90000"/>
              </a:lnSpc>
            </a:pPr>
            <a:r>
              <a:rPr lang="en-US" altLang="en-US"/>
              <a:t>Most of pay withheld for taxes, room and board expenses, and court costs</a:t>
            </a:r>
          </a:p>
          <a:p>
            <a:pPr eaLnBrk="1" hangingPunct="1">
              <a:lnSpc>
                <a:spcPct val="90000"/>
              </a:lnSpc>
            </a:pPr>
            <a:endParaRPr lang="en-US" altLang="en-US"/>
          </a:p>
          <a:p>
            <a:pPr eaLnBrk="1" hangingPunct="1">
              <a:lnSpc>
                <a:spcPct val="90000"/>
              </a:lnSpc>
            </a:pPr>
            <a:r>
              <a:rPr lang="en-US" altLang="en-US"/>
              <a:t>Low wages mean released prisoners have little money upon release, making crime an attractive or desperate option</a:t>
            </a:r>
          </a:p>
          <a:p>
            <a:pPr eaLnBrk="1" hangingPunct="1">
              <a:lnSpc>
                <a:spcPct val="90000"/>
              </a:lnSpc>
            </a:pPr>
            <a:endParaRPr lang="en-US" altLang="en-US"/>
          </a:p>
          <a:p>
            <a:endParaRPr lang="en-US" altLang="en-US"/>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a:extLst>
              <a:ext uri="{FF2B5EF4-FFF2-40B4-BE49-F238E27FC236}">
                <a16:creationId xmlns:a16="http://schemas.microsoft.com/office/drawing/2014/main" id="{CDB975D5-6577-25C4-5B27-B8B83729C498}"/>
              </a:ext>
            </a:extLst>
          </p:cNvPr>
          <p:cNvSpPr>
            <a:spLocks noGrp="1" noChangeArrowheads="1"/>
          </p:cNvSpPr>
          <p:nvPr>
            <p:ph type="title"/>
          </p:nvPr>
        </p:nvSpPr>
        <p:spPr/>
        <p:txBody>
          <a:bodyPr/>
          <a:lstStyle/>
          <a:p>
            <a:pPr eaLnBrk="1" hangingPunct="1"/>
            <a:r>
              <a:rPr lang="en-US" altLang="en-US"/>
              <a:t>Objections to Prison Labor</a:t>
            </a:r>
          </a:p>
        </p:txBody>
      </p:sp>
      <p:sp>
        <p:nvSpPr>
          <p:cNvPr id="123907" name="Rectangle 3">
            <a:extLst>
              <a:ext uri="{FF2B5EF4-FFF2-40B4-BE49-F238E27FC236}">
                <a16:creationId xmlns:a16="http://schemas.microsoft.com/office/drawing/2014/main" id="{14400763-7994-C394-6C67-D6A00045BE31}"/>
              </a:ext>
            </a:extLst>
          </p:cNvPr>
          <p:cNvSpPr>
            <a:spLocks noGrp="1" noChangeArrowheads="1"/>
          </p:cNvSpPr>
          <p:nvPr>
            <p:ph type="body" idx="1"/>
          </p:nvPr>
        </p:nvSpPr>
        <p:spPr/>
        <p:txBody>
          <a:bodyPr/>
          <a:lstStyle/>
          <a:p>
            <a:pPr eaLnBrk="1" hangingPunct="1"/>
            <a:r>
              <a:rPr lang="en-US" altLang="en-US" dirty="0"/>
              <a:t>Undercuts unions</a:t>
            </a:r>
          </a:p>
          <a:p>
            <a:pPr eaLnBrk="1" hangingPunct="1"/>
            <a:r>
              <a:rPr lang="en-US" altLang="en-US" dirty="0"/>
              <a:t>Shifts manufacturing and service jobs from law-abiding poor to incarcerated</a:t>
            </a:r>
          </a:p>
          <a:p>
            <a:pPr lvl="1" eaLnBrk="1" hangingPunct="1"/>
            <a:r>
              <a:rPr lang="en-US" altLang="en-US" sz="3200" dirty="0"/>
              <a:t>Exacerbates exodus of jobs overseas</a:t>
            </a:r>
          </a:p>
          <a:p>
            <a:pPr lvl="2" eaLnBrk="1" hangingPunct="1"/>
            <a:r>
              <a:rPr lang="en-US" altLang="en-US" sz="3200" dirty="0"/>
              <a:t>Laws ban importation of goods made by prison laborers, but poorly enforced</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1">
            <a:extLst>
              <a:ext uri="{FF2B5EF4-FFF2-40B4-BE49-F238E27FC236}">
                <a16:creationId xmlns:a16="http://schemas.microsoft.com/office/drawing/2014/main" id="{11FE3A6B-8B78-BD17-4D9F-1B0A4E836C8F}"/>
              </a:ext>
            </a:extLst>
          </p:cNvPr>
          <p:cNvSpPr>
            <a:spLocks noGrp="1" noChangeArrowheads="1"/>
          </p:cNvSpPr>
          <p:nvPr>
            <p:ph type="title"/>
          </p:nvPr>
        </p:nvSpPr>
        <p:spPr/>
        <p:txBody>
          <a:bodyPr/>
          <a:lstStyle/>
          <a:p>
            <a:r>
              <a:rPr lang="en-US" altLang="en-US"/>
              <a:t>Health Issues of Prisoners</a:t>
            </a:r>
          </a:p>
        </p:txBody>
      </p:sp>
      <p:sp>
        <p:nvSpPr>
          <p:cNvPr id="124931" name="Content Placeholder 2">
            <a:extLst>
              <a:ext uri="{FF2B5EF4-FFF2-40B4-BE49-F238E27FC236}">
                <a16:creationId xmlns:a16="http://schemas.microsoft.com/office/drawing/2014/main" id="{927CF734-BD39-5536-95AC-31FCFC30474B}"/>
              </a:ext>
            </a:extLst>
          </p:cNvPr>
          <p:cNvSpPr>
            <a:spLocks noGrp="1" noChangeArrowheads="1"/>
          </p:cNvSpPr>
          <p:nvPr>
            <p:ph idx="1"/>
          </p:nvPr>
        </p:nvSpPr>
        <p:spPr/>
        <p:txBody>
          <a:bodyPr/>
          <a:lstStyle/>
          <a:p>
            <a:r>
              <a:rPr lang="en-US" altLang="en-US"/>
              <a:t>Each year of incarceration shortens a person’s future life by 2-5 yrs</a:t>
            </a:r>
          </a:p>
          <a:p>
            <a:endParaRPr lang="en-US" altLang="en-US"/>
          </a:p>
          <a:p>
            <a:r>
              <a:rPr lang="en-US" altLang="en-US"/>
              <a:t>Family members of incarcerated have 2.6 yr shorter life expectancy</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1">
            <a:extLst>
              <a:ext uri="{FF2B5EF4-FFF2-40B4-BE49-F238E27FC236}">
                <a16:creationId xmlns:a16="http://schemas.microsoft.com/office/drawing/2014/main" id="{7D8991EF-A342-B2DE-7B42-C02BBF25D7DA}"/>
              </a:ext>
            </a:extLst>
          </p:cNvPr>
          <p:cNvSpPr>
            <a:spLocks noGrp="1" noChangeArrowheads="1"/>
          </p:cNvSpPr>
          <p:nvPr>
            <p:ph type="title"/>
          </p:nvPr>
        </p:nvSpPr>
        <p:spPr/>
        <p:txBody>
          <a:bodyPr/>
          <a:lstStyle/>
          <a:p>
            <a:r>
              <a:rPr lang="en-US" altLang="en-US" sz="4000"/>
              <a:t>Health Issues of Prisoners</a:t>
            </a:r>
            <a:br>
              <a:rPr lang="en-US" altLang="en-US" sz="4000"/>
            </a:br>
            <a:r>
              <a:rPr lang="es-ES" altLang="en-US" sz="4000"/>
              <a:t>(18-65yo, c/w general public)</a:t>
            </a:r>
            <a:endParaRPr lang="en-US" altLang="en-US" sz="4000"/>
          </a:p>
        </p:txBody>
      </p:sp>
      <p:sp>
        <p:nvSpPr>
          <p:cNvPr id="125955" name="Content Placeholder 2">
            <a:extLst>
              <a:ext uri="{FF2B5EF4-FFF2-40B4-BE49-F238E27FC236}">
                <a16:creationId xmlns:a16="http://schemas.microsoft.com/office/drawing/2014/main" id="{4CEEE0EE-E340-C4F6-986C-9DCB1BF29523}"/>
              </a:ext>
            </a:extLst>
          </p:cNvPr>
          <p:cNvSpPr>
            <a:spLocks noGrp="1" noChangeArrowheads="1"/>
          </p:cNvSpPr>
          <p:nvPr>
            <p:ph idx="1"/>
          </p:nvPr>
        </p:nvSpPr>
        <p:spPr/>
        <p:txBody>
          <a:bodyPr/>
          <a:lstStyle/>
          <a:p>
            <a:r>
              <a:rPr lang="en-US" altLang="en-US" dirty="0"/>
              <a:t>1.2X odds of having HTN</a:t>
            </a:r>
          </a:p>
          <a:p>
            <a:r>
              <a:rPr lang="en-US" altLang="en-US" dirty="0"/>
              <a:t>1.3X asthma</a:t>
            </a:r>
          </a:p>
          <a:p>
            <a:r>
              <a:rPr lang="en-US" altLang="en-US" dirty="0"/>
              <a:t>4.2X hepatitis</a:t>
            </a:r>
          </a:p>
          <a:p>
            <a:r>
              <a:rPr lang="en-US" altLang="en-US" dirty="0"/>
              <a:t>4.8X cervical cancer</a:t>
            </a:r>
          </a:p>
          <a:p>
            <a:endParaRPr lang="en-US" altLang="en-US" dirty="0"/>
          </a:p>
          <a:p>
            <a:r>
              <a:rPr lang="en-US" altLang="en-US" dirty="0"/>
              <a:t>15%-25% serious psychological distress (vs 5% general population)</a:t>
            </a:r>
          </a:p>
          <a:p>
            <a:endParaRPr lang="en-US" altLang="en-US" dirty="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a:extLst>
              <a:ext uri="{FF2B5EF4-FFF2-40B4-BE49-F238E27FC236}">
                <a16:creationId xmlns:a16="http://schemas.microsoft.com/office/drawing/2014/main" id="{E66D02D6-FF93-D0CF-6A35-004B44346C5C}"/>
              </a:ext>
            </a:extLst>
          </p:cNvPr>
          <p:cNvSpPr>
            <a:spLocks noGrp="1" noChangeArrowheads="1"/>
          </p:cNvSpPr>
          <p:nvPr>
            <p:ph type="title"/>
          </p:nvPr>
        </p:nvSpPr>
        <p:spPr/>
        <p:txBody>
          <a:bodyPr/>
          <a:lstStyle/>
          <a:p>
            <a:pPr eaLnBrk="1" hangingPunct="1"/>
            <a:r>
              <a:rPr lang="en-US" altLang="en-US"/>
              <a:t>Health Issues of Prisoners</a:t>
            </a:r>
          </a:p>
        </p:txBody>
      </p:sp>
      <p:sp>
        <p:nvSpPr>
          <p:cNvPr id="126979" name="Rectangle 3">
            <a:extLst>
              <a:ext uri="{FF2B5EF4-FFF2-40B4-BE49-F238E27FC236}">
                <a16:creationId xmlns:a16="http://schemas.microsoft.com/office/drawing/2014/main" id="{60049A66-A06A-9C57-ACA7-B5A3C43B6CC7}"/>
              </a:ext>
            </a:extLst>
          </p:cNvPr>
          <p:cNvSpPr>
            <a:spLocks noGrp="1" noChangeArrowheads="1"/>
          </p:cNvSpPr>
          <p:nvPr>
            <p:ph type="body" idx="1"/>
          </p:nvPr>
        </p:nvSpPr>
        <p:spPr/>
        <p:txBody>
          <a:bodyPr/>
          <a:lstStyle/>
          <a:p>
            <a:pPr eaLnBrk="1" hangingPunct="1"/>
            <a:r>
              <a:rPr lang="en-US" altLang="en-US" sz="2800" dirty="0"/>
              <a:t>At least 1/3 of state and ¼ of federal inmates have a physical impairment or mental condition</a:t>
            </a:r>
          </a:p>
          <a:p>
            <a:pPr lvl="1" eaLnBrk="1" hangingPunct="1"/>
            <a:r>
              <a:rPr lang="en-US" altLang="en-US" dirty="0"/>
              <a:t>Infectious diseases: HIV, Hep B and C, STDs (including </a:t>
            </a:r>
            <a:r>
              <a:rPr lang="en-US" altLang="en-US" dirty="0" err="1"/>
              <a:t>HPV</a:t>
            </a:r>
            <a:r>
              <a:rPr lang="en-US" altLang="en-US" dirty="0" err="1">
                <a:cs typeface="Arial" panose="020B0604020202020204" pitchFamily="34" charset="0"/>
              </a:rPr>
              <a:t>→cervical</a:t>
            </a:r>
            <a:r>
              <a:rPr lang="en-US" altLang="en-US" dirty="0">
                <a:cs typeface="Arial" panose="020B0604020202020204" pitchFamily="34" charset="0"/>
              </a:rPr>
              <a:t> CA)</a:t>
            </a:r>
          </a:p>
          <a:p>
            <a:pPr lvl="2" eaLnBrk="1" hangingPunct="1"/>
            <a:r>
              <a:rPr lang="en-US" altLang="en-US" sz="2800" dirty="0">
                <a:cs typeface="Arial" panose="020B0604020202020204" pitchFamily="34" charset="0"/>
              </a:rPr>
              <a:t>E.g., hep C (17% of inmates, vs. 1% of general population), HIV (1.4% at any given time, but 1/7 U.S. HIV patients pass through a correctional facility each year)</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a:extLst>
              <a:ext uri="{FF2B5EF4-FFF2-40B4-BE49-F238E27FC236}">
                <a16:creationId xmlns:a16="http://schemas.microsoft.com/office/drawing/2014/main" id="{15309A0C-B379-3074-F1EA-D2F32BEC97BF}"/>
              </a:ext>
            </a:extLst>
          </p:cNvPr>
          <p:cNvSpPr>
            <a:spLocks noGrp="1" noChangeArrowheads="1"/>
          </p:cNvSpPr>
          <p:nvPr>
            <p:ph type="title"/>
          </p:nvPr>
        </p:nvSpPr>
        <p:spPr/>
        <p:txBody>
          <a:bodyPr/>
          <a:lstStyle/>
          <a:p>
            <a:pPr eaLnBrk="1" hangingPunct="1"/>
            <a:r>
              <a:rPr lang="en-US" altLang="en-US"/>
              <a:t>Infectious Diseases</a:t>
            </a:r>
          </a:p>
        </p:txBody>
      </p:sp>
      <p:sp>
        <p:nvSpPr>
          <p:cNvPr id="128003" name="Rectangle 3">
            <a:extLst>
              <a:ext uri="{FF2B5EF4-FFF2-40B4-BE49-F238E27FC236}">
                <a16:creationId xmlns:a16="http://schemas.microsoft.com/office/drawing/2014/main" id="{0F32338A-7B71-B85B-5A7F-DA9EFFA44E0B}"/>
              </a:ext>
            </a:extLst>
          </p:cNvPr>
          <p:cNvSpPr>
            <a:spLocks noGrp="1" noChangeArrowheads="1"/>
          </p:cNvSpPr>
          <p:nvPr>
            <p:ph type="body" idx="1"/>
          </p:nvPr>
        </p:nvSpPr>
        <p:spPr/>
        <p:txBody>
          <a:bodyPr/>
          <a:lstStyle/>
          <a:p>
            <a:pPr eaLnBrk="1" hangingPunct="1">
              <a:lnSpc>
                <a:spcPct val="90000"/>
              </a:lnSpc>
            </a:pPr>
            <a:r>
              <a:rPr lang="en-US" altLang="en-US" sz="2800" dirty="0"/>
              <a:t>HIV rates: 5-fold higher than in general population</a:t>
            </a:r>
          </a:p>
          <a:p>
            <a:pPr lvl="1" eaLnBrk="1" hangingPunct="1">
              <a:lnSpc>
                <a:spcPct val="90000"/>
              </a:lnSpc>
            </a:pPr>
            <a:r>
              <a:rPr lang="en-US" altLang="en-US" dirty="0"/>
              <a:t>3.5% women; 2.2% men (reverse of sex ratio in general public)</a:t>
            </a:r>
          </a:p>
          <a:p>
            <a:pPr lvl="1" eaLnBrk="1" hangingPunct="1">
              <a:lnSpc>
                <a:spcPct val="90000"/>
              </a:lnSpc>
            </a:pPr>
            <a:r>
              <a:rPr lang="en-US" altLang="en-US" dirty="0"/>
              <a:t>Minority of correctional facilities offer CDC-recommended opt-out testing</a:t>
            </a:r>
          </a:p>
          <a:p>
            <a:pPr lvl="1" eaLnBrk="1" hangingPunct="1">
              <a:lnSpc>
                <a:spcPct val="90000"/>
              </a:lnSpc>
            </a:pPr>
            <a:r>
              <a:rPr lang="en-US" altLang="en-US" dirty="0"/>
              <a:t>Annual incidence of new infections very low</a:t>
            </a:r>
          </a:p>
          <a:p>
            <a:pPr lvl="1" eaLnBrk="1" hangingPunct="1">
              <a:lnSpc>
                <a:spcPct val="90000"/>
              </a:lnSpc>
            </a:pPr>
            <a:r>
              <a:rPr lang="en-US" altLang="en-US" dirty="0"/>
              <a:t>Many patients drop out of care post-release</a:t>
            </a:r>
            <a:endParaRPr lang="en-US" altLang="en-US" dirty="0">
              <a:solidFill>
                <a:srgbClr val="000000"/>
              </a:solidFill>
            </a:endParaRPr>
          </a:p>
          <a:p>
            <a:pPr eaLnBrk="1" hangingPunct="1">
              <a:lnSpc>
                <a:spcPct val="90000"/>
              </a:lnSpc>
            </a:pPr>
            <a:endParaRPr lang="en-US" altLang="en-US" sz="2800"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itle 1">
            <a:extLst>
              <a:ext uri="{FF2B5EF4-FFF2-40B4-BE49-F238E27FC236}">
                <a16:creationId xmlns:a16="http://schemas.microsoft.com/office/drawing/2014/main" id="{D5DE8395-850B-4FD6-B44D-A6E54544AA50}"/>
              </a:ext>
            </a:extLst>
          </p:cNvPr>
          <p:cNvSpPr>
            <a:spLocks noGrp="1" noChangeArrowheads="1"/>
          </p:cNvSpPr>
          <p:nvPr>
            <p:ph type="title"/>
          </p:nvPr>
        </p:nvSpPr>
        <p:spPr/>
        <p:txBody>
          <a:bodyPr/>
          <a:lstStyle/>
          <a:p>
            <a:r>
              <a:rPr lang="en-US" altLang="en-US"/>
              <a:t>Infectious Diseases</a:t>
            </a:r>
          </a:p>
        </p:txBody>
      </p:sp>
      <p:sp>
        <p:nvSpPr>
          <p:cNvPr id="129027" name="Content Placeholder 2">
            <a:extLst>
              <a:ext uri="{FF2B5EF4-FFF2-40B4-BE49-F238E27FC236}">
                <a16:creationId xmlns:a16="http://schemas.microsoft.com/office/drawing/2014/main" id="{243E74BE-1A68-2041-5114-3B32B108999C}"/>
              </a:ext>
            </a:extLst>
          </p:cNvPr>
          <p:cNvSpPr>
            <a:spLocks noGrp="1" noChangeArrowheads="1"/>
          </p:cNvSpPr>
          <p:nvPr>
            <p:ph idx="1"/>
          </p:nvPr>
        </p:nvSpPr>
        <p:spPr/>
        <p:txBody>
          <a:bodyPr/>
          <a:lstStyle/>
          <a:p>
            <a:pPr eaLnBrk="1" hangingPunct="1">
              <a:lnSpc>
                <a:spcPct val="90000"/>
              </a:lnSpc>
            </a:pPr>
            <a:r>
              <a:rPr lang="en-US" altLang="en-US" dirty="0">
                <a:solidFill>
                  <a:srgbClr val="000000"/>
                </a:solidFill>
              </a:rPr>
              <a:t>TB rates 4X higher</a:t>
            </a:r>
          </a:p>
          <a:p>
            <a:pPr eaLnBrk="1" hangingPunct="1">
              <a:lnSpc>
                <a:spcPct val="90000"/>
              </a:lnSpc>
            </a:pPr>
            <a:endParaRPr lang="en-US" altLang="en-US" dirty="0">
              <a:solidFill>
                <a:srgbClr val="000000"/>
              </a:solidFill>
            </a:endParaRPr>
          </a:p>
          <a:p>
            <a:pPr eaLnBrk="1" hangingPunct="1">
              <a:lnSpc>
                <a:spcPct val="90000"/>
              </a:lnSpc>
            </a:pPr>
            <a:r>
              <a:rPr lang="en-US" altLang="en-US" dirty="0">
                <a:solidFill>
                  <a:srgbClr val="000000"/>
                </a:solidFill>
              </a:rPr>
              <a:t>Covid outbreaks</a:t>
            </a:r>
          </a:p>
          <a:p>
            <a:pPr lvl="1" eaLnBrk="1" hangingPunct="1">
              <a:lnSpc>
                <a:spcPct val="90000"/>
              </a:lnSpc>
            </a:pPr>
            <a:r>
              <a:rPr lang="en-US" altLang="en-US" sz="3200" dirty="0">
                <a:solidFill>
                  <a:srgbClr val="000000"/>
                </a:solidFill>
              </a:rPr>
              <a:t>Deaths rose nearly 50% during pandemic</a:t>
            </a:r>
          </a:p>
          <a:p>
            <a:pPr lvl="1" eaLnBrk="1" hangingPunct="1">
              <a:lnSpc>
                <a:spcPct val="90000"/>
              </a:lnSpc>
            </a:pPr>
            <a:r>
              <a:rPr lang="en-US" altLang="en-US" sz="3200" dirty="0">
                <a:solidFill>
                  <a:srgbClr val="000000"/>
                </a:solidFill>
              </a:rPr>
              <a:t>Some institutions allowed early release, some states decreased prosecutions, numbers have since rebounded</a:t>
            </a:r>
          </a:p>
          <a:p>
            <a:endParaRPr lang="en-US" altLang="en-US" dirty="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itle 1">
            <a:extLst>
              <a:ext uri="{FF2B5EF4-FFF2-40B4-BE49-F238E27FC236}">
                <a16:creationId xmlns:a16="http://schemas.microsoft.com/office/drawing/2014/main" id="{4C8AB13E-B076-4486-9F26-38B4A312F9FA}"/>
              </a:ext>
            </a:extLst>
          </p:cNvPr>
          <p:cNvSpPr>
            <a:spLocks noGrp="1" noChangeArrowheads="1"/>
          </p:cNvSpPr>
          <p:nvPr>
            <p:ph type="title"/>
          </p:nvPr>
        </p:nvSpPr>
        <p:spPr/>
        <p:txBody>
          <a:bodyPr/>
          <a:lstStyle/>
          <a:p>
            <a:r>
              <a:rPr lang="en-US" altLang="en-US">
                <a:solidFill>
                  <a:srgbClr val="000000"/>
                </a:solidFill>
              </a:rPr>
              <a:t>Infectious Diseases</a:t>
            </a:r>
            <a:endParaRPr lang="en-US" altLang="en-US"/>
          </a:p>
        </p:txBody>
      </p:sp>
      <p:sp>
        <p:nvSpPr>
          <p:cNvPr id="130051" name="Content Placeholder 2">
            <a:extLst>
              <a:ext uri="{FF2B5EF4-FFF2-40B4-BE49-F238E27FC236}">
                <a16:creationId xmlns:a16="http://schemas.microsoft.com/office/drawing/2014/main" id="{87E65C4F-7C96-26EC-B265-953DCF8DE621}"/>
              </a:ext>
            </a:extLst>
          </p:cNvPr>
          <p:cNvSpPr>
            <a:spLocks noGrp="1" noChangeArrowheads="1"/>
          </p:cNvSpPr>
          <p:nvPr>
            <p:ph idx="1"/>
          </p:nvPr>
        </p:nvSpPr>
        <p:spPr/>
        <p:txBody>
          <a:bodyPr/>
          <a:lstStyle/>
          <a:p>
            <a:pPr eaLnBrk="1" hangingPunct="1">
              <a:lnSpc>
                <a:spcPct val="90000"/>
              </a:lnSpc>
            </a:pPr>
            <a:r>
              <a:rPr lang="en-US" altLang="en-US" sz="2800">
                <a:solidFill>
                  <a:srgbClr val="000000"/>
                </a:solidFill>
              </a:rPr>
              <a:t>Hep C rates 10-20X higher</a:t>
            </a:r>
          </a:p>
          <a:p>
            <a:pPr lvl="1" eaLnBrk="1" hangingPunct="1">
              <a:lnSpc>
                <a:spcPct val="90000"/>
              </a:lnSpc>
            </a:pPr>
            <a:r>
              <a:rPr lang="en-US" altLang="en-US">
                <a:solidFill>
                  <a:srgbClr val="000000"/>
                </a:solidFill>
              </a:rPr>
              <a:t>1/3 HCV-infected people imprisoned each year</a:t>
            </a:r>
          </a:p>
          <a:p>
            <a:pPr lvl="2" eaLnBrk="1" hangingPunct="1">
              <a:lnSpc>
                <a:spcPct val="90000"/>
              </a:lnSpc>
            </a:pPr>
            <a:r>
              <a:rPr lang="en-US" altLang="en-US" sz="2800">
                <a:solidFill>
                  <a:srgbClr val="000000"/>
                </a:solidFill>
              </a:rPr>
              <a:t>Most unaware of infection, untreated</a:t>
            </a:r>
          </a:p>
          <a:p>
            <a:pPr lvl="2" eaLnBrk="1" hangingPunct="1">
              <a:lnSpc>
                <a:spcPct val="90000"/>
              </a:lnSpc>
            </a:pPr>
            <a:r>
              <a:rPr lang="en-US" altLang="en-US" sz="2800">
                <a:solidFill>
                  <a:srgbClr val="000000"/>
                </a:solidFill>
              </a:rPr>
              <a:t>Screening recommended, but only a few carry out</a:t>
            </a:r>
          </a:p>
          <a:p>
            <a:pPr lvl="2" eaLnBrk="1" hangingPunct="1">
              <a:lnSpc>
                <a:spcPct val="90000"/>
              </a:lnSpc>
            </a:pPr>
            <a:r>
              <a:rPr lang="en-US" altLang="en-US" sz="2800">
                <a:solidFill>
                  <a:srgbClr val="000000"/>
                </a:solidFill>
              </a:rPr>
              <a:t>Highly treatable, but treatment expensive and most inmates not treated</a:t>
            </a:r>
          </a:p>
          <a:p>
            <a:pPr lvl="3" eaLnBrk="1" hangingPunct="1">
              <a:lnSpc>
                <a:spcPct val="90000"/>
              </a:lnSpc>
            </a:pPr>
            <a:r>
              <a:rPr lang="en-US" altLang="en-US" sz="2800">
                <a:solidFill>
                  <a:srgbClr val="000000"/>
                </a:solidFill>
              </a:rPr>
              <a:t>Consequences: cirrhosis, hepatocellular carcinoma, liver failure, and death</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itle 1">
            <a:extLst>
              <a:ext uri="{FF2B5EF4-FFF2-40B4-BE49-F238E27FC236}">
                <a16:creationId xmlns:a16="http://schemas.microsoft.com/office/drawing/2014/main" id="{705D4AC9-6D7E-FF3C-BE0B-15BDEADCC205}"/>
              </a:ext>
            </a:extLst>
          </p:cNvPr>
          <p:cNvSpPr>
            <a:spLocks noGrp="1" noChangeArrowheads="1"/>
          </p:cNvSpPr>
          <p:nvPr>
            <p:ph type="title"/>
          </p:nvPr>
        </p:nvSpPr>
        <p:spPr/>
        <p:txBody>
          <a:bodyPr/>
          <a:lstStyle/>
          <a:p>
            <a:r>
              <a:rPr lang="en-US" altLang="en-US">
                <a:solidFill>
                  <a:srgbClr val="000000"/>
                </a:solidFill>
              </a:rPr>
              <a:t>Infectious Diseases</a:t>
            </a:r>
            <a:endParaRPr lang="en-US" altLang="en-US"/>
          </a:p>
        </p:txBody>
      </p:sp>
      <p:sp>
        <p:nvSpPr>
          <p:cNvPr id="131075" name="Content Placeholder 2">
            <a:extLst>
              <a:ext uri="{FF2B5EF4-FFF2-40B4-BE49-F238E27FC236}">
                <a16:creationId xmlns:a16="http://schemas.microsoft.com/office/drawing/2014/main" id="{6AEE8687-6102-8F7A-635B-5C795CF36BD9}"/>
              </a:ext>
            </a:extLst>
          </p:cNvPr>
          <p:cNvSpPr>
            <a:spLocks noGrp="1" noChangeArrowheads="1"/>
          </p:cNvSpPr>
          <p:nvPr>
            <p:ph idx="1"/>
          </p:nvPr>
        </p:nvSpPr>
        <p:spPr/>
        <p:txBody>
          <a:bodyPr/>
          <a:lstStyle/>
          <a:p>
            <a:pPr eaLnBrk="1" hangingPunct="1">
              <a:lnSpc>
                <a:spcPct val="90000"/>
              </a:lnSpc>
            </a:pPr>
            <a:r>
              <a:rPr lang="en-US" altLang="en-US" dirty="0">
                <a:solidFill>
                  <a:srgbClr val="000000"/>
                </a:solidFill>
              </a:rPr>
              <a:t>Sex between inmates, while common (1/3, mostly without protection), is illegal in almost every state</a:t>
            </a:r>
          </a:p>
          <a:p>
            <a:pPr eaLnBrk="1" hangingPunct="1">
              <a:lnSpc>
                <a:spcPct val="90000"/>
              </a:lnSpc>
            </a:pPr>
            <a:r>
              <a:rPr lang="en-US" altLang="en-US" dirty="0">
                <a:solidFill>
                  <a:srgbClr val="000000"/>
                </a:solidFill>
              </a:rPr>
              <a:t>Over 10% of inmates get a new tattoo while incarcerated, generally using homemade, shared implements</a:t>
            </a:r>
          </a:p>
          <a:p>
            <a:pPr eaLnBrk="1" hangingPunct="1">
              <a:lnSpc>
                <a:spcPct val="90000"/>
              </a:lnSpc>
            </a:pPr>
            <a:r>
              <a:rPr lang="en-US" altLang="en-US" dirty="0">
                <a:solidFill>
                  <a:srgbClr val="000000"/>
                </a:solidFill>
              </a:rPr>
              <a:t>Foodborne disease outbreaks much more common than in general population</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itle 1">
            <a:extLst>
              <a:ext uri="{FF2B5EF4-FFF2-40B4-BE49-F238E27FC236}">
                <a16:creationId xmlns:a16="http://schemas.microsoft.com/office/drawing/2014/main" id="{67D2216E-3788-5873-4929-D187F96FE5CF}"/>
              </a:ext>
            </a:extLst>
          </p:cNvPr>
          <p:cNvSpPr>
            <a:spLocks noGrp="1" noChangeArrowheads="1"/>
          </p:cNvSpPr>
          <p:nvPr>
            <p:ph type="title"/>
          </p:nvPr>
        </p:nvSpPr>
        <p:spPr/>
        <p:txBody>
          <a:bodyPr/>
          <a:lstStyle/>
          <a:p>
            <a:r>
              <a:rPr lang="en-US" altLang="en-US">
                <a:solidFill>
                  <a:srgbClr val="000000"/>
                </a:solidFill>
              </a:rPr>
              <a:t>Health Issues of Prisoners</a:t>
            </a:r>
            <a:endParaRPr lang="en-US" altLang="en-US"/>
          </a:p>
        </p:txBody>
      </p:sp>
      <p:sp>
        <p:nvSpPr>
          <p:cNvPr id="132099" name="Content Placeholder 2">
            <a:extLst>
              <a:ext uri="{FF2B5EF4-FFF2-40B4-BE49-F238E27FC236}">
                <a16:creationId xmlns:a16="http://schemas.microsoft.com/office/drawing/2014/main" id="{7B7EE9BD-EEB7-EC8E-2C0C-254D68563AA7}"/>
              </a:ext>
            </a:extLst>
          </p:cNvPr>
          <p:cNvSpPr>
            <a:spLocks noGrp="1" noChangeArrowheads="1"/>
          </p:cNvSpPr>
          <p:nvPr>
            <p:ph idx="1"/>
          </p:nvPr>
        </p:nvSpPr>
        <p:spPr/>
        <p:txBody>
          <a:bodyPr/>
          <a:lstStyle/>
          <a:p>
            <a:pPr eaLnBrk="1" hangingPunct="1"/>
            <a:r>
              <a:rPr lang="en-US" altLang="en-US" sz="2800" dirty="0"/>
              <a:t>At least 1/3 of state and ¼ of federal inmates have a physical impairment or mental condition</a:t>
            </a:r>
          </a:p>
          <a:p>
            <a:pPr lvl="1" eaLnBrk="1" hangingPunct="1"/>
            <a:r>
              <a:rPr lang="en-US" altLang="en-US" dirty="0"/>
              <a:t>Mental illness</a:t>
            </a:r>
          </a:p>
          <a:p>
            <a:pPr lvl="1" eaLnBrk="1" hangingPunct="1"/>
            <a:r>
              <a:rPr lang="en-US" altLang="en-US" dirty="0"/>
              <a:t>Dental caries and periodontal disease</a:t>
            </a:r>
          </a:p>
          <a:p>
            <a:pPr lvl="1" eaLnBrk="1" hangingPunct="1"/>
            <a:r>
              <a:rPr lang="en-US" altLang="en-US" dirty="0">
                <a:cs typeface="Arial" panose="020B0604020202020204" pitchFamily="34" charset="0"/>
              </a:rPr>
              <a:t>Usual chronic illnesses seen in aging population</a:t>
            </a:r>
          </a:p>
          <a:p>
            <a:r>
              <a:rPr lang="en-US" altLang="en-US" sz="2800" dirty="0"/>
              <a:t>2017: Federal prisons required to provide female inmates with a range of free feminine hygiene products</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58234D3B-FED1-6489-F838-257D836BA284}"/>
              </a:ext>
            </a:extLst>
          </p:cNvPr>
          <p:cNvSpPr>
            <a:spLocks noGrp="1" noChangeArrowheads="1"/>
          </p:cNvSpPr>
          <p:nvPr>
            <p:ph type="title"/>
          </p:nvPr>
        </p:nvSpPr>
        <p:spPr/>
        <p:txBody>
          <a:bodyPr/>
          <a:lstStyle/>
          <a:p>
            <a:pPr eaLnBrk="1" hangingPunct="1"/>
            <a:r>
              <a:rPr lang="en-US" altLang="en-US"/>
              <a:t>Substance Abuse</a:t>
            </a:r>
          </a:p>
        </p:txBody>
      </p:sp>
      <p:sp>
        <p:nvSpPr>
          <p:cNvPr id="133123" name="Rectangle 3">
            <a:extLst>
              <a:ext uri="{FF2B5EF4-FFF2-40B4-BE49-F238E27FC236}">
                <a16:creationId xmlns:a16="http://schemas.microsoft.com/office/drawing/2014/main" id="{8079A346-BFEA-0129-673A-27213FCFF9BF}"/>
              </a:ext>
            </a:extLst>
          </p:cNvPr>
          <p:cNvSpPr>
            <a:spLocks noGrp="1" noChangeArrowheads="1"/>
          </p:cNvSpPr>
          <p:nvPr>
            <p:ph type="body" idx="1"/>
          </p:nvPr>
        </p:nvSpPr>
        <p:spPr/>
        <p:txBody>
          <a:bodyPr/>
          <a:lstStyle/>
          <a:p>
            <a:pPr eaLnBrk="1" hangingPunct="1"/>
            <a:r>
              <a:rPr lang="en-US" altLang="en-US" sz="2400"/>
              <a:t>52% of state and 34% of federal inmates under influence of alcohol or other drugs at time of offenses</a:t>
            </a:r>
          </a:p>
          <a:p>
            <a:pPr eaLnBrk="1" hangingPunct="1"/>
            <a:r>
              <a:rPr lang="en-US" altLang="en-US" sz="2400"/>
              <a:t>Rates of acute alcohol and opiate intoxication among arrestees at least 12% and 4%, respectively</a:t>
            </a:r>
          </a:p>
          <a:p>
            <a:pPr lvl="1" eaLnBrk="1" hangingPunct="1"/>
            <a:r>
              <a:rPr lang="en-US" altLang="en-US" sz="2400"/>
              <a:t>28% of jails detoxify arrestees</a:t>
            </a:r>
          </a:p>
          <a:p>
            <a:pPr eaLnBrk="1" hangingPunct="1"/>
            <a:endParaRPr lang="en-US" altLang="en-US" sz="2400"/>
          </a:p>
          <a:p>
            <a:pPr eaLnBrk="1" hangingPunct="1"/>
            <a:r>
              <a:rPr lang="en-US" altLang="en-US" sz="2400"/>
              <a:t>Very few prisons provide evidence-based treatment of opioid addiction (perpetuates opioid epidemic); high rate of overdose immediately post-release</a:t>
            </a:r>
          </a:p>
          <a:p>
            <a:pPr eaLnBrk="1" hangingPunct="1"/>
            <a:endParaRPr lang="en-US" altLang="en-US"/>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a:extLst>
              <a:ext uri="{FF2B5EF4-FFF2-40B4-BE49-F238E27FC236}">
                <a16:creationId xmlns:a16="http://schemas.microsoft.com/office/drawing/2014/main" id="{C379F764-4E28-E051-9443-C16EC18E2B47}"/>
              </a:ext>
            </a:extLst>
          </p:cNvPr>
          <p:cNvSpPr>
            <a:spLocks noGrp="1" noChangeArrowheads="1"/>
          </p:cNvSpPr>
          <p:nvPr>
            <p:ph type="title"/>
          </p:nvPr>
        </p:nvSpPr>
        <p:spPr/>
        <p:txBody>
          <a:bodyPr/>
          <a:lstStyle/>
          <a:p>
            <a:r>
              <a:rPr lang="en-US" altLang="en-US"/>
              <a:t>Substance Abuse</a:t>
            </a:r>
          </a:p>
        </p:txBody>
      </p:sp>
      <p:sp>
        <p:nvSpPr>
          <p:cNvPr id="134147" name="Rectangle 3">
            <a:extLst>
              <a:ext uri="{FF2B5EF4-FFF2-40B4-BE49-F238E27FC236}">
                <a16:creationId xmlns:a16="http://schemas.microsoft.com/office/drawing/2014/main" id="{9F0FA450-1937-9B2B-C559-847D5E27861A}"/>
              </a:ext>
            </a:extLst>
          </p:cNvPr>
          <p:cNvSpPr>
            <a:spLocks noGrp="1" noChangeArrowheads="1"/>
          </p:cNvSpPr>
          <p:nvPr>
            <p:ph type="body" idx="1"/>
          </p:nvPr>
        </p:nvSpPr>
        <p:spPr/>
        <p:txBody>
          <a:bodyPr/>
          <a:lstStyle/>
          <a:p>
            <a:r>
              <a:rPr lang="en-US" altLang="en-US"/>
              <a:t>65% of U.S. jail inmates have substance abuse disorders</a:t>
            </a:r>
          </a:p>
          <a:p>
            <a:pPr lvl="1"/>
            <a:r>
              <a:rPr lang="en-US" altLang="en-US"/>
              <a:t>Diversion of prescribed opiates surprisingly uncommon behind bars</a:t>
            </a:r>
          </a:p>
          <a:p>
            <a:r>
              <a:rPr lang="en-US" altLang="en-US"/>
              <a:t>Worldwide prevalence of illicit drug use in prisons = 22-48%</a:t>
            </a:r>
          </a:p>
          <a:p>
            <a:pPr lvl="1"/>
            <a:r>
              <a:rPr lang="en-US" altLang="en-US" sz="3200"/>
              <a:t>Injection drug use = 6-26% (1/4 of these began injecting while in prison)</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itle 1">
            <a:extLst>
              <a:ext uri="{FF2B5EF4-FFF2-40B4-BE49-F238E27FC236}">
                <a16:creationId xmlns:a16="http://schemas.microsoft.com/office/drawing/2014/main" id="{836682AC-AB10-64A7-183C-27333EF4DF76}"/>
              </a:ext>
            </a:extLst>
          </p:cNvPr>
          <p:cNvSpPr>
            <a:spLocks noGrp="1" noChangeArrowheads="1"/>
          </p:cNvSpPr>
          <p:nvPr>
            <p:ph type="title"/>
          </p:nvPr>
        </p:nvSpPr>
        <p:spPr/>
        <p:txBody>
          <a:bodyPr/>
          <a:lstStyle/>
          <a:p>
            <a:r>
              <a:rPr lang="en-US" altLang="en-US"/>
              <a:t>Substance Abuse</a:t>
            </a:r>
          </a:p>
        </p:txBody>
      </p:sp>
      <p:sp>
        <p:nvSpPr>
          <p:cNvPr id="135171" name="Content Placeholder 2">
            <a:extLst>
              <a:ext uri="{FF2B5EF4-FFF2-40B4-BE49-F238E27FC236}">
                <a16:creationId xmlns:a16="http://schemas.microsoft.com/office/drawing/2014/main" id="{09376E7B-76FC-5DE1-9A40-CCCFF85E0BCE}"/>
              </a:ext>
            </a:extLst>
          </p:cNvPr>
          <p:cNvSpPr>
            <a:spLocks noGrp="1" noChangeArrowheads="1"/>
          </p:cNvSpPr>
          <p:nvPr>
            <p:ph idx="1"/>
          </p:nvPr>
        </p:nvSpPr>
        <p:spPr/>
        <p:txBody>
          <a:bodyPr/>
          <a:lstStyle/>
          <a:p>
            <a:r>
              <a:rPr lang="en-US" altLang="en-US" dirty="0"/>
              <a:t>Women have higher rates of drug dependence but lower rates of alcoholism</a:t>
            </a:r>
          </a:p>
          <a:p>
            <a:endParaRPr lang="en-US" altLang="en-US" dirty="0"/>
          </a:p>
          <a:p>
            <a:r>
              <a:rPr lang="en-US" altLang="en-US" dirty="0"/>
              <a:t>70-80% of inmates use tobacco products</a:t>
            </a:r>
          </a:p>
          <a:p>
            <a:pPr lvl="1"/>
            <a:r>
              <a:rPr lang="en-US" altLang="en-US" dirty="0"/>
              <a:t>Despite widespread bans, black market thrives and bans poorly enforced</a:t>
            </a:r>
          </a:p>
          <a:p>
            <a:endParaRPr lang="en-US" altLang="en-US" dirty="0"/>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itle 1">
            <a:extLst>
              <a:ext uri="{FF2B5EF4-FFF2-40B4-BE49-F238E27FC236}">
                <a16:creationId xmlns:a16="http://schemas.microsoft.com/office/drawing/2014/main" id="{0FD19A8C-FA1E-8917-8D47-BAA0DFB3ECBC}"/>
              </a:ext>
            </a:extLst>
          </p:cNvPr>
          <p:cNvSpPr>
            <a:spLocks noGrp="1" noChangeArrowheads="1"/>
          </p:cNvSpPr>
          <p:nvPr>
            <p:ph type="title"/>
          </p:nvPr>
        </p:nvSpPr>
        <p:spPr/>
        <p:txBody>
          <a:bodyPr/>
          <a:lstStyle/>
          <a:p>
            <a:r>
              <a:rPr lang="en-US" altLang="en-US" dirty="0"/>
              <a:t>Health Care/Nutrition</a:t>
            </a:r>
          </a:p>
        </p:txBody>
      </p:sp>
      <p:sp>
        <p:nvSpPr>
          <p:cNvPr id="136195" name="Content Placeholder 2">
            <a:extLst>
              <a:ext uri="{FF2B5EF4-FFF2-40B4-BE49-F238E27FC236}">
                <a16:creationId xmlns:a16="http://schemas.microsoft.com/office/drawing/2014/main" id="{98E69188-6727-1BF9-35D2-9D6B9E7E694C}"/>
              </a:ext>
            </a:extLst>
          </p:cNvPr>
          <p:cNvSpPr>
            <a:spLocks noGrp="1" noChangeArrowheads="1"/>
          </p:cNvSpPr>
          <p:nvPr>
            <p:ph idx="1"/>
          </p:nvPr>
        </p:nvSpPr>
        <p:spPr/>
        <p:txBody>
          <a:bodyPr/>
          <a:lstStyle/>
          <a:p>
            <a:r>
              <a:rPr lang="en-US" altLang="en-US" sz="2800" dirty="0"/>
              <a:t>44% of state and federal prisoners experience chronic disease (vs. 31% general population)</a:t>
            </a:r>
          </a:p>
          <a:p>
            <a:r>
              <a:rPr lang="en-US" altLang="en-US" sz="2800" dirty="0"/>
              <a:t>Typical nutrition low-nutrient, high in starches and processed meats, low in fruits and vegetables</a:t>
            </a:r>
          </a:p>
          <a:p>
            <a:pPr lvl="1"/>
            <a:r>
              <a:rPr lang="en-US" altLang="en-US" dirty="0"/>
              <a:t>6X more likely than general population to be sickened from spoiled or contaminated food than general population</a:t>
            </a:r>
          </a:p>
          <a:p>
            <a:pPr lvl="1"/>
            <a:r>
              <a:rPr lang="en-US" altLang="en-US" dirty="0"/>
              <a:t>Food insecurity common post incarceration</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4CE7D-1AE0-91FB-33AB-110EA669CEE5}"/>
              </a:ext>
            </a:extLst>
          </p:cNvPr>
          <p:cNvSpPr>
            <a:spLocks noGrp="1"/>
          </p:cNvSpPr>
          <p:nvPr>
            <p:ph type="title"/>
          </p:nvPr>
        </p:nvSpPr>
        <p:spPr/>
        <p:txBody>
          <a:bodyPr/>
          <a:lstStyle/>
          <a:p>
            <a:r>
              <a:rPr kumimoji="0" lang="en-US" altLang="en-US" sz="4400" b="0" i="0" u="none" strike="noStrike" kern="0" cap="none" spc="0" normalizeH="0" baseline="0" noProof="0" dirty="0">
                <a:ln>
                  <a:noFill/>
                </a:ln>
                <a:solidFill>
                  <a:srgbClr val="000000"/>
                </a:solidFill>
                <a:effectLst/>
                <a:uLnTx/>
                <a:uFillTx/>
                <a:latin typeface="Arial"/>
                <a:ea typeface="+mj-ea"/>
                <a:cs typeface="+mj-cs"/>
              </a:rPr>
              <a:t>Health Care/Nutrition</a:t>
            </a:r>
            <a:endParaRPr lang="en-US" dirty="0"/>
          </a:p>
        </p:txBody>
      </p:sp>
      <p:sp>
        <p:nvSpPr>
          <p:cNvPr id="3" name="Content Placeholder 2">
            <a:extLst>
              <a:ext uri="{FF2B5EF4-FFF2-40B4-BE49-F238E27FC236}">
                <a16:creationId xmlns:a16="http://schemas.microsoft.com/office/drawing/2014/main" id="{96DD1876-5F55-0A0F-68ED-893213E06E58}"/>
              </a:ext>
            </a:extLst>
          </p:cNvPr>
          <p:cNvSpPr>
            <a:spLocks noGrp="1"/>
          </p:cNvSpPr>
          <p:nvPr>
            <p:ph idx="1"/>
          </p:nvPr>
        </p:nvSpPr>
        <p:spPr/>
        <p:txBody>
          <a:bodyPr/>
          <a:lstStyle/>
          <a:p>
            <a:r>
              <a:rPr lang="en-US" altLang="en-US" dirty="0"/>
              <a:t>Improved diets would be money-saving</a:t>
            </a:r>
          </a:p>
          <a:p>
            <a:pPr lvl="1"/>
            <a:r>
              <a:rPr lang="en-US" altLang="en-US" sz="3200" dirty="0"/>
              <a:t>Can be achieved through prison-agricultural systems, which improve mental health, reduce recidivism, and provide job skills</a:t>
            </a:r>
          </a:p>
          <a:p>
            <a:endParaRPr lang="en-US" dirty="0"/>
          </a:p>
        </p:txBody>
      </p:sp>
    </p:spTree>
    <p:extLst>
      <p:ext uri="{BB962C8B-B14F-4D97-AF65-F5344CB8AC3E}">
        <p14:creationId xmlns:p14="http://schemas.microsoft.com/office/powerpoint/2010/main" val="373406283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a:extLst>
              <a:ext uri="{FF2B5EF4-FFF2-40B4-BE49-F238E27FC236}">
                <a16:creationId xmlns:a16="http://schemas.microsoft.com/office/drawing/2014/main" id="{F879E193-BB40-ADDF-40F7-8980FDCA1979}"/>
              </a:ext>
            </a:extLst>
          </p:cNvPr>
          <p:cNvSpPr>
            <a:spLocks noGrp="1" noChangeArrowheads="1"/>
          </p:cNvSpPr>
          <p:nvPr>
            <p:ph type="title"/>
          </p:nvPr>
        </p:nvSpPr>
        <p:spPr/>
        <p:txBody>
          <a:bodyPr/>
          <a:lstStyle/>
          <a:p>
            <a:pPr eaLnBrk="1" hangingPunct="1"/>
            <a:r>
              <a:rPr lang="en-US" altLang="en-US"/>
              <a:t>Inmate Deaths</a:t>
            </a:r>
          </a:p>
        </p:txBody>
      </p:sp>
      <p:sp>
        <p:nvSpPr>
          <p:cNvPr id="137219" name="Rectangle 3">
            <a:extLst>
              <a:ext uri="{FF2B5EF4-FFF2-40B4-BE49-F238E27FC236}">
                <a16:creationId xmlns:a16="http://schemas.microsoft.com/office/drawing/2014/main" id="{3DB48A4A-65E2-3A1D-ED22-DA7830457106}"/>
              </a:ext>
            </a:extLst>
          </p:cNvPr>
          <p:cNvSpPr>
            <a:spLocks noGrp="1" noChangeArrowheads="1"/>
          </p:cNvSpPr>
          <p:nvPr>
            <p:ph type="body" idx="1"/>
          </p:nvPr>
        </p:nvSpPr>
        <p:spPr/>
        <p:txBody>
          <a:bodyPr/>
          <a:lstStyle/>
          <a:p>
            <a:pPr eaLnBrk="1" hangingPunct="1"/>
            <a:r>
              <a:rPr lang="en-US" altLang="en-US" dirty="0"/>
              <a:t>At least 6,865 inmate deaths in 2025 (47% increase from 2019, despite 10% decrease in overall prison population)</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59E13-2A70-E0BD-249C-50D130E021E6}"/>
              </a:ext>
            </a:extLst>
          </p:cNvPr>
          <p:cNvSpPr>
            <a:spLocks noGrp="1"/>
          </p:cNvSpPr>
          <p:nvPr>
            <p:ph type="title"/>
          </p:nvPr>
        </p:nvSpPr>
        <p:spPr/>
        <p:txBody>
          <a:bodyPr/>
          <a:lstStyle/>
          <a:p>
            <a:pPr marR="0" lvl="0" algn="l" defTabSz="914400" rtl="0" eaLnBrk="0" fontAlgn="base" latinLnBrk="0" hangingPunct="0">
              <a:lnSpc>
                <a:spcPct val="100000"/>
              </a:lnSpc>
              <a:spcBef>
                <a:spcPct val="20000"/>
              </a:spcBef>
              <a:spcAft>
                <a:spcPct val="0"/>
              </a:spcAft>
              <a:buClrTx/>
              <a:buSzTx/>
              <a:tabLst/>
              <a:defRPr/>
            </a:pPr>
            <a:r>
              <a:rPr lang="en-AU" sz="3200" dirty="0"/>
              <a:t>Top Ten Ways People Died Behind Bars</a:t>
            </a:r>
          </a:p>
        </p:txBody>
      </p:sp>
      <p:sp>
        <p:nvSpPr>
          <p:cNvPr id="3" name="Content Placeholder 2">
            <a:extLst>
              <a:ext uri="{FF2B5EF4-FFF2-40B4-BE49-F238E27FC236}">
                <a16:creationId xmlns:a16="http://schemas.microsoft.com/office/drawing/2014/main" id="{8235FE88-458B-55A1-0F14-DC36DE4FCD3F}"/>
              </a:ext>
            </a:extLst>
          </p:cNvPr>
          <p:cNvSpPr>
            <a:spLocks noGrp="1"/>
          </p:cNvSpPr>
          <p:nvPr>
            <p:ph idx="1"/>
          </p:nvPr>
        </p:nvSpPr>
        <p:spPr/>
        <p:txBody>
          <a:bodyPr/>
          <a:lstStyle/>
          <a:p>
            <a:r>
              <a:rPr lang="en-AU" sz="2000" dirty="0"/>
              <a:t>Unavailable or Unspecified: 44%</a:t>
            </a:r>
          </a:p>
          <a:p>
            <a:r>
              <a:rPr lang="en-AU" sz="2000" dirty="0"/>
              <a:t>Cardiac Arrest, Heart Attack, Cardiopulmonary Or Cardiovascular Disease: 11%</a:t>
            </a:r>
          </a:p>
          <a:p>
            <a:r>
              <a:rPr lang="en-AU" sz="2000" dirty="0"/>
              <a:t>Cancer: 8%</a:t>
            </a:r>
          </a:p>
          <a:p>
            <a:r>
              <a:rPr lang="en-AU" sz="2000" dirty="0"/>
              <a:t>Hanging: 6%</a:t>
            </a:r>
          </a:p>
          <a:p>
            <a:r>
              <a:rPr lang="en-AU" sz="2000" dirty="0"/>
              <a:t>Organ Failure, Sepsis, Ulcer, Diabetes Or Pneumonia	: 6%</a:t>
            </a:r>
          </a:p>
          <a:p>
            <a:r>
              <a:rPr lang="en-AU" sz="2000" dirty="0"/>
              <a:t>Respiratory Or Pulmonary Disease: 5%</a:t>
            </a:r>
          </a:p>
          <a:p>
            <a:r>
              <a:rPr lang="en-AU" sz="2000" dirty="0"/>
              <a:t>Overdose: 5%</a:t>
            </a:r>
          </a:p>
          <a:p>
            <a:r>
              <a:rPr lang="en-AU" sz="2000" dirty="0"/>
              <a:t>Covid-19: 4%</a:t>
            </a:r>
          </a:p>
          <a:p>
            <a:r>
              <a:rPr lang="en-AU" sz="2000" dirty="0"/>
              <a:t>Unspecific Natural Cause: 3%</a:t>
            </a:r>
          </a:p>
          <a:p>
            <a:r>
              <a:rPr lang="en-AU" sz="2000" dirty="0"/>
              <a:t>Suicide (Other Method): 2%</a:t>
            </a:r>
          </a:p>
          <a:p>
            <a:pPr marL="0" indent="0" algn="r">
              <a:buNone/>
            </a:pPr>
            <a:r>
              <a:rPr lang="en-AU" sz="2000" i="1" dirty="0"/>
              <a:t>(2023, </a:t>
            </a:r>
            <a:r>
              <a:rPr lang="en-AU" sz="2000" i="1" dirty="0">
                <a:solidFill>
                  <a:srgbClr val="000000"/>
                </a:solidFill>
              </a:rPr>
              <a:t>The Marshall Project, Bureau of Justice Assistance)</a:t>
            </a:r>
            <a:endParaRPr lang="en-AU" sz="2000" i="1" dirty="0"/>
          </a:p>
        </p:txBody>
      </p:sp>
    </p:spTree>
    <p:extLst>
      <p:ext uri="{BB962C8B-B14F-4D97-AF65-F5344CB8AC3E}">
        <p14:creationId xmlns:p14="http://schemas.microsoft.com/office/powerpoint/2010/main" val="55915435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E7987-EA91-5D92-5B24-F40D2A0374FF}"/>
              </a:ext>
            </a:extLst>
          </p:cNvPr>
          <p:cNvSpPr>
            <a:spLocks noGrp="1"/>
          </p:cNvSpPr>
          <p:nvPr>
            <p:ph type="title"/>
          </p:nvPr>
        </p:nvSpPr>
        <p:spPr/>
        <p:txBody>
          <a:bodyPr/>
          <a:lstStyle/>
          <a:p>
            <a:r>
              <a:rPr lang="en-AU" dirty="0"/>
              <a:t>Arrest-Related Deaths</a:t>
            </a:r>
          </a:p>
        </p:txBody>
      </p:sp>
      <p:sp>
        <p:nvSpPr>
          <p:cNvPr id="3" name="Content Placeholder 2">
            <a:extLst>
              <a:ext uri="{FF2B5EF4-FFF2-40B4-BE49-F238E27FC236}">
                <a16:creationId xmlns:a16="http://schemas.microsoft.com/office/drawing/2014/main" id="{B801F819-4072-F36E-8A2B-A8FC38E1860E}"/>
              </a:ext>
            </a:extLst>
          </p:cNvPr>
          <p:cNvSpPr>
            <a:spLocks noGrp="1"/>
          </p:cNvSpPr>
          <p:nvPr>
            <p:ph idx="1"/>
          </p:nvPr>
        </p:nvSpPr>
        <p:spPr/>
        <p:txBody>
          <a:bodyPr/>
          <a:lstStyle/>
          <a:p>
            <a:r>
              <a:rPr lang="en-AU" dirty="0"/>
              <a:t>Federal law enforcement agencies reported 104 arrest-related deaths and 456 deaths in custody in 2023 </a:t>
            </a:r>
          </a:p>
          <a:p>
            <a:r>
              <a:rPr lang="en-AU" dirty="0"/>
              <a:t>2016 to 2023: Average of 76 arrest-related deaths and average of 495 deaths in custody each year. </a:t>
            </a:r>
          </a:p>
        </p:txBody>
      </p:sp>
    </p:spTree>
    <p:extLst>
      <p:ext uri="{BB962C8B-B14F-4D97-AF65-F5344CB8AC3E}">
        <p14:creationId xmlns:p14="http://schemas.microsoft.com/office/powerpoint/2010/main" val="5261187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a:extLst>
              <a:ext uri="{FF2B5EF4-FFF2-40B4-BE49-F238E27FC236}">
                <a16:creationId xmlns:a16="http://schemas.microsoft.com/office/drawing/2014/main" id="{8F888AD4-D29E-0089-5EF0-F0829797C936}"/>
              </a:ext>
            </a:extLst>
          </p:cNvPr>
          <p:cNvSpPr>
            <a:spLocks noGrp="1" noChangeArrowheads="1"/>
          </p:cNvSpPr>
          <p:nvPr>
            <p:ph type="title"/>
          </p:nvPr>
        </p:nvSpPr>
        <p:spPr/>
        <p:txBody>
          <a:bodyPr/>
          <a:lstStyle/>
          <a:p>
            <a:r>
              <a:rPr lang="en-US" altLang="en-US" dirty="0"/>
              <a:t>Arrest-Related Deaths</a:t>
            </a:r>
            <a:br>
              <a:rPr lang="en-US" altLang="en-US" dirty="0"/>
            </a:br>
            <a:r>
              <a:rPr lang="en-US" altLang="en-US" dirty="0"/>
              <a:t>Other Data</a:t>
            </a:r>
          </a:p>
        </p:txBody>
      </p:sp>
      <p:sp>
        <p:nvSpPr>
          <p:cNvPr id="138243" name="Content Placeholder 2">
            <a:extLst>
              <a:ext uri="{FF2B5EF4-FFF2-40B4-BE49-F238E27FC236}">
                <a16:creationId xmlns:a16="http://schemas.microsoft.com/office/drawing/2014/main" id="{08A042D0-5E0D-F39A-EC36-B8D6AB4032F8}"/>
              </a:ext>
            </a:extLst>
          </p:cNvPr>
          <p:cNvSpPr>
            <a:spLocks noGrp="1" noChangeArrowheads="1"/>
          </p:cNvSpPr>
          <p:nvPr>
            <p:ph idx="1"/>
          </p:nvPr>
        </p:nvSpPr>
        <p:spPr/>
        <p:txBody>
          <a:bodyPr/>
          <a:lstStyle/>
          <a:p>
            <a:r>
              <a:rPr lang="en-US" altLang="en-US" dirty="0">
                <a:solidFill>
                  <a:srgbClr val="1B1B1B"/>
                </a:solidFill>
                <a:latin typeface="Roboto" panose="02000000000000000000" pitchFamily="2" charset="0"/>
              </a:rPr>
              <a:t>1900 arrest-related deaths in 2022</a:t>
            </a:r>
          </a:p>
          <a:p>
            <a:r>
              <a:rPr lang="en-US" altLang="en-US" dirty="0">
                <a:solidFill>
                  <a:srgbClr val="1B1B1B"/>
                </a:solidFill>
                <a:latin typeface="Roboto" panose="02000000000000000000" pitchFamily="2" charset="0"/>
              </a:rPr>
              <a:t>Homicides 47%; suicides 26%; deaths from natural causes 13%; accidents 13%</a:t>
            </a:r>
          </a:p>
          <a:p>
            <a:r>
              <a:rPr lang="en-US" altLang="en-US" dirty="0">
                <a:solidFill>
                  <a:srgbClr val="1B1B1B"/>
                </a:solidFill>
                <a:latin typeface="Roboto" panose="02000000000000000000" pitchFamily="2" charset="0"/>
              </a:rPr>
              <a:t>89% of decedents in arrest-related deaths male, 69% white, and 62% ages 25 to 44.</a:t>
            </a:r>
          </a:p>
          <a:p>
            <a:r>
              <a:rPr lang="en-US" altLang="en-US" dirty="0"/>
              <a:t>60% during service of arrest warrant</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a:extLst>
              <a:ext uri="{FF2B5EF4-FFF2-40B4-BE49-F238E27FC236}">
                <a16:creationId xmlns:a16="http://schemas.microsoft.com/office/drawing/2014/main" id="{EE97B80F-44FB-4A9A-A905-8D079CACE529}"/>
              </a:ext>
            </a:extLst>
          </p:cNvPr>
          <p:cNvSpPr>
            <a:spLocks noGrp="1" noChangeArrowheads="1"/>
          </p:cNvSpPr>
          <p:nvPr>
            <p:ph type="title"/>
          </p:nvPr>
        </p:nvSpPr>
        <p:spPr/>
        <p:txBody>
          <a:bodyPr/>
          <a:lstStyle/>
          <a:p>
            <a:r>
              <a:rPr lang="en-US" altLang="en-US"/>
              <a:t>Inmate Deaths</a:t>
            </a:r>
          </a:p>
        </p:txBody>
      </p:sp>
      <p:sp>
        <p:nvSpPr>
          <p:cNvPr id="139267" name="Rectangle 3">
            <a:extLst>
              <a:ext uri="{FF2B5EF4-FFF2-40B4-BE49-F238E27FC236}">
                <a16:creationId xmlns:a16="http://schemas.microsoft.com/office/drawing/2014/main" id="{A4DF56FC-A722-5F3E-3CCA-D6AEE2966BD9}"/>
              </a:ext>
            </a:extLst>
          </p:cNvPr>
          <p:cNvSpPr>
            <a:spLocks noGrp="1" noChangeArrowheads="1"/>
          </p:cNvSpPr>
          <p:nvPr>
            <p:ph type="body" idx="1"/>
          </p:nvPr>
        </p:nvSpPr>
        <p:spPr/>
        <p:txBody>
          <a:bodyPr/>
          <a:lstStyle/>
          <a:p>
            <a:r>
              <a:rPr lang="en-US" altLang="en-US" dirty="0">
                <a:solidFill>
                  <a:srgbClr val="1B1B1B"/>
                </a:solidFill>
                <a:latin typeface="Roboto" panose="02000000000000000000" pitchFamily="2" charset="0"/>
              </a:rPr>
              <a:t>7,000 deaths in custody in 2022</a:t>
            </a:r>
          </a:p>
          <a:p>
            <a:r>
              <a:rPr lang="en-US" altLang="en-US" dirty="0"/>
              <a:t>Black prisoners have ½ mortality of Black non-prisoners (fewer alcohol- and drug-related deaths, lethal accidents, and chronic diseases; guaranteed health care)</a:t>
            </a:r>
          </a:p>
          <a:p>
            <a:r>
              <a:rPr lang="en-US" altLang="en-US" dirty="0"/>
              <a:t>White prisoners have 12% higher mortality than White non-prisoners (higher death rates from infections, including HIV and hepatitis)</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a:extLst>
              <a:ext uri="{FF2B5EF4-FFF2-40B4-BE49-F238E27FC236}">
                <a16:creationId xmlns:a16="http://schemas.microsoft.com/office/drawing/2014/main" id="{0AECEEB2-E2B2-A857-C0D1-603D94B5E28D}"/>
              </a:ext>
            </a:extLst>
          </p:cNvPr>
          <p:cNvSpPr>
            <a:spLocks noGrp="1" noChangeArrowheads="1"/>
          </p:cNvSpPr>
          <p:nvPr>
            <p:ph type="title"/>
          </p:nvPr>
        </p:nvSpPr>
        <p:spPr/>
        <p:txBody>
          <a:bodyPr/>
          <a:lstStyle/>
          <a:p>
            <a:pPr eaLnBrk="1" hangingPunct="1"/>
            <a:r>
              <a:rPr lang="en-US" altLang="en-US" sz="4000" dirty="0"/>
              <a:t>Pregnant Inmates:</a:t>
            </a:r>
            <a:br>
              <a:rPr lang="en-US" altLang="en-US" sz="4000" dirty="0"/>
            </a:br>
            <a:r>
              <a:rPr lang="en-US" altLang="en-US" sz="4000" dirty="0"/>
              <a:t>A High-Risk Obstetrical Population</a:t>
            </a:r>
          </a:p>
        </p:txBody>
      </p:sp>
      <p:sp>
        <p:nvSpPr>
          <p:cNvPr id="140291" name="Rectangle 3">
            <a:extLst>
              <a:ext uri="{FF2B5EF4-FFF2-40B4-BE49-F238E27FC236}">
                <a16:creationId xmlns:a16="http://schemas.microsoft.com/office/drawing/2014/main" id="{0FC6C98C-B67C-9F3E-08C4-79689EC05339}"/>
              </a:ext>
            </a:extLst>
          </p:cNvPr>
          <p:cNvSpPr>
            <a:spLocks noGrp="1" noChangeArrowheads="1"/>
          </p:cNvSpPr>
          <p:nvPr>
            <p:ph type="body" idx="1"/>
          </p:nvPr>
        </p:nvSpPr>
        <p:spPr/>
        <p:txBody>
          <a:bodyPr/>
          <a:lstStyle/>
          <a:p>
            <a:pPr eaLnBrk="1" hangingPunct="1">
              <a:lnSpc>
                <a:spcPct val="90000"/>
              </a:lnSpc>
            </a:pPr>
            <a:r>
              <a:rPr lang="en-US" altLang="en-US" sz="3600"/>
              <a:t>Up to 20,000 incarcerated women pregnant (3-10%)</a:t>
            </a:r>
          </a:p>
          <a:p>
            <a:pPr eaLnBrk="1" hangingPunct="1">
              <a:lnSpc>
                <a:spcPct val="90000"/>
              </a:lnSpc>
            </a:pPr>
            <a:r>
              <a:rPr lang="en-US" altLang="en-US" sz="3600"/>
              <a:t>Higher rates of alcohol and tobacco abuse</a:t>
            </a:r>
          </a:p>
          <a:p>
            <a:pPr eaLnBrk="1" hangingPunct="1">
              <a:lnSpc>
                <a:spcPct val="90000"/>
              </a:lnSpc>
            </a:pPr>
            <a:r>
              <a:rPr lang="en-US" altLang="en-US" sz="3600"/>
              <a:t>More medical co-morbidities</a:t>
            </a:r>
          </a:p>
          <a:p>
            <a:pPr eaLnBrk="1" hangingPunct="1">
              <a:lnSpc>
                <a:spcPct val="90000"/>
              </a:lnSpc>
            </a:pPr>
            <a:r>
              <a:rPr lang="en-US" altLang="en-US" sz="3600"/>
              <a:t>Less antenatal care</a:t>
            </a:r>
          </a:p>
          <a:p>
            <a:pPr eaLnBrk="1" hangingPunct="1">
              <a:lnSpc>
                <a:spcPct val="90000"/>
              </a:lnSpc>
            </a:pPr>
            <a:r>
              <a:rPr lang="en-US" altLang="en-US" sz="3600"/>
              <a:t>Increased odds of low birth weight and pre-term birth in those under 40</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a:extLst>
              <a:ext uri="{FF2B5EF4-FFF2-40B4-BE49-F238E27FC236}">
                <a16:creationId xmlns:a16="http://schemas.microsoft.com/office/drawing/2014/main" id="{6F60502A-1547-CD53-9BAB-728E86BA35D0}"/>
              </a:ext>
            </a:extLst>
          </p:cNvPr>
          <p:cNvSpPr>
            <a:spLocks noGrp="1" noChangeArrowheads="1"/>
          </p:cNvSpPr>
          <p:nvPr>
            <p:ph type="title"/>
          </p:nvPr>
        </p:nvSpPr>
        <p:spPr/>
        <p:txBody>
          <a:bodyPr/>
          <a:lstStyle/>
          <a:p>
            <a:pPr eaLnBrk="1" hangingPunct="1"/>
            <a:r>
              <a:rPr lang="en-US" altLang="en-US" sz="4000" dirty="0"/>
              <a:t>Pregnant Inmates:</a:t>
            </a:r>
            <a:br>
              <a:rPr lang="en-US" altLang="en-US" sz="4000" dirty="0"/>
            </a:br>
            <a:r>
              <a:rPr lang="en-US" altLang="en-US" sz="4000" dirty="0"/>
              <a:t>A High-Risk Obstetrical Population</a:t>
            </a:r>
          </a:p>
        </p:txBody>
      </p:sp>
      <p:sp>
        <p:nvSpPr>
          <p:cNvPr id="141315" name="Rectangle 3">
            <a:extLst>
              <a:ext uri="{FF2B5EF4-FFF2-40B4-BE49-F238E27FC236}">
                <a16:creationId xmlns:a16="http://schemas.microsoft.com/office/drawing/2014/main" id="{3970C77A-E4FC-011E-E617-C70F8C45EE68}"/>
              </a:ext>
            </a:extLst>
          </p:cNvPr>
          <p:cNvSpPr>
            <a:spLocks noGrp="1" noChangeArrowheads="1"/>
          </p:cNvSpPr>
          <p:nvPr>
            <p:ph type="body" idx="1"/>
          </p:nvPr>
        </p:nvSpPr>
        <p:spPr/>
        <p:txBody>
          <a:bodyPr/>
          <a:lstStyle/>
          <a:p>
            <a:pPr eaLnBrk="1" hangingPunct="1"/>
            <a:r>
              <a:rPr lang="en-US" altLang="en-US" dirty="0"/>
              <a:t>Adolescents particularly high risk</a:t>
            </a:r>
          </a:p>
          <a:p>
            <a:pPr eaLnBrk="1" hangingPunct="1"/>
            <a:r>
              <a:rPr lang="en-US" altLang="en-US" dirty="0"/>
              <a:t>1/3 of juvenile facilities provide prenatal services</a:t>
            </a:r>
          </a:p>
          <a:p>
            <a:pPr eaLnBrk="1" hangingPunct="1"/>
            <a:r>
              <a:rPr lang="en-US" altLang="en-US" dirty="0"/>
              <a:t>30% offer parenting classes</a:t>
            </a:r>
          </a:p>
          <a:p>
            <a:pPr eaLnBrk="1" hangingPunct="1"/>
            <a:r>
              <a:rPr lang="en-US" altLang="en-US" dirty="0"/>
              <a:t>High risk for abuse and neglect post-release</a:t>
            </a:r>
            <a:r>
              <a:rPr lang="en-US" altLang="en-US" sz="2800" dirty="0"/>
              <a:t> </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itle 1">
            <a:extLst>
              <a:ext uri="{FF2B5EF4-FFF2-40B4-BE49-F238E27FC236}">
                <a16:creationId xmlns:a16="http://schemas.microsoft.com/office/drawing/2014/main" id="{3106D320-150D-BFB1-3D5C-4A4454BD7121}"/>
              </a:ext>
            </a:extLst>
          </p:cNvPr>
          <p:cNvSpPr>
            <a:spLocks noGrp="1" noChangeArrowheads="1"/>
          </p:cNvSpPr>
          <p:nvPr>
            <p:ph type="title"/>
          </p:nvPr>
        </p:nvSpPr>
        <p:spPr/>
        <p:txBody>
          <a:bodyPr/>
          <a:lstStyle/>
          <a:p>
            <a:r>
              <a:rPr lang="en-US" altLang="en-US"/>
              <a:t>Perinatal Shackling of Prisoners</a:t>
            </a:r>
          </a:p>
        </p:txBody>
      </p:sp>
      <p:sp>
        <p:nvSpPr>
          <p:cNvPr id="142339" name="Content Placeholder 2">
            <a:extLst>
              <a:ext uri="{FF2B5EF4-FFF2-40B4-BE49-F238E27FC236}">
                <a16:creationId xmlns:a16="http://schemas.microsoft.com/office/drawing/2014/main" id="{83EE4FBE-6586-B336-A341-5205F5733E55}"/>
              </a:ext>
            </a:extLst>
          </p:cNvPr>
          <p:cNvSpPr>
            <a:spLocks noGrp="1" noChangeArrowheads="1"/>
          </p:cNvSpPr>
          <p:nvPr>
            <p:ph idx="1"/>
          </p:nvPr>
        </p:nvSpPr>
        <p:spPr/>
        <p:txBody>
          <a:bodyPr/>
          <a:lstStyle/>
          <a:p>
            <a:r>
              <a:rPr lang="en-US" altLang="en-US"/>
              <a:t>Mostly for those convicted of drug crimes</a:t>
            </a:r>
          </a:p>
          <a:p>
            <a:r>
              <a:rPr lang="en-US" altLang="en-US"/>
              <a:t>Still permissible for 2/3 of female inmates, despite federal and state directives and laws to eliminate</a:t>
            </a:r>
          </a:p>
          <a:p>
            <a:r>
              <a:rPr lang="en-US" altLang="en-US"/>
              <a:t>Applied more frequently to poor and to racial and ethnic minorities</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Title 1">
            <a:extLst>
              <a:ext uri="{FF2B5EF4-FFF2-40B4-BE49-F238E27FC236}">
                <a16:creationId xmlns:a16="http://schemas.microsoft.com/office/drawing/2014/main" id="{1F12ACBC-34C0-75BD-AFC8-220A9E62F870}"/>
              </a:ext>
            </a:extLst>
          </p:cNvPr>
          <p:cNvSpPr>
            <a:spLocks noGrp="1" noChangeArrowheads="1"/>
          </p:cNvSpPr>
          <p:nvPr>
            <p:ph type="title"/>
          </p:nvPr>
        </p:nvSpPr>
        <p:spPr/>
        <p:txBody>
          <a:bodyPr/>
          <a:lstStyle/>
          <a:p>
            <a:r>
              <a:rPr lang="en-US" altLang="en-US">
                <a:solidFill>
                  <a:srgbClr val="000000"/>
                </a:solidFill>
              </a:rPr>
              <a:t>Perinatal Shackling of Prisoners</a:t>
            </a:r>
            <a:endParaRPr lang="en-US" altLang="en-US"/>
          </a:p>
        </p:txBody>
      </p:sp>
      <p:sp>
        <p:nvSpPr>
          <p:cNvPr id="143363" name="Content Placeholder 2">
            <a:extLst>
              <a:ext uri="{FF2B5EF4-FFF2-40B4-BE49-F238E27FC236}">
                <a16:creationId xmlns:a16="http://schemas.microsoft.com/office/drawing/2014/main" id="{553991C9-4F13-51BD-E3CA-CF70C19B7D43}"/>
              </a:ext>
            </a:extLst>
          </p:cNvPr>
          <p:cNvSpPr>
            <a:spLocks noGrp="1" noChangeArrowheads="1"/>
          </p:cNvSpPr>
          <p:nvPr>
            <p:ph idx="1"/>
          </p:nvPr>
        </p:nvSpPr>
        <p:spPr/>
        <p:txBody>
          <a:bodyPr/>
          <a:lstStyle/>
          <a:p>
            <a:r>
              <a:rPr lang="en-US" altLang="en-US" sz="2400"/>
              <a:t>39 states, D.C., and the federal government  restrict shackling of pregnant women and ban it entirely during labor and delivery (some exceptions)</a:t>
            </a:r>
          </a:p>
          <a:p>
            <a:r>
              <a:rPr lang="en-US" altLang="en-US" sz="2400"/>
              <a:t>Only 13 states ban it broadly throughout pregnancy, labor, postpartum, and during transport</a:t>
            </a:r>
          </a:p>
          <a:p>
            <a:r>
              <a:rPr lang="en-US" altLang="en-US" sz="2400"/>
              <a:t>Some states allow physician to immediately remove the restraints if necessary</a:t>
            </a:r>
          </a:p>
          <a:p>
            <a:r>
              <a:rPr lang="en-US" altLang="en-US" sz="2400"/>
              <a:t>Some states require that correctional staff stand outside the room for privacy considerations during childbirth</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a:extLst>
              <a:ext uri="{FF2B5EF4-FFF2-40B4-BE49-F238E27FC236}">
                <a16:creationId xmlns:a16="http://schemas.microsoft.com/office/drawing/2014/main" id="{D7DADEB8-DEF7-D9E1-6D20-664B9FF63871}"/>
              </a:ext>
            </a:extLst>
          </p:cNvPr>
          <p:cNvSpPr>
            <a:spLocks noGrp="1" noChangeArrowheads="1"/>
          </p:cNvSpPr>
          <p:nvPr>
            <p:ph type="title"/>
          </p:nvPr>
        </p:nvSpPr>
        <p:spPr/>
        <p:txBody>
          <a:bodyPr/>
          <a:lstStyle/>
          <a:p>
            <a:r>
              <a:rPr lang="en-US" altLang="en-US" sz="4000" dirty="0"/>
              <a:t>Pregnant Inmates:</a:t>
            </a:r>
            <a:br>
              <a:rPr lang="en-US" altLang="en-US" sz="4000" dirty="0"/>
            </a:br>
            <a:r>
              <a:rPr lang="en-US" altLang="en-US" sz="4000" dirty="0"/>
              <a:t>A High-Risk Obstetrical Population</a:t>
            </a:r>
          </a:p>
        </p:txBody>
      </p:sp>
      <p:sp>
        <p:nvSpPr>
          <p:cNvPr id="144387" name="Rectangle 3">
            <a:extLst>
              <a:ext uri="{FF2B5EF4-FFF2-40B4-BE49-F238E27FC236}">
                <a16:creationId xmlns:a16="http://schemas.microsoft.com/office/drawing/2014/main" id="{03B8DFD5-3AE7-FC0E-D207-4955FD670BD2}"/>
              </a:ext>
            </a:extLst>
          </p:cNvPr>
          <p:cNvSpPr>
            <a:spLocks noGrp="1" noChangeArrowheads="1"/>
          </p:cNvSpPr>
          <p:nvPr>
            <p:ph type="body" idx="1"/>
          </p:nvPr>
        </p:nvSpPr>
        <p:spPr/>
        <p:txBody>
          <a:bodyPr/>
          <a:lstStyle/>
          <a:p>
            <a:pPr eaLnBrk="1" hangingPunct="1"/>
            <a:r>
              <a:rPr lang="en-US" altLang="en-US" dirty="0"/>
              <a:t>Detainees of Immigration and Customs Enforcement (ICE) exempt from prohibitions</a:t>
            </a:r>
          </a:p>
          <a:p>
            <a:pPr eaLnBrk="1" hangingPunct="1"/>
            <a:endParaRPr lang="en-US" altLang="en-US" dirty="0"/>
          </a:p>
          <a:p>
            <a:pPr eaLnBrk="1" hangingPunct="1"/>
            <a:r>
              <a:rPr lang="en-US" altLang="en-US" dirty="0"/>
              <a:t>ACOG, AMA, APHA, ABA (“except in extraordinary circumstances”), UN, Amnesty International oppose</a:t>
            </a:r>
          </a:p>
          <a:p>
            <a:pPr eaLnBrk="1" hangingPunct="1"/>
            <a:endParaRPr lang="en-US" altLang="en-US" sz="2800" dirty="0"/>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Title 1">
            <a:extLst>
              <a:ext uri="{FF2B5EF4-FFF2-40B4-BE49-F238E27FC236}">
                <a16:creationId xmlns:a16="http://schemas.microsoft.com/office/drawing/2014/main" id="{802D8579-8F35-8F32-DE40-19CD95637982}"/>
              </a:ext>
            </a:extLst>
          </p:cNvPr>
          <p:cNvSpPr>
            <a:spLocks noGrp="1" noChangeArrowheads="1"/>
          </p:cNvSpPr>
          <p:nvPr>
            <p:ph type="title"/>
          </p:nvPr>
        </p:nvSpPr>
        <p:spPr/>
        <p:txBody>
          <a:bodyPr/>
          <a:lstStyle/>
          <a:p>
            <a:r>
              <a:rPr lang="en-US" altLang="en-US">
                <a:solidFill>
                  <a:srgbClr val="000000"/>
                </a:solidFill>
              </a:rPr>
              <a:t>Perinatal Shackling of Prisoners</a:t>
            </a:r>
            <a:endParaRPr lang="en-US" altLang="en-US"/>
          </a:p>
        </p:txBody>
      </p:sp>
      <p:sp>
        <p:nvSpPr>
          <p:cNvPr id="145411" name="Content Placeholder 2">
            <a:extLst>
              <a:ext uri="{FF2B5EF4-FFF2-40B4-BE49-F238E27FC236}">
                <a16:creationId xmlns:a16="http://schemas.microsoft.com/office/drawing/2014/main" id="{4B5A7421-0327-7948-A048-314075C3454C}"/>
              </a:ext>
            </a:extLst>
          </p:cNvPr>
          <p:cNvSpPr>
            <a:spLocks noGrp="1" noChangeArrowheads="1"/>
          </p:cNvSpPr>
          <p:nvPr>
            <p:ph idx="1"/>
          </p:nvPr>
        </p:nvSpPr>
        <p:spPr/>
        <p:txBody>
          <a:bodyPr/>
          <a:lstStyle/>
          <a:p>
            <a:r>
              <a:rPr lang="en-US" altLang="en-US" sz="2800"/>
              <a:t>Shackling pregnant inmates</a:t>
            </a:r>
          </a:p>
          <a:p>
            <a:pPr lvl="1" eaLnBrk="1" hangingPunct="1"/>
            <a:r>
              <a:rPr lang="en-US" altLang="en-US"/>
              <a:t>Risk for falls, difficulty with giving birth (risks to mother and newborn), difficulty with bonding and breast feeding</a:t>
            </a:r>
          </a:p>
          <a:p>
            <a:pPr lvl="1" eaLnBrk="1" hangingPunct="1"/>
            <a:r>
              <a:rPr lang="en-US" altLang="en-US"/>
              <a:t>Dehumanizing, cruel and unusual punishment</a:t>
            </a:r>
          </a:p>
          <a:p>
            <a:endParaRPr lang="en-US" altLang="en-US" sz="2800">
              <a:latin typeface="Source Sans Pro" panose="020B0503030403020204" pitchFamily="34" charset="0"/>
            </a:endParaRPr>
          </a:p>
          <a:p>
            <a:r>
              <a:rPr lang="en-US" altLang="en-US" sz="2800">
                <a:latin typeface="Source Sans Pro" panose="020B0503030403020204" pitchFamily="34" charset="0"/>
              </a:rPr>
              <a:t>Congressional</a:t>
            </a:r>
            <a:r>
              <a:rPr lang="en-US" altLang="en-US" sz="2800" i="1">
                <a:latin typeface="Source Sans Pro" panose="020B0503030403020204" pitchFamily="34" charset="0"/>
              </a:rPr>
              <a:t> Dignity for Incarcerated Women Act </a:t>
            </a:r>
            <a:r>
              <a:rPr lang="en-US" altLang="en-US" sz="2800">
                <a:latin typeface="Source Sans Pro" panose="020B0503030403020204" pitchFamily="34" charset="0"/>
              </a:rPr>
              <a:t>(pending) would outlaw perinatal shackling, including in DHS facilities</a:t>
            </a:r>
            <a:endParaRPr lang="en-US" altLang="en-US" sz="2800"/>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a:extLst>
              <a:ext uri="{FF2B5EF4-FFF2-40B4-BE49-F238E27FC236}">
                <a16:creationId xmlns:a16="http://schemas.microsoft.com/office/drawing/2014/main" id="{536DA150-FCEF-5CCC-EA61-5FDE826F71F5}"/>
              </a:ext>
            </a:extLst>
          </p:cNvPr>
          <p:cNvSpPr>
            <a:spLocks noGrp="1" noChangeArrowheads="1"/>
          </p:cNvSpPr>
          <p:nvPr>
            <p:ph type="title"/>
          </p:nvPr>
        </p:nvSpPr>
        <p:spPr/>
        <p:txBody>
          <a:bodyPr/>
          <a:lstStyle/>
          <a:p>
            <a:pPr eaLnBrk="1" hangingPunct="1"/>
            <a:r>
              <a:rPr lang="en-US" altLang="en-US" sz="4000" dirty="0"/>
              <a:t>Pregnant Inmates:</a:t>
            </a:r>
            <a:br>
              <a:rPr lang="en-US" altLang="en-US" sz="4000" dirty="0"/>
            </a:br>
            <a:r>
              <a:rPr lang="en-US" altLang="en-US" sz="4000" dirty="0"/>
              <a:t>A High-Risk Obstetrical Population</a:t>
            </a:r>
          </a:p>
        </p:txBody>
      </p:sp>
      <p:sp>
        <p:nvSpPr>
          <p:cNvPr id="146435" name="Rectangle 3">
            <a:extLst>
              <a:ext uri="{FF2B5EF4-FFF2-40B4-BE49-F238E27FC236}">
                <a16:creationId xmlns:a16="http://schemas.microsoft.com/office/drawing/2014/main" id="{F9FA54DC-73C1-501C-B281-2C6A7C2A3B4E}"/>
              </a:ext>
            </a:extLst>
          </p:cNvPr>
          <p:cNvSpPr>
            <a:spLocks noGrp="1" noChangeArrowheads="1"/>
          </p:cNvSpPr>
          <p:nvPr>
            <p:ph type="body" idx="1"/>
          </p:nvPr>
        </p:nvSpPr>
        <p:spPr/>
        <p:txBody>
          <a:bodyPr/>
          <a:lstStyle/>
          <a:p>
            <a:pPr eaLnBrk="1" hangingPunct="1"/>
            <a:r>
              <a:rPr lang="en-US" altLang="en-US"/>
              <a:t>Prison Ob/Gyn care considered a specialty service</a:t>
            </a:r>
          </a:p>
          <a:p>
            <a:pPr eaLnBrk="1" hangingPunct="1"/>
            <a:r>
              <a:rPr lang="en-US" altLang="en-US"/>
              <a:t>More vulnerable to budget cuts</a:t>
            </a:r>
          </a:p>
          <a:p>
            <a:pPr eaLnBrk="1" hangingPunct="1"/>
            <a:r>
              <a:rPr lang="en-US" altLang="en-US"/>
              <a:t>Post-discharge maternity case management can offset risks for women released before due dates</a:t>
            </a:r>
          </a:p>
          <a:p>
            <a:pPr lvl="1" eaLnBrk="1" hangingPunct="1"/>
            <a:r>
              <a:rPr lang="en-US" altLang="en-US"/>
              <a:t>Programs rare/under-funded</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Title 1">
            <a:extLst>
              <a:ext uri="{FF2B5EF4-FFF2-40B4-BE49-F238E27FC236}">
                <a16:creationId xmlns:a16="http://schemas.microsoft.com/office/drawing/2014/main" id="{52DC898E-E3A4-9455-8FDF-5B2E29C82290}"/>
              </a:ext>
            </a:extLst>
          </p:cNvPr>
          <p:cNvSpPr>
            <a:spLocks noGrp="1" noChangeArrowheads="1"/>
          </p:cNvSpPr>
          <p:nvPr>
            <p:ph type="title"/>
          </p:nvPr>
        </p:nvSpPr>
        <p:spPr/>
        <p:txBody>
          <a:bodyPr/>
          <a:lstStyle/>
          <a:p>
            <a:r>
              <a:rPr lang="en-US" altLang="en-US" sz="2800" dirty="0"/>
              <a:t>Protecting the Health and Wellness of Babies and Pregnant Women in Custody Act (pending)</a:t>
            </a:r>
            <a:r>
              <a:rPr lang="en-US" altLang="en-US" dirty="0"/>
              <a:t> </a:t>
            </a:r>
          </a:p>
        </p:txBody>
      </p:sp>
      <p:sp>
        <p:nvSpPr>
          <p:cNvPr id="147459" name="Content Placeholder 2">
            <a:extLst>
              <a:ext uri="{FF2B5EF4-FFF2-40B4-BE49-F238E27FC236}">
                <a16:creationId xmlns:a16="http://schemas.microsoft.com/office/drawing/2014/main" id="{BAF9206E-5836-B3E2-8838-71F3250D9211}"/>
              </a:ext>
            </a:extLst>
          </p:cNvPr>
          <p:cNvSpPr>
            <a:spLocks noGrp="1" noChangeArrowheads="1"/>
          </p:cNvSpPr>
          <p:nvPr>
            <p:ph idx="1"/>
          </p:nvPr>
        </p:nvSpPr>
        <p:spPr/>
        <p:txBody>
          <a:bodyPr/>
          <a:lstStyle/>
          <a:p>
            <a:r>
              <a:rPr lang="en-US" altLang="en-US" sz="2400"/>
              <a:t>Would establish care standards for federal facilities requiring access to medical and mental health services, as well as education around parental rights and lactation. </a:t>
            </a:r>
          </a:p>
          <a:p>
            <a:endParaRPr lang="en-US" altLang="en-US" sz="2400"/>
          </a:p>
          <a:p>
            <a:r>
              <a:rPr lang="en-US" altLang="en-US" sz="2400"/>
              <a:t>Would restrict when pregnant women can be placed in restrictive housing, ban the Federal Bureau of Prisons (BOP) and U.S. Marshal Service from placing pregnant women in solitary confinement during the third trimester and require the BOP to evaluate pregnant women to determine if their pregnancy is high-risk. </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a:extLst>
              <a:ext uri="{FF2B5EF4-FFF2-40B4-BE49-F238E27FC236}">
                <a16:creationId xmlns:a16="http://schemas.microsoft.com/office/drawing/2014/main" id="{219FEBDA-872F-CF64-AD0E-CD0E2551AE1A}"/>
              </a:ext>
            </a:extLst>
          </p:cNvPr>
          <p:cNvSpPr>
            <a:spLocks noGrp="1" noChangeArrowheads="1"/>
          </p:cNvSpPr>
          <p:nvPr>
            <p:ph type="title"/>
          </p:nvPr>
        </p:nvSpPr>
        <p:spPr/>
        <p:txBody>
          <a:bodyPr/>
          <a:lstStyle/>
          <a:p>
            <a:pPr eaLnBrk="1" hangingPunct="1"/>
            <a:r>
              <a:rPr lang="en-US" altLang="en-US"/>
              <a:t>Prison Health Care</a:t>
            </a:r>
          </a:p>
        </p:txBody>
      </p:sp>
      <p:sp>
        <p:nvSpPr>
          <p:cNvPr id="148483" name="Rectangle 3">
            <a:extLst>
              <a:ext uri="{FF2B5EF4-FFF2-40B4-BE49-F238E27FC236}">
                <a16:creationId xmlns:a16="http://schemas.microsoft.com/office/drawing/2014/main" id="{56C18F72-3688-E16C-F727-57807A0AE396}"/>
              </a:ext>
            </a:extLst>
          </p:cNvPr>
          <p:cNvSpPr>
            <a:spLocks noGrp="1" noChangeArrowheads="1"/>
          </p:cNvSpPr>
          <p:nvPr>
            <p:ph type="body" idx="1"/>
          </p:nvPr>
        </p:nvSpPr>
        <p:spPr/>
        <p:txBody>
          <a:bodyPr/>
          <a:lstStyle/>
          <a:p>
            <a:pPr eaLnBrk="1" hangingPunct="1"/>
            <a:r>
              <a:rPr lang="en-US" altLang="en-US" sz="4000"/>
              <a:t>“A society should be judged not by how it treats its outstanding citizens but by how it treats its criminals.”</a:t>
            </a:r>
          </a:p>
          <a:p>
            <a:pPr algn="r" eaLnBrk="1" hangingPunct="1">
              <a:buFontTx/>
              <a:buNone/>
            </a:pPr>
            <a:r>
              <a:rPr lang="en-US" altLang="en-US" sz="4000"/>
              <a:t>Fyodor Dostoevsky</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a:extLst>
              <a:ext uri="{FF2B5EF4-FFF2-40B4-BE49-F238E27FC236}">
                <a16:creationId xmlns:a16="http://schemas.microsoft.com/office/drawing/2014/main" id="{30876F9E-C6DC-D715-BE81-C5C92FED10A4}"/>
              </a:ext>
            </a:extLst>
          </p:cNvPr>
          <p:cNvSpPr>
            <a:spLocks noGrp="1" noChangeArrowheads="1"/>
          </p:cNvSpPr>
          <p:nvPr>
            <p:ph type="title"/>
          </p:nvPr>
        </p:nvSpPr>
        <p:spPr/>
        <p:txBody>
          <a:bodyPr/>
          <a:lstStyle/>
          <a:p>
            <a:pPr eaLnBrk="1" hangingPunct="1"/>
            <a:r>
              <a:rPr lang="en-US" altLang="en-US"/>
              <a:t>Prison Health Care</a:t>
            </a:r>
          </a:p>
        </p:txBody>
      </p:sp>
      <p:sp>
        <p:nvSpPr>
          <p:cNvPr id="149507" name="Rectangle 3">
            <a:extLst>
              <a:ext uri="{FF2B5EF4-FFF2-40B4-BE49-F238E27FC236}">
                <a16:creationId xmlns:a16="http://schemas.microsoft.com/office/drawing/2014/main" id="{FA94D9AE-9D40-3707-6EE8-A277B604F6EE}"/>
              </a:ext>
            </a:extLst>
          </p:cNvPr>
          <p:cNvSpPr>
            <a:spLocks noGrp="1" noChangeArrowheads="1"/>
          </p:cNvSpPr>
          <p:nvPr>
            <p:ph type="body" idx="1"/>
          </p:nvPr>
        </p:nvSpPr>
        <p:spPr/>
        <p:txBody>
          <a:bodyPr/>
          <a:lstStyle/>
          <a:p>
            <a:pPr eaLnBrk="1" hangingPunct="1"/>
            <a:r>
              <a:rPr lang="en-US" altLang="en-US" sz="3600" i="1"/>
              <a:t>Estelle v. Gamble </a:t>
            </a:r>
            <a:r>
              <a:rPr lang="en-US" altLang="en-US" sz="3600"/>
              <a:t>(US Supreme Court, 1976): affirms inmates constitutional right to medical care (based on 8</a:t>
            </a:r>
            <a:r>
              <a:rPr lang="en-US" altLang="en-US" sz="3600" baseline="30000"/>
              <a:t>th</a:t>
            </a:r>
            <a:r>
              <a:rPr lang="en-US" altLang="en-US" sz="3600"/>
              <a:t> Amendment prohibiting cruel and unusual punishment)</a:t>
            </a:r>
          </a:p>
          <a:p>
            <a:pPr eaLnBrk="1" hangingPunct="1"/>
            <a:r>
              <a:rPr lang="en-US" altLang="en-US" sz="3600"/>
              <a:t>Amnesty International and AMA have commented upon poor overall quality of care</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a:extLst>
              <a:ext uri="{FF2B5EF4-FFF2-40B4-BE49-F238E27FC236}">
                <a16:creationId xmlns:a16="http://schemas.microsoft.com/office/drawing/2014/main" id="{4F747BE7-2EAB-246E-3D3B-F272E79AC4A4}"/>
              </a:ext>
            </a:extLst>
          </p:cNvPr>
          <p:cNvSpPr>
            <a:spLocks noGrp="1" noChangeArrowheads="1"/>
          </p:cNvSpPr>
          <p:nvPr>
            <p:ph type="title"/>
          </p:nvPr>
        </p:nvSpPr>
        <p:spPr/>
        <p:txBody>
          <a:bodyPr/>
          <a:lstStyle/>
          <a:p>
            <a:pPr eaLnBrk="1" hangingPunct="1"/>
            <a:r>
              <a:rPr lang="en-US" altLang="en-US"/>
              <a:t>Prison Health Care</a:t>
            </a:r>
          </a:p>
        </p:txBody>
      </p:sp>
      <p:sp>
        <p:nvSpPr>
          <p:cNvPr id="150531" name="Rectangle 3">
            <a:extLst>
              <a:ext uri="{FF2B5EF4-FFF2-40B4-BE49-F238E27FC236}">
                <a16:creationId xmlns:a16="http://schemas.microsoft.com/office/drawing/2014/main" id="{D14B7495-ADDD-6600-F05C-508D17BB9162}"/>
              </a:ext>
            </a:extLst>
          </p:cNvPr>
          <p:cNvSpPr>
            <a:spLocks noGrp="1" noChangeArrowheads="1"/>
          </p:cNvSpPr>
          <p:nvPr>
            <p:ph type="body" idx="1"/>
          </p:nvPr>
        </p:nvSpPr>
        <p:spPr/>
        <p:txBody>
          <a:bodyPr/>
          <a:lstStyle/>
          <a:p>
            <a:pPr eaLnBrk="1" hangingPunct="1"/>
            <a:r>
              <a:rPr lang="en-US" altLang="en-US" sz="3600" dirty="0"/>
              <a:t>40% provided by government entities</a:t>
            </a:r>
          </a:p>
          <a:p>
            <a:pPr eaLnBrk="1" hangingPunct="1"/>
            <a:endParaRPr lang="en-US" altLang="en-US" sz="3600" dirty="0"/>
          </a:p>
          <a:p>
            <a:pPr eaLnBrk="1" hangingPunct="1"/>
            <a:r>
              <a:rPr lang="en-US" altLang="en-US" sz="3600" dirty="0"/>
              <a:t>60% provided by private corporations</a:t>
            </a:r>
          </a:p>
          <a:p>
            <a:pPr eaLnBrk="1" hangingPunct="1"/>
            <a:endParaRPr lang="en-US" altLang="en-US" sz="3600" dirty="0"/>
          </a:p>
          <a:p>
            <a:pPr eaLnBrk="1" hangingPunct="1"/>
            <a:r>
              <a:rPr lang="en-US" altLang="en-US" sz="3600" dirty="0"/>
              <a:t>Private care often substandard</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Title 1">
            <a:extLst>
              <a:ext uri="{FF2B5EF4-FFF2-40B4-BE49-F238E27FC236}">
                <a16:creationId xmlns:a16="http://schemas.microsoft.com/office/drawing/2014/main" id="{B2E4C503-83CB-1E57-012E-D02DF0E766A7}"/>
              </a:ext>
            </a:extLst>
          </p:cNvPr>
          <p:cNvSpPr>
            <a:spLocks noGrp="1" noChangeArrowheads="1"/>
          </p:cNvSpPr>
          <p:nvPr>
            <p:ph type="title"/>
          </p:nvPr>
        </p:nvSpPr>
        <p:spPr/>
        <p:txBody>
          <a:bodyPr/>
          <a:lstStyle/>
          <a:p>
            <a:r>
              <a:rPr lang="en-US" altLang="en-US"/>
              <a:t>Prison Health Care</a:t>
            </a:r>
          </a:p>
        </p:txBody>
      </p:sp>
      <p:sp>
        <p:nvSpPr>
          <p:cNvPr id="151555" name="Content Placeholder 2">
            <a:extLst>
              <a:ext uri="{FF2B5EF4-FFF2-40B4-BE49-F238E27FC236}">
                <a16:creationId xmlns:a16="http://schemas.microsoft.com/office/drawing/2014/main" id="{EEB9FE2D-71B3-9A8D-C96A-C334E075FD4D}"/>
              </a:ext>
            </a:extLst>
          </p:cNvPr>
          <p:cNvSpPr>
            <a:spLocks noGrp="1" noChangeArrowheads="1"/>
          </p:cNvSpPr>
          <p:nvPr>
            <p:ph idx="1"/>
          </p:nvPr>
        </p:nvSpPr>
        <p:spPr/>
        <p:txBody>
          <a:bodyPr/>
          <a:lstStyle/>
          <a:p>
            <a:pPr eaLnBrk="1" hangingPunct="1"/>
            <a:r>
              <a:rPr lang="en-US" altLang="en-US"/>
              <a:t>Since 1998, state corrections health care costs have increased by over 300%</a:t>
            </a:r>
          </a:p>
          <a:p>
            <a:pPr eaLnBrk="1" hangingPunct="1"/>
            <a:endParaRPr lang="en-US" altLang="en-US"/>
          </a:p>
          <a:p>
            <a:pPr eaLnBrk="1" hangingPunct="1"/>
            <a:r>
              <a:rPr lang="en-US" altLang="en-US"/>
              <a:t>50% of those in state prisons have health insurance before arrest (2016)</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Title 1">
            <a:extLst>
              <a:ext uri="{FF2B5EF4-FFF2-40B4-BE49-F238E27FC236}">
                <a16:creationId xmlns:a16="http://schemas.microsoft.com/office/drawing/2014/main" id="{CEE402EE-CD8E-EDCB-BAD9-7863208659B6}"/>
              </a:ext>
            </a:extLst>
          </p:cNvPr>
          <p:cNvSpPr>
            <a:spLocks noGrp="1" noChangeArrowheads="1"/>
          </p:cNvSpPr>
          <p:nvPr>
            <p:ph type="title"/>
          </p:nvPr>
        </p:nvSpPr>
        <p:spPr/>
        <p:txBody>
          <a:bodyPr/>
          <a:lstStyle/>
          <a:p>
            <a:r>
              <a:rPr lang="en-US" altLang="en-US"/>
              <a:t>Prison Health Care</a:t>
            </a:r>
          </a:p>
        </p:txBody>
      </p:sp>
      <p:sp>
        <p:nvSpPr>
          <p:cNvPr id="152579" name="Content Placeholder 2">
            <a:extLst>
              <a:ext uri="{FF2B5EF4-FFF2-40B4-BE49-F238E27FC236}">
                <a16:creationId xmlns:a16="http://schemas.microsoft.com/office/drawing/2014/main" id="{1C1E1D08-2C21-ED48-56E9-4139FC2A5EAD}"/>
              </a:ext>
            </a:extLst>
          </p:cNvPr>
          <p:cNvSpPr>
            <a:spLocks noGrp="1" noChangeArrowheads="1"/>
          </p:cNvSpPr>
          <p:nvPr>
            <p:ph idx="1"/>
          </p:nvPr>
        </p:nvSpPr>
        <p:spPr>
          <a:xfrm>
            <a:off x="493776" y="1445070"/>
            <a:ext cx="8229600" cy="4525963"/>
          </a:xfrm>
        </p:spPr>
        <p:txBody>
          <a:bodyPr/>
          <a:lstStyle/>
          <a:p>
            <a:pPr eaLnBrk="1" hangingPunct="1"/>
            <a:r>
              <a:rPr lang="en-US" altLang="en-US" sz="2400" dirty="0"/>
              <a:t>After release, nearly all ex-prisoners eligible for Medicaid under PPACA</a:t>
            </a:r>
          </a:p>
          <a:p>
            <a:pPr lvl="1" eaLnBrk="1" hangingPunct="1"/>
            <a:r>
              <a:rPr lang="en-US" altLang="en-US" sz="2400" dirty="0"/>
              <a:t>Only 42 states and DC follow</a:t>
            </a:r>
          </a:p>
          <a:p>
            <a:pPr lvl="1" eaLnBrk="1" hangingPunct="1"/>
            <a:r>
              <a:rPr lang="en-US" altLang="en-US" sz="2400" dirty="0"/>
              <a:t>Only1/5 emerging inmates between 2013 and 2015 signed up (due to failure to cover, difficult enrollment procedures, ineffective/understaffed insurance brokers)</a:t>
            </a:r>
          </a:p>
          <a:p>
            <a:pPr eaLnBrk="1" hangingPunct="1"/>
            <a:r>
              <a:rPr lang="en-US" altLang="en-US" sz="2400" dirty="0"/>
              <a:t>Ex-inmates 12X more likely to die in 2 weeks post-release than general population</a:t>
            </a:r>
          </a:p>
          <a:p>
            <a:pPr lvl="1" eaLnBrk="1" hangingPunct="1"/>
            <a:r>
              <a:rPr lang="en-US" altLang="en-US" sz="2400" dirty="0"/>
              <a:t>2026 study shows that coverage reduced all-cause mortality</a:t>
            </a:r>
          </a:p>
          <a:p>
            <a:pPr eaLnBrk="1" hangingPunct="1"/>
            <a:endParaRPr lang="en-US" altLang="en-US" sz="2800" dirty="0"/>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a:extLst>
              <a:ext uri="{FF2B5EF4-FFF2-40B4-BE49-F238E27FC236}">
                <a16:creationId xmlns:a16="http://schemas.microsoft.com/office/drawing/2014/main" id="{9F6B1142-BE52-D1B2-8DFC-9918F54CC85C}"/>
              </a:ext>
            </a:extLst>
          </p:cNvPr>
          <p:cNvSpPr>
            <a:spLocks noGrp="1" noChangeArrowheads="1"/>
          </p:cNvSpPr>
          <p:nvPr>
            <p:ph type="title"/>
          </p:nvPr>
        </p:nvSpPr>
        <p:spPr/>
        <p:txBody>
          <a:bodyPr/>
          <a:lstStyle/>
          <a:p>
            <a:pPr eaLnBrk="1" hangingPunct="1"/>
            <a:r>
              <a:rPr lang="en-US" altLang="en-US" dirty="0"/>
              <a:t>Prison Health Care</a:t>
            </a:r>
          </a:p>
        </p:txBody>
      </p:sp>
      <p:sp>
        <p:nvSpPr>
          <p:cNvPr id="153603" name="Rectangle 3">
            <a:extLst>
              <a:ext uri="{FF2B5EF4-FFF2-40B4-BE49-F238E27FC236}">
                <a16:creationId xmlns:a16="http://schemas.microsoft.com/office/drawing/2014/main" id="{313A809C-0490-30F5-333B-B2A4D22F39A9}"/>
              </a:ext>
            </a:extLst>
          </p:cNvPr>
          <p:cNvSpPr>
            <a:spLocks noGrp="1" noChangeArrowheads="1"/>
          </p:cNvSpPr>
          <p:nvPr>
            <p:ph type="body" idx="1"/>
          </p:nvPr>
        </p:nvSpPr>
        <p:spPr/>
        <p:txBody>
          <a:bodyPr/>
          <a:lstStyle/>
          <a:p>
            <a:pPr eaLnBrk="1" hangingPunct="1"/>
            <a:r>
              <a:rPr lang="en-US" altLang="en-US" sz="3600" dirty="0"/>
              <a:t>Some doctors unable to practice elsewhere have limited licenses to work in prisons</a:t>
            </a:r>
          </a:p>
          <a:p>
            <a:pPr eaLnBrk="1" hangingPunct="1"/>
            <a:r>
              <a:rPr lang="en-US" altLang="en-US" sz="3600" dirty="0"/>
              <a:t>Some government and private institutions require co-pays</a:t>
            </a:r>
          </a:p>
          <a:p>
            <a:pPr lvl="1" eaLnBrk="1" hangingPunct="1"/>
            <a:r>
              <a:rPr lang="en-US" altLang="en-US" sz="3600" dirty="0"/>
              <a:t>Discourages needed care; increases costs</a:t>
            </a: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a:extLst>
              <a:ext uri="{FF2B5EF4-FFF2-40B4-BE49-F238E27FC236}">
                <a16:creationId xmlns:a16="http://schemas.microsoft.com/office/drawing/2014/main" id="{6019F522-D97E-90D1-FE27-D6F15084DD7B}"/>
              </a:ext>
            </a:extLst>
          </p:cNvPr>
          <p:cNvSpPr>
            <a:spLocks noGrp="1" noChangeArrowheads="1"/>
          </p:cNvSpPr>
          <p:nvPr>
            <p:ph type="title"/>
          </p:nvPr>
        </p:nvSpPr>
        <p:spPr/>
        <p:txBody>
          <a:bodyPr/>
          <a:lstStyle/>
          <a:p>
            <a:pPr eaLnBrk="1" hangingPunct="1"/>
            <a:r>
              <a:rPr lang="en-US" altLang="en-US" sz="4000"/>
              <a:t>Examples of Substandard Prison Health Care</a:t>
            </a:r>
          </a:p>
        </p:txBody>
      </p:sp>
      <p:sp>
        <p:nvSpPr>
          <p:cNvPr id="154627" name="Rectangle 3">
            <a:extLst>
              <a:ext uri="{FF2B5EF4-FFF2-40B4-BE49-F238E27FC236}">
                <a16:creationId xmlns:a16="http://schemas.microsoft.com/office/drawing/2014/main" id="{3F908813-1542-5BF7-BD1B-9D42FF06D097}"/>
              </a:ext>
            </a:extLst>
          </p:cNvPr>
          <p:cNvSpPr>
            <a:spLocks noGrp="1" noChangeArrowheads="1"/>
          </p:cNvSpPr>
          <p:nvPr>
            <p:ph type="body" idx="1"/>
          </p:nvPr>
        </p:nvSpPr>
        <p:spPr/>
        <p:txBody>
          <a:bodyPr/>
          <a:lstStyle/>
          <a:p>
            <a:pPr eaLnBrk="1" hangingPunct="1">
              <a:lnSpc>
                <a:spcPct val="90000"/>
              </a:lnSpc>
            </a:pPr>
            <a:r>
              <a:rPr lang="en-US" altLang="en-US" sz="2800" dirty="0"/>
              <a:t>Correctional Medical Systems (largest/cheapest)</a:t>
            </a:r>
          </a:p>
          <a:p>
            <a:pPr lvl="1" eaLnBrk="1" hangingPunct="1">
              <a:lnSpc>
                <a:spcPct val="90000"/>
              </a:lnSpc>
            </a:pPr>
            <a:r>
              <a:rPr lang="en-US" altLang="en-US" dirty="0"/>
              <a:t>Numerous lawsuits/investigations for poor care, negligence, patient dumping; opaque accounting of taxpayer dollars</a:t>
            </a:r>
          </a:p>
          <a:p>
            <a:pPr eaLnBrk="1" hangingPunct="1">
              <a:lnSpc>
                <a:spcPct val="90000"/>
              </a:lnSpc>
            </a:pPr>
            <a:endParaRPr lang="en-US" altLang="en-US" sz="2800" dirty="0"/>
          </a:p>
          <a:p>
            <a:pPr eaLnBrk="1" hangingPunct="1">
              <a:lnSpc>
                <a:spcPct val="90000"/>
              </a:lnSpc>
            </a:pPr>
            <a:r>
              <a:rPr lang="en-US" altLang="en-US" sz="2800" dirty="0"/>
              <a:t>Prison Health Services</a:t>
            </a:r>
          </a:p>
          <a:p>
            <a:pPr lvl="1" eaLnBrk="1" hangingPunct="1">
              <a:lnSpc>
                <a:spcPct val="90000"/>
              </a:lnSpc>
            </a:pPr>
            <a:r>
              <a:rPr lang="en-US" altLang="en-US" dirty="0"/>
              <a:t>Cited by NY state for negligence/deaths; subject of </a:t>
            </a:r>
            <a:r>
              <a:rPr lang="en-US" altLang="en-US" dirty="0">
                <a:cs typeface="Arial" panose="020B0604020202020204" pitchFamily="34" charset="0"/>
              </a:rPr>
              <a:t>&gt;1000 lawsuits; under investigation in VT</a:t>
            </a: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Title 1">
            <a:extLst>
              <a:ext uri="{FF2B5EF4-FFF2-40B4-BE49-F238E27FC236}">
                <a16:creationId xmlns:a16="http://schemas.microsoft.com/office/drawing/2014/main" id="{B53BFD4B-E601-A4C1-2A94-816E65A2E54F}"/>
              </a:ext>
            </a:extLst>
          </p:cNvPr>
          <p:cNvSpPr>
            <a:spLocks noGrp="1" noChangeArrowheads="1"/>
          </p:cNvSpPr>
          <p:nvPr>
            <p:ph type="title"/>
          </p:nvPr>
        </p:nvSpPr>
        <p:spPr/>
        <p:txBody>
          <a:bodyPr/>
          <a:lstStyle/>
          <a:p>
            <a:r>
              <a:rPr lang="en-US" altLang="en-US" sz="4000">
                <a:solidFill>
                  <a:srgbClr val="000000"/>
                </a:solidFill>
              </a:rPr>
              <a:t>Examples of Substandard Prison Health Care</a:t>
            </a:r>
            <a:endParaRPr lang="en-US" altLang="en-US"/>
          </a:p>
        </p:txBody>
      </p:sp>
      <p:sp>
        <p:nvSpPr>
          <p:cNvPr id="155651" name="Content Placeholder 2">
            <a:extLst>
              <a:ext uri="{FF2B5EF4-FFF2-40B4-BE49-F238E27FC236}">
                <a16:creationId xmlns:a16="http://schemas.microsoft.com/office/drawing/2014/main" id="{4477B18C-005A-9A42-801A-524E97829F63}"/>
              </a:ext>
            </a:extLst>
          </p:cNvPr>
          <p:cNvSpPr>
            <a:spLocks noGrp="1" noChangeArrowheads="1"/>
          </p:cNvSpPr>
          <p:nvPr>
            <p:ph idx="1"/>
          </p:nvPr>
        </p:nvSpPr>
        <p:spPr/>
        <p:txBody>
          <a:bodyPr/>
          <a:lstStyle/>
          <a:p>
            <a:pPr eaLnBrk="1" hangingPunct="1">
              <a:lnSpc>
                <a:spcPct val="90000"/>
              </a:lnSpc>
            </a:pPr>
            <a:r>
              <a:rPr lang="en-US" altLang="en-US" sz="3600">
                <a:solidFill>
                  <a:srgbClr val="000000"/>
                </a:solidFill>
              </a:rPr>
              <a:t>California’s state prison health care system placed into receivership </a:t>
            </a:r>
          </a:p>
          <a:p>
            <a:pPr lvl="1" eaLnBrk="1" hangingPunct="1">
              <a:lnSpc>
                <a:spcPct val="90000"/>
              </a:lnSpc>
            </a:pPr>
            <a:r>
              <a:rPr lang="en-US" altLang="en-US" sz="3600">
                <a:solidFill>
                  <a:srgbClr val="000000"/>
                </a:solidFill>
              </a:rPr>
              <a:t>1 unnecessary death/day</a:t>
            </a:r>
          </a:p>
          <a:p>
            <a:pPr lvl="1" eaLnBrk="1" hangingPunct="1">
              <a:lnSpc>
                <a:spcPct val="90000"/>
              </a:lnSpc>
            </a:pPr>
            <a:r>
              <a:rPr lang="en-US" altLang="en-US" sz="3600">
                <a:solidFill>
                  <a:srgbClr val="000000"/>
                </a:solidFill>
              </a:rPr>
              <a:t>$5 co-pays limit access</a:t>
            </a:r>
          </a:p>
          <a:p>
            <a:pPr lvl="1"/>
            <a:r>
              <a:rPr lang="en-US" altLang="en-US" sz="3600"/>
              <a:t>Almost 50,000 released, noted to have been held under “inhumane conditions” (US Supreme Court) </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a:extLst>
              <a:ext uri="{FF2B5EF4-FFF2-40B4-BE49-F238E27FC236}">
                <a16:creationId xmlns:a16="http://schemas.microsoft.com/office/drawing/2014/main" id="{E5FF8AAA-5457-46A6-BB20-B8269FC3C98A}"/>
              </a:ext>
            </a:extLst>
          </p:cNvPr>
          <p:cNvSpPr>
            <a:spLocks noGrp="1" noChangeArrowheads="1"/>
          </p:cNvSpPr>
          <p:nvPr>
            <p:ph type="title"/>
          </p:nvPr>
        </p:nvSpPr>
        <p:spPr/>
        <p:txBody>
          <a:bodyPr/>
          <a:lstStyle/>
          <a:p>
            <a:pPr eaLnBrk="1" hangingPunct="1"/>
            <a:r>
              <a:rPr lang="en-US" altLang="en-US"/>
              <a:t>Abuse of Female Prisoners</a:t>
            </a:r>
          </a:p>
        </p:txBody>
      </p:sp>
      <p:sp>
        <p:nvSpPr>
          <p:cNvPr id="156675" name="Rectangle 3">
            <a:extLst>
              <a:ext uri="{FF2B5EF4-FFF2-40B4-BE49-F238E27FC236}">
                <a16:creationId xmlns:a16="http://schemas.microsoft.com/office/drawing/2014/main" id="{A0AEA477-CAA2-4F25-F95F-6E95C634D139}"/>
              </a:ext>
            </a:extLst>
          </p:cNvPr>
          <p:cNvSpPr>
            <a:spLocks noGrp="1" noChangeArrowheads="1"/>
          </p:cNvSpPr>
          <p:nvPr>
            <p:ph type="body" idx="1"/>
          </p:nvPr>
        </p:nvSpPr>
        <p:spPr/>
        <p:txBody>
          <a:bodyPr/>
          <a:lstStyle/>
          <a:p>
            <a:pPr eaLnBrk="1" hangingPunct="1"/>
            <a:r>
              <a:rPr lang="en-US" altLang="en-US" sz="3600" dirty="0"/>
              <a:t>Rape and abuse of female prisoners rampant</a:t>
            </a:r>
          </a:p>
          <a:p>
            <a:pPr lvl="1" eaLnBrk="1" hangingPunct="1"/>
            <a:r>
              <a:rPr lang="en-US" altLang="en-US" sz="3200" dirty="0"/>
              <a:t>1/8 juveniles and 1/20 adults raped while in custody</a:t>
            </a:r>
          </a:p>
          <a:p>
            <a:pPr eaLnBrk="1" hangingPunct="1"/>
            <a:r>
              <a:rPr lang="en-US" altLang="en-US" sz="3600" dirty="0"/>
              <a:t>Perpetrators seldom face charges</a:t>
            </a:r>
          </a:p>
          <a:p>
            <a:pPr eaLnBrk="1" hangingPunct="1"/>
            <a:r>
              <a:rPr lang="en-US" altLang="en-US" sz="3600" dirty="0"/>
              <a:t>Correctional authorities deny seriousness of problem</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a:extLst>
              <a:ext uri="{FF2B5EF4-FFF2-40B4-BE49-F238E27FC236}">
                <a16:creationId xmlns:a16="http://schemas.microsoft.com/office/drawing/2014/main" id="{C61CD1A9-3F11-09CE-C8A1-FE3FB17AC27B}"/>
              </a:ext>
            </a:extLst>
          </p:cNvPr>
          <p:cNvSpPr>
            <a:spLocks noGrp="1" noChangeArrowheads="1"/>
          </p:cNvSpPr>
          <p:nvPr>
            <p:ph type="title"/>
          </p:nvPr>
        </p:nvSpPr>
        <p:spPr/>
        <p:txBody>
          <a:bodyPr/>
          <a:lstStyle/>
          <a:p>
            <a:pPr eaLnBrk="1" hangingPunct="1"/>
            <a:r>
              <a:rPr lang="en-US" altLang="en-US"/>
              <a:t>Abuse of Female Prisoners</a:t>
            </a:r>
          </a:p>
        </p:txBody>
      </p:sp>
      <p:sp>
        <p:nvSpPr>
          <p:cNvPr id="157699" name="Rectangle 3">
            <a:extLst>
              <a:ext uri="{FF2B5EF4-FFF2-40B4-BE49-F238E27FC236}">
                <a16:creationId xmlns:a16="http://schemas.microsoft.com/office/drawing/2014/main" id="{B8C91940-A13C-FCF6-7664-C41244C2232F}"/>
              </a:ext>
            </a:extLst>
          </p:cNvPr>
          <p:cNvSpPr>
            <a:spLocks noGrp="1" noChangeArrowheads="1"/>
          </p:cNvSpPr>
          <p:nvPr>
            <p:ph type="body" idx="1"/>
          </p:nvPr>
        </p:nvSpPr>
        <p:spPr/>
        <p:txBody>
          <a:bodyPr/>
          <a:lstStyle/>
          <a:p>
            <a:pPr eaLnBrk="1" hangingPunct="1"/>
            <a:r>
              <a:rPr lang="en-US" altLang="en-US" dirty="0"/>
              <a:t>Girls entering juvenile justice system:</a:t>
            </a:r>
          </a:p>
          <a:p>
            <a:pPr lvl="1" eaLnBrk="1" hangingPunct="1"/>
            <a:r>
              <a:rPr lang="en-US" altLang="en-US" dirty="0"/>
              <a:t>92% have been emotionally, physically, or sexually abused</a:t>
            </a:r>
          </a:p>
          <a:p>
            <a:pPr lvl="1" eaLnBrk="1" hangingPunct="1"/>
            <a:r>
              <a:rPr lang="en-US" altLang="en-US" dirty="0"/>
              <a:t>40% have been raped </a:t>
            </a:r>
          </a:p>
          <a:p>
            <a:pPr eaLnBrk="1" hangingPunct="1"/>
            <a:r>
              <a:rPr lang="en-US" altLang="en-US" dirty="0"/>
              <a:t>Women on death row:</a:t>
            </a:r>
          </a:p>
          <a:p>
            <a:pPr lvl="1" eaLnBrk="1" hangingPunct="1"/>
            <a:r>
              <a:rPr lang="en-US" altLang="en-US" dirty="0"/>
              <a:t>1/5 have been sexually assaulted while in prison</a:t>
            </a:r>
          </a:p>
          <a:p>
            <a:pPr lvl="1" eaLnBrk="1" hangingPunct="1"/>
            <a:r>
              <a:rPr lang="en-US" altLang="en-US" dirty="0"/>
              <a:t>1/3 report being watched by corrections officers while toileting/showering/dressing</a:t>
            </a: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Title 1">
            <a:extLst>
              <a:ext uri="{FF2B5EF4-FFF2-40B4-BE49-F238E27FC236}">
                <a16:creationId xmlns:a16="http://schemas.microsoft.com/office/drawing/2014/main" id="{5DEF8A02-1E5B-06D4-385E-C2E57D576EFB}"/>
              </a:ext>
            </a:extLst>
          </p:cNvPr>
          <p:cNvSpPr>
            <a:spLocks noGrp="1" noChangeArrowheads="1"/>
          </p:cNvSpPr>
          <p:nvPr>
            <p:ph type="title"/>
          </p:nvPr>
        </p:nvSpPr>
        <p:spPr/>
        <p:txBody>
          <a:bodyPr/>
          <a:lstStyle/>
          <a:p>
            <a:r>
              <a:rPr lang="en-US" altLang="en-US"/>
              <a:t>Sexual Assault and Rape of Incarcerated Men</a:t>
            </a:r>
          </a:p>
        </p:txBody>
      </p:sp>
      <p:sp>
        <p:nvSpPr>
          <p:cNvPr id="158723" name="Content Placeholder 2">
            <a:extLst>
              <a:ext uri="{FF2B5EF4-FFF2-40B4-BE49-F238E27FC236}">
                <a16:creationId xmlns:a16="http://schemas.microsoft.com/office/drawing/2014/main" id="{74BE3F40-E73A-A99D-7111-DBEF1B1805A3}"/>
              </a:ext>
            </a:extLst>
          </p:cNvPr>
          <p:cNvSpPr>
            <a:spLocks noGrp="1" noChangeArrowheads="1"/>
          </p:cNvSpPr>
          <p:nvPr>
            <p:ph idx="1"/>
          </p:nvPr>
        </p:nvSpPr>
        <p:spPr/>
        <p:txBody>
          <a:bodyPr/>
          <a:lstStyle/>
          <a:p>
            <a:r>
              <a:rPr lang="en-US" altLang="en-US" dirty="0"/>
              <a:t>1/5 men in state prisons report pressured or forced sex during incarceration; 7% report rape</a:t>
            </a:r>
          </a:p>
          <a:p>
            <a:r>
              <a:rPr lang="en-US" altLang="en-US" dirty="0"/>
              <a:t>4.5% of men in state and federal prisons sexually victimized annually</a:t>
            </a:r>
          </a:p>
          <a:p>
            <a:pPr lvl="1"/>
            <a:r>
              <a:rPr lang="en-US" altLang="en-US" dirty="0"/>
              <a:t>Rates much higher among non-heterosexual inmates (many engage in “protective” pairing / “protective” prostitution)</a:t>
            </a:r>
          </a:p>
          <a:p>
            <a:r>
              <a:rPr lang="en-US" altLang="en-US" dirty="0"/>
              <a:t>Gang culture contributes to prison rape</a:t>
            </a: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a:extLst>
              <a:ext uri="{FF2B5EF4-FFF2-40B4-BE49-F238E27FC236}">
                <a16:creationId xmlns:a16="http://schemas.microsoft.com/office/drawing/2014/main" id="{F497717D-B776-A10F-BBCB-7E3590750207}"/>
              </a:ext>
            </a:extLst>
          </p:cNvPr>
          <p:cNvSpPr>
            <a:spLocks noGrp="1" noChangeArrowheads="1"/>
          </p:cNvSpPr>
          <p:nvPr>
            <p:ph type="title"/>
          </p:nvPr>
        </p:nvSpPr>
        <p:spPr/>
        <p:txBody>
          <a:bodyPr/>
          <a:lstStyle/>
          <a:p>
            <a:r>
              <a:rPr lang="en-US" altLang="en-US"/>
              <a:t>Prison Rape</a:t>
            </a:r>
          </a:p>
        </p:txBody>
      </p:sp>
      <p:sp>
        <p:nvSpPr>
          <p:cNvPr id="159747" name="Rectangle 3">
            <a:extLst>
              <a:ext uri="{FF2B5EF4-FFF2-40B4-BE49-F238E27FC236}">
                <a16:creationId xmlns:a16="http://schemas.microsoft.com/office/drawing/2014/main" id="{429E9AC3-B8A6-3F11-C5BB-83AE3DC7E73C}"/>
              </a:ext>
            </a:extLst>
          </p:cNvPr>
          <p:cNvSpPr>
            <a:spLocks noGrp="1" noChangeArrowheads="1"/>
          </p:cNvSpPr>
          <p:nvPr>
            <p:ph type="body" idx="1"/>
          </p:nvPr>
        </p:nvSpPr>
        <p:spPr/>
        <p:txBody>
          <a:bodyPr/>
          <a:lstStyle/>
          <a:p>
            <a:r>
              <a:rPr lang="en-US" altLang="en-US" sz="3600" dirty="0"/>
              <a:t>Prison Rape Elimination Act (2003)</a:t>
            </a:r>
          </a:p>
          <a:p>
            <a:r>
              <a:rPr lang="en-US" altLang="en-US" sz="3600" dirty="0"/>
              <a:t>Established Prison Rape Elimination Commission to develop standards for reforms</a:t>
            </a:r>
          </a:p>
          <a:p>
            <a:r>
              <a:rPr lang="en-US" altLang="en-US" sz="3600" dirty="0"/>
              <a:t>Recommendations released 2012</a:t>
            </a:r>
          </a:p>
          <a:p>
            <a:pPr lvl="1"/>
            <a:r>
              <a:rPr lang="en-AU" altLang="en-US" sz="3200" dirty="0"/>
              <a:t>Emphasis is on prevention-first measures, staff and inmate education, and transparent oversight </a:t>
            </a:r>
            <a:endParaRPr lang="en-US" altLang="en-US" sz="3200" dirty="0"/>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a:extLst>
              <a:ext uri="{FF2B5EF4-FFF2-40B4-BE49-F238E27FC236}">
                <a16:creationId xmlns:a16="http://schemas.microsoft.com/office/drawing/2014/main" id="{1AD8AB20-8B69-5142-BD36-52391BBF0A41}"/>
              </a:ext>
            </a:extLst>
          </p:cNvPr>
          <p:cNvSpPr>
            <a:spLocks noGrp="1" noChangeArrowheads="1"/>
          </p:cNvSpPr>
          <p:nvPr>
            <p:ph type="title"/>
          </p:nvPr>
        </p:nvSpPr>
        <p:spPr/>
        <p:txBody>
          <a:bodyPr/>
          <a:lstStyle/>
          <a:p>
            <a:pPr eaLnBrk="1" hangingPunct="1"/>
            <a:r>
              <a:rPr lang="en-US" altLang="en-US"/>
              <a:t>Prison Health Care</a:t>
            </a:r>
          </a:p>
        </p:txBody>
      </p:sp>
      <p:sp>
        <p:nvSpPr>
          <p:cNvPr id="160771" name="Rectangle 3">
            <a:extLst>
              <a:ext uri="{FF2B5EF4-FFF2-40B4-BE49-F238E27FC236}">
                <a16:creationId xmlns:a16="http://schemas.microsoft.com/office/drawing/2014/main" id="{69C31459-B270-6544-9BF7-0A30FAE47336}"/>
              </a:ext>
            </a:extLst>
          </p:cNvPr>
          <p:cNvSpPr>
            <a:spLocks noGrp="1" noChangeArrowheads="1"/>
          </p:cNvSpPr>
          <p:nvPr>
            <p:ph type="body" idx="1"/>
          </p:nvPr>
        </p:nvSpPr>
        <p:spPr/>
        <p:txBody>
          <a:bodyPr/>
          <a:lstStyle/>
          <a:p>
            <a:pPr eaLnBrk="1" hangingPunct="1"/>
            <a:r>
              <a:rPr lang="en-US" altLang="en-US"/>
              <a:t>UNOS position paper: Excluding convicted prisoners from receiving medical treatment, including organ</a:t>
            </a:r>
          </a:p>
          <a:p>
            <a:pPr eaLnBrk="1" hangingPunct="1"/>
            <a:endParaRPr lang="en-US" altLang="en-US"/>
          </a:p>
          <a:p>
            <a:pPr eaLnBrk="1" hangingPunct="1"/>
            <a:r>
              <a:rPr lang="en-US" altLang="en-US"/>
              <a:t>US Supreme Court (</a:t>
            </a:r>
            <a:r>
              <a:rPr lang="en-US" altLang="en-US" i="1"/>
              <a:t>Washington v. Harper</a:t>
            </a:r>
            <a:r>
              <a:rPr lang="en-US" altLang="en-US"/>
              <a:t>) allows forcible treatment of inmates under certain conditions (i.e., medicating schizophrenics)</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a:extLst>
              <a:ext uri="{FF2B5EF4-FFF2-40B4-BE49-F238E27FC236}">
                <a16:creationId xmlns:a16="http://schemas.microsoft.com/office/drawing/2014/main" id="{8B11000D-76BF-75FB-F802-69E6A528C672}"/>
              </a:ext>
            </a:extLst>
          </p:cNvPr>
          <p:cNvSpPr>
            <a:spLocks noGrp="1" noChangeArrowheads="1"/>
          </p:cNvSpPr>
          <p:nvPr>
            <p:ph type="title"/>
          </p:nvPr>
        </p:nvSpPr>
        <p:spPr/>
        <p:txBody>
          <a:bodyPr/>
          <a:lstStyle/>
          <a:p>
            <a:pPr eaLnBrk="1" hangingPunct="1"/>
            <a:r>
              <a:rPr lang="en-US" altLang="en-US"/>
              <a:t>Rehabilitation and Release</a:t>
            </a:r>
          </a:p>
        </p:txBody>
      </p:sp>
      <p:sp>
        <p:nvSpPr>
          <p:cNvPr id="161795" name="Rectangle 3">
            <a:extLst>
              <a:ext uri="{FF2B5EF4-FFF2-40B4-BE49-F238E27FC236}">
                <a16:creationId xmlns:a16="http://schemas.microsoft.com/office/drawing/2014/main" id="{6A8E7679-443A-66FC-37E7-539CED86EF6E}"/>
              </a:ext>
            </a:extLst>
          </p:cNvPr>
          <p:cNvSpPr>
            <a:spLocks noGrp="1" noChangeArrowheads="1"/>
          </p:cNvSpPr>
          <p:nvPr>
            <p:ph type="body" idx="1"/>
          </p:nvPr>
        </p:nvSpPr>
        <p:spPr/>
        <p:txBody>
          <a:bodyPr/>
          <a:lstStyle/>
          <a:p>
            <a:pPr eaLnBrk="1" hangingPunct="1"/>
            <a:r>
              <a:rPr lang="en-US" altLang="en-US" sz="2800"/>
              <a:t>Over 650,000 prisoners released each year</a:t>
            </a:r>
          </a:p>
          <a:p>
            <a:pPr lvl="1" eaLnBrk="1" hangingPunct="1"/>
            <a:r>
              <a:rPr lang="en-US" altLang="en-US"/>
              <a:t>4-fold increase over 1980</a:t>
            </a:r>
          </a:p>
          <a:p>
            <a:pPr lvl="1" eaLnBrk="1" hangingPunct="1"/>
            <a:r>
              <a:rPr lang="en-US" altLang="en-US"/>
              <a:t>97% of all prisoners eventually return to the community</a:t>
            </a:r>
          </a:p>
          <a:p>
            <a:pPr lvl="1" eaLnBrk="1" hangingPunct="1"/>
            <a:r>
              <a:rPr lang="en-US" altLang="en-US"/>
              <a:t>67% of those released re-imprisoned within 3 yrs</a:t>
            </a:r>
          </a:p>
          <a:p>
            <a:pPr lvl="1" eaLnBrk="1" hangingPunct="1"/>
            <a:r>
              <a:rPr lang="en-US" altLang="en-US"/>
              <a:t>1990s: funding for rehab dramatically cut</a:t>
            </a: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itle 1">
            <a:extLst>
              <a:ext uri="{FF2B5EF4-FFF2-40B4-BE49-F238E27FC236}">
                <a16:creationId xmlns:a16="http://schemas.microsoft.com/office/drawing/2014/main" id="{EAEE9C01-B351-D8A3-0872-050025460544}"/>
              </a:ext>
            </a:extLst>
          </p:cNvPr>
          <p:cNvSpPr>
            <a:spLocks noGrp="1" noChangeArrowheads="1"/>
          </p:cNvSpPr>
          <p:nvPr>
            <p:ph type="title"/>
          </p:nvPr>
        </p:nvSpPr>
        <p:spPr/>
        <p:txBody>
          <a:bodyPr/>
          <a:lstStyle/>
          <a:p>
            <a:r>
              <a:rPr lang="en-US" altLang="en-US"/>
              <a:t>Rehabilitation and Release</a:t>
            </a:r>
          </a:p>
        </p:txBody>
      </p:sp>
      <p:sp>
        <p:nvSpPr>
          <p:cNvPr id="162819" name="Content Placeholder 2">
            <a:extLst>
              <a:ext uri="{FF2B5EF4-FFF2-40B4-BE49-F238E27FC236}">
                <a16:creationId xmlns:a16="http://schemas.microsoft.com/office/drawing/2014/main" id="{9FF69703-3B12-7FCC-2B09-6CFBFE66301A}"/>
              </a:ext>
            </a:extLst>
          </p:cNvPr>
          <p:cNvSpPr>
            <a:spLocks noGrp="1" noChangeArrowheads="1"/>
          </p:cNvSpPr>
          <p:nvPr>
            <p:ph idx="1"/>
          </p:nvPr>
        </p:nvSpPr>
        <p:spPr/>
        <p:txBody>
          <a:bodyPr/>
          <a:lstStyle/>
          <a:p>
            <a:pPr eaLnBrk="1" hangingPunct="1"/>
            <a:r>
              <a:rPr lang="en-US" altLang="en-US"/>
              <a:t>Newly released and paroled convicts face restricted access to federally-subsidized housing, welfare, and health care</a:t>
            </a:r>
          </a:p>
          <a:p>
            <a:pPr lvl="1" eaLnBrk="1" hangingPunct="1"/>
            <a:r>
              <a:rPr lang="en-US" altLang="en-US"/>
              <a:t>Some localities prohibit rental discrimination against ex-cons</a:t>
            </a:r>
          </a:p>
          <a:p>
            <a:pPr eaLnBrk="1" hangingPunct="1"/>
            <a:r>
              <a:rPr lang="en-US" altLang="en-US"/>
              <a:t>½ of state correctional facilities provide only a 1-2 week supply of medication</a:t>
            </a: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Title 1">
            <a:extLst>
              <a:ext uri="{FF2B5EF4-FFF2-40B4-BE49-F238E27FC236}">
                <a16:creationId xmlns:a16="http://schemas.microsoft.com/office/drawing/2014/main" id="{8E871442-3B1C-871D-4A7E-D0C93BCBB81D}"/>
              </a:ext>
            </a:extLst>
          </p:cNvPr>
          <p:cNvSpPr>
            <a:spLocks noGrp="1" noChangeArrowheads="1"/>
          </p:cNvSpPr>
          <p:nvPr>
            <p:ph type="title"/>
          </p:nvPr>
        </p:nvSpPr>
        <p:spPr/>
        <p:txBody>
          <a:bodyPr/>
          <a:lstStyle/>
          <a:p>
            <a:r>
              <a:rPr lang="en-US" altLang="en-US"/>
              <a:t>Rehabilitation and Release</a:t>
            </a:r>
          </a:p>
        </p:txBody>
      </p:sp>
      <p:sp>
        <p:nvSpPr>
          <p:cNvPr id="163843" name="Content Placeholder 2">
            <a:extLst>
              <a:ext uri="{FF2B5EF4-FFF2-40B4-BE49-F238E27FC236}">
                <a16:creationId xmlns:a16="http://schemas.microsoft.com/office/drawing/2014/main" id="{E932C35C-2A73-42AE-5436-E21E12DAEE60}"/>
              </a:ext>
            </a:extLst>
          </p:cNvPr>
          <p:cNvSpPr>
            <a:spLocks noGrp="1" noChangeArrowheads="1"/>
          </p:cNvSpPr>
          <p:nvPr>
            <p:ph idx="1"/>
          </p:nvPr>
        </p:nvSpPr>
        <p:spPr/>
        <p:txBody>
          <a:bodyPr/>
          <a:lstStyle/>
          <a:p>
            <a:pPr eaLnBrk="1" hangingPunct="1"/>
            <a:r>
              <a:rPr lang="en-US" altLang="en-US" sz="2800" dirty="0"/>
              <a:t>Access to mental health services shortly after release associated with nearly 40% reduction in short-term recidivism</a:t>
            </a:r>
          </a:p>
          <a:p>
            <a:pPr eaLnBrk="1" hangingPunct="1"/>
            <a:r>
              <a:rPr lang="en-US" altLang="en-US" sz="2800" dirty="0"/>
              <a:t>Wait times for Medicare, Medicaid, and Social Security benefits up to 3 months</a:t>
            </a:r>
          </a:p>
          <a:p>
            <a:pPr lvl="1" eaLnBrk="1" hangingPunct="1"/>
            <a:r>
              <a:rPr lang="en-US" altLang="en-US" dirty="0"/>
              <a:t>Build Back Better Act proposed use of Medicaid funds starting 30 days pre-release, to help prevent lapses in care, since average jail detention 26 days</a:t>
            </a:r>
          </a:p>
          <a:p>
            <a:pPr lvl="1" eaLnBrk="1" hangingPunct="1"/>
            <a:r>
              <a:rPr lang="en-US" altLang="en-US" dirty="0"/>
              <a:t>Did not pass</a:t>
            </a:r>
          </a:p>
          <a:p>
            <a:endParaRPr lang="en-US" altLang="en-US" dirty="0"/>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Title 1">
            <a:extLst>
              <a:ext uri="{FF2B5EF4-FFF2-40B4-BE49-F238E27FC236}">
                <a16:creationId xmlns:a16="http://schemas.microsoft.com/office/drawing/2014/main" id="{D6E0A0F0-D9CC-7C4B-BF5E-CA78CE634D66}"/>
              </a:ext>
            </a:extLst>
          </p:cNvPr>
          <p:cNvSpPr>
            <a:spLocks noGrp="1" noChangeArrowheads="1"/>
          </p:cNvSpPr>
          <p:nvPr>
            <p:ph type="title"/>
          </p:nvPr>
        </p:nvSpPr>
        <p:spPr/>
        <p:txBody>
          <a:bodyPr/>
          <a:lstStyle/>
          <a:p>
            <a:r>
              <a:rPr lang="en-US" altLang="en-US">
                <a:solidFill>
                  <a:srgbClr val="000000"/>
                </a:solidFill>
              </a:rPr>
              <a:t>Rehabilitation and Release</a:t>
            </a:r>
            <a:endParaRPr lang="en-US" altLang="en-US"/>
          </a:p>
        </p:txBody>
      </p:sp>
      <p:sp>
        <p:nvSpPr>
          <p:cNvPr id="164867" name="Content Placeholder 2">
            <a:extLst>
              <a:ext uri="{FF2B5EF4-FFF2-40B4-BE49-F238E27FC236}">
                <a16:creationId xmlns:a16="http://schemas.microsoft.com/office/drawing/2014/main" id="{023E5E4C-1D24-8F81-F8DA-E0925423EB56}"/>
              </a:ext>
            </a:extLst>
          </p:cNvPr>
          <p:cNvSpPr>
            <a:spLocks noGrp="1" noChangeArrowheads="1"/>
          </p:cNvSpPr>
          <p:nvPr>
            <p:ph idx="1"/>
          </p:nvPr>
        </p:nvSpPr>
        <p:spPr/>
        <p:txBody>
          <a:bodyPr/>
          <a:lstStyle/>
          <a:p>
            <a:r>
              <a:rPr lang="en-US" altLang="en-US" dirty="0"/>
              <a:t>Released inmates have high risk of death</a:t>
            </a:r>
          </a:p>
          <a:p>
            <a:r>
              <a:rPr lang="en-US" altLang="en-US" dirty="0"/>
              <a:t>1/70 former inmates hospitalized for an acute condition within 1 week of release; 1 in 12 within 3 months</a:t>
            </a:r>
          </a:p>
          <a:p>
            <a:pPr lvl="1"/>
            <a:r>
              <a:rPr lang="en-US" altLang="en-US" dirty="0"/>
              <a:t>2.5X similar non-incarcerated population</a:t>
            </a:r>
          </a:p>
          <a:p>
            <a:r>
              <a:rPr lang="en-US" altLang="en-US" dirty="0"/>
              <a:t>80% of former inmates have at least one chronic condition</a:t>
            </a:r>
          </a:p>
          <a:p>
            <a:pPr lvl="1"/>
            <a:r>
              <a:rPr lang="en-US" altLang="en-US" dirty="0"/>
              <a:t>Only 25% visit a doctor in the year following release</a:t>
            </a: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a:extLst>
              <a:ext uri="{FF2B5EF4-FFF2-40B4-BE49-F238E27FC236}">
                <a16:creationId xmlns:a16="http://schemas.microsoft.com/office/drawing/2014/main" id="{997A5957-6BEA-905A-32CF-F8EEAFC84C06}"/>
              </a:ext>
            </a:extLst>
          </p:cNvPr>
          <p:cNvSpPr>
            <a:spLocks noGrp="1" noChangeArrowheads="1"/>
          </p:cNvSpPr>
          <p:nvPr>
            <p:ph type="title"/>
          </p:nvPr>
        </p:nvSpPr>
        <p:spPr/>
        <p:txBody>
          <a:bodyPr/>
          <a:lstStyle/>
          <a:p>
            <a:r>
              <a:rPr lang="en-US" altLang="en-US"/>
              <a:t>Rehabilitation and Release</a:t>
            </a:r>
          </a:p>
        </p:txBody>
      </p:sp>
      <p:sp>
        <p:nvSpPr>
          <p:cNvPr id="165891" name="Rectangle 3">
            <a:extLst>
              <a:ext uri="{FF2B5EF4-FFF2-40B4-BE49-F238E27FC236}">
                <a16:creationId xmlns:a16="http://schemas.microsoft.com/office/drawing/2014/main" id="{CFF8BA28-96FB-ADA6-B230-AF742FFDF355}"/>
              </a:ext>
            </a:extLst>
          </p:cNvPr>
          <p:cNvSpPr>
            <a:spLocks noGrp="1" noChangeArrowheads="1"/>
          </p:cNvSpPr>
          <p:nvPr>
            <p:ph type="body" idx="1"/>
          </p:nvPr>
        </p:nvSpPr>
        <p:spPr/>
        <p:txBody>
          <a:bodyPr/>
          <a:lstStyle/>
          <a:p>
            <a:pPr eaLnBrk="1" hangingPunct="1"/>
            <a:r>
              <a:rPr lang="en-US" altLang="en-US" sz="2800" dirty="0"/>
              <a:t>Drug felons in 18 states permanently banned from receiving welfare</a:t>
            </a:r>
          </a:p>
          <a:p>
            <a:pPr eaLnBrk="1" hangingPunct="1"/>
            <a:r>
              <a:rPr lang="en-US" altLang="en-US" sz="2800" dirty="0"/>
              <a:t>High risk of death in first few weeks after release, mostly due to homicide, suicide, and drug overdose; higher risk lifelong due to suicide, chronic illness, exposure to neighborhood violence and development of stress-related diseases</a:t>
            </a:r>
          </a:p>
          <a:p>
            <a:pPr lvl="1" eaLnBrk="1" hangingPunct="1"/>
            <a:r>
              <a:rPr lang="en-US" altLang="en-US" dirty="0"/>
              <a:t>27% of adult suicides occur in formerly incarcerated persons (within 2 yrs of release)</a:t>
            </a:r>
          </a:p>
          <a:p>
            <a:endParaRPr lang="en-US" altLang="en-US" dirty="0"/>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a:extLst>
              <a:ext uri="{FF2B5EF4-FFF2-40B4-BE49-F238E27FC236}">
                <a16:creationId xmlns:a16="http://schemas.microsoft.com/office/drawing/2014/main" id="{6CC736C5-39EC-08FE-892C-B49F043F7A0F}"/>
              </a:ext>
            </a:extLst>
          </p:cNvPr>
          <p:cNvSpPr>
            <a:spLocks noGrp="1" noChangeArrowheads="1"/>
          </p:cNvSpPr>
          <p:nvPr>
            <p:ph type="title"/>
          </p:nvPr>
        </p:nvSpPr>
        <p:spPr/>
        <p:txBody>
          <a:bodyPr/>
          <a:lstStyle/>
          <a:p>
            <a:pPr eaLnBrk="1" hangingPunct="1"/>
            <a:r>
              <a:rPr lang="en-US" altLang="en-US" sz="4000"/>
              <a:t>Ex-offenders have poor job prospects</a:t>
            </a:r>
          </a:p>
        </p:txBody>
      </p:sp>
      <p:sp>
        <p:nvSpPr>
          <p:cNvPr id="166915" name="Rectangle 3">
            <a:extLst>
              <a:ext uri="{FF2B5EF4-FFF2-40B4-BE49-F238E27FC236}">
                <a16:creationId xmlns:a16="http://schemas.microsoft.com/office/drawing/2014/main" id="{C9A1F6CE-924E-199E-FAA3-7787609C6860}"/>
              </a:ext>
            </a:extLst>
          </p:cNvPr>
          <p:cNvSpPr>
            <a:spLocks noGrp="1" noChangeArrowheads="1"/>
          </p:cNvSpPr>
          <p:nvPr>
            <p:ph type="body" idx="1"/>
          </p:nvPr>
        </p:nvSpPr>
        <p:spPr/>
        <p:txBody>
          <a:bodyPr/>
          <a:lstStyle/>
          <a:p>
            <a:pPr eaLnBrk="1" hangingPunct="1"/>
            <a:r>
              <a:rPr lang="en-US" altLang="en-US" sz="2800" dirty="0"/>
              <a:t>Little education and job skills training occur behind bars</a:t>
            </a:r>
          </a:p>
          <a:p>
            <a:pPr lvl="1" eaLnBrk="1" hangingPunct="1"/>
            <a:r>
              <a:rPr lang="en-US" altLang="en-US" dirty="0"/>
              <a:t>Budget cuts have decimated library programs, many books banned</a:t>
            </a:r>
          </a:p>
          <a:p>
            <a:pPr lvl="1" eaLnBrk="1" hangingPunct="1"/>
            <a:r>
              <a:rPr lang="en-US" altLang="en-US" dirty="0"/>
              <a:t>GED programs reduce recidivism, decrease costs</a:t>
            </a:r>
          </a:p>
          <a:p>
            <a:pPr eaLnBrk="1" hangingPunct="1"/>
            <a:r>
              <a:rPr lang="en-US" altLang="en-US" sz="2800" dirty="0"/>
              <a:t>Most prisoners released with $50 to $100 “gate money” and a bus ticket</a:t>
            </a:r>
          </a:p>
          <a:p>
            <a:pPr eaLnBrk="1" hangingPunct="1"/>
            <a:r>
              <a:rPr lang="en-US" altLang="en-US" sz="2800" dirty="0"/>
              <a:t>Limited resum</a:t>
            </a:r>
            <a:r>
              <a:rPr lang="en-US" altLang="en-US" sz="2800" dirty="0">
                <a:cs typeface="Arial" panose="020B0604020202020204" pitchFamily="34" charset="0"/>
              </a:rPr>
              <a:t>és, background checks</a:t>
            </a: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Title 1">
            <a:extLst>
              <a:ext uri="{FF2B5EF4-FFF2-40B4-BE49-F238E27FC236}">
                <a16:creationId xmlns:a16="http://schemas.microsoft.com/office/drawing/2014/main" id="{BB8E622D-9831-5206-64C6-A3B21DEF6FAF}"/>
              </a:ext>
            </a:extLst>
          </p:cNvPr>
          <p:cNvSpPr>
            <a:spLocks noGrp="1" noChangeArrowheads="1"/>
          </p:cNvSpPr>
          <p:nvPr>
            <p:ph type="title"/>
          </p:nvPr>
        </p:nvSpPr>
        <p:spPr/>
        <p:txBody>
          <a:bodyPr/>
          <a:lstStyle/>
          <a:p>
            <a:r>
              <a:rPr lang="en-US" altLang="en-US" sz="4000">
                <a:solidFill>
                  <a:srgbClr val="000000"/>
                </a:solidFill>
              </a:rPr>
              <a:t>Ex-offenders have poor job prospects</a:t>
            </a:r>
            <a:endParaRPr lang="en-US" altLang="en-US"/>
          </a:p>
        </p:txBody>
      </p:sp>
      <p:sp>
        <p:nvSpPr>
          <p:cNvPr id="167939" name="Content Placeholder 2">
            <a:extLst>
              <a:ext uri="{FF2B5EF4-FFF2-40B4-BE49-F238E27FC236}">
                <a16:creationId xmlns:a16="http://schemas.microsoft.com/office/drawing/2014/main" id="{CADE2169-57CC-6E4C-18AD-AA8F55B1BD49}"/>
              </a:ext>
            </a:extLst>
          </p:cNvPr>
          <p:cNvSpPr>
            <a:spLocks noGrp="1" noChangeArrowheads="1"/>
          </p:cNvSpPr>
          <p:nvPr>
            <p:ph idx="1"/>
          </p:nvPr>
        </p:nvSpPr>
        <p:spPr/>
        <p:txBody>
          <a:bodyPr/>
          <a:lstStyle/>
          <a:p>
            <a:pPr eaLnBrk="1" hangingPunct="1"/>
            <a:r>
              <a:rPr lang="en-US" altLang="en-US" sz="3600">
                <a:cs typeface="Arial" panose="020B0604020202020204" pitchFamily="34" charset="0"/>
              </a:rPr>
              <a:t>60% of employers would not knowingly hire an ex-offender</a:t>
            </a:r>
          </a:p>
          <a:p>
            <a:pPr lvl="1" eaLnBrk="1" hangingPunct="1"/>
            <a:r>
              <a:rPr lang="en-US" altLang="en-US" sz="3600">
                <a:cs typeface="Arial" panose="020B0604020202020204" pitchFamily="34" charset="0"/>
              </a:rPr>
              <a:t>10 states and dozens of cities ban employment discrimination against ex-convicts</a:t>
            </a:r>
          </a:p>
          <a:p>
            <a:pPr eaLnBrk="1" hangingPunct="1"/>
            <a:r>
              <a:rPr lang="en-US" altLang="en-US" sz="3600">
                <a:cs typeface="Arial" panose="020B0604020202020204" pitchFamily="34" charset="0"/>
              </a:rPr>
              <a:t>High rates of criminal recidivism</a:t>
            </a:r>
          </a:p>
          <a:p>
            <a:endParaRPr lang="en-US" altLang="en-US"/>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Picture 2">
            <a:extLst>
              <a:ext uri="{FF2B5EF4-FFF2-40B4-BE49-F238E27FC236}">
                <a16:creationId xmlns:a16="http://schemas.microsoft.com/office/drawing/2014/main" id="{F95C30C4-EEA0-9796-3B94-EDBA304296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a:extLst>
              <a:ext uri="{FF2B5EF4-FFF2-40B4-BE49-F238E27FC236}">
                <a16:creationId xmlns:a16="http://schemas.microsoft.com/office/drawing/2014/main" id="{B3D14465-E9DD-F7BC-DA83-ACEDF99456F3}"/>
              </a:ext>
            </a:extLst>
          </p:cNvPr>
          <p:cNvSpPr>
            <a:spLocks noGrp="1" noChangeArrowheads="1"/>
          </p:cNvSpPr>
          <p:nvPr>
            <p:ph type="title"/>
          </p:nvPr>
        </p:nvSpPr>
        <p:spPr/>
        <p:txBody>
          <a:bodyPr/>
          <a:lstStyle/>
          <a:p>
            <a:pPr eaLnBrk="1" hangingPunct="1"/>
            <a:r>
              <a:rPr lang="en-US" altLang="en-US" sz="4000"/>
              <a:t>Barriers to re-unification of children with released mothers</a:t>
            </a:r>
          </a:p>
        </p:txBody>
      </p:sp>
      <p:sp>
        <p:nvSpPr>
          <p:cNvPr id="169987" name="Rectangle 3">
            <a:extLst>
              <a:ext uri="{FF2B5EF4-FFF2-40B4-BE49-F238E27FC236}">
                <a16:creationId xmlns:a16="http://schemas.microsoft.com/office/drawing/2014/main" id="{781894E8-6123-1C6B-DAE3-90AD9600B9D4}"/>
              </a:ext>
            </a:extLst>
          </p:cNvPr>
          <p:cNvSpPr>
            <a:spLocks noGrp="1" noChangeArrowheads="1"/>
          </p:cNvSpPr>
          <p:nvPr>
            <p:ph type="body" idx="1"/>
          </p:nvPr>
        </p:nvSpPr>
        <p:spPr/>
        <p:txBody>
          <a:bodyPr/>
          <a:lstStyle/>
          <a:p>
            <a:pPr eaLnBrk="1" hangingPunct="1"/>
            <a:r>
              <a:rPr lang="en-US" altLang="en-US"/>
              <a:t>Short timelines: parental rights can be terminated if child in foster care for 15 out of last 22 months</a:t>
            </a:r>
          </a:p>
          <a:p>
            <a:pPr eaLnBrk="1" hangingPunct="1"/>
            <a:r>
              <a:rPr lang="en-US" altLang="en-US"/>
              <a:t>Lack of contact with children, often due to distance</a:t>
            </a:r>
          </a:p>
          <a:p>
            <a:pPr eaLnBrk="1" hangingPunct="1"/>
            <a:r>
              <a:rPr lang="en-US" altLang="en-US"/>
              <a:t>Lack of affordable child care</a:t>
            </a:r>
          </a:p>
          <a:p>
            <a:pPr eaLnBrk="1" hangingPunct="1"/>
            <a:r>
              <a:rPr lang="en-US" altLang="en-US"/>
              <a:t>Restrictions on public assistance after release for certain offenders</a:t>
            </a: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a:extLst>
              <a:ext uri="{FF2B5EF4-FFF2-40B4-BE49-F238E27FC236}">
                <a16:creationId xmlns:a16="http://schemas.microsoft.com/office/drawing/2014/main" id="{AAC25FF1-2ED6-D573-EE63-B02D88528263}"/>
              </a:ext>
            </a:extLst>
          </p:cNvPr>
          <p:cNvSpPr>
            <a:spLocks noGrp="1" noChangeArrowheads="1"/>
          </p:cNvSpPr>
          <p:nvPr>
            <p:ph type="title"/>
          </p:nvPr>
        </p:nvSpPr>
        <p:spPr/>
        <p:txBody>
          <a:bodyPr/>
          <a:lstStyle/>
          <a:p>
            <a:pPr eaLnBrk="1" hangingPunct="1"/>
            <a:r>
              <a:rPr lang="en-US" altLang="en-US" sz="4000"/>
              <a:t>Disenfranchisement of convicts and ex-felons</a:t>
            </a:r>
          </a:p>
        </p:txBody>
      </p:sp>
      <p:sp>
        <p:nvSpPr>
          <p:cNvPr id="171011" name="Rectangle 3">
            <a:extLst>
              <a:ext uri="{FF2B5EF4-FFF2-40B4-BE49-F238E27FC236}">
                <a16:creationId xmlns:a16="http://schemas.microsoft.com/office/drawing/2014/main" id="{BDBEB492-C995-F648-5969-1127CBD022CA}"/>
              </a:ext>
            </a:extLst>
          </p:cNvPr>
          <p:cNvSpPr>
            <a:spLocks noGrp="1" noChangeArrowheads="1"/>
          </p:cNvSpPr>
          <p:nvPr>
            <p:ph type="body" idx="1"/>
          </p:nvPr>
        </p:nvSpPr>
        <p:spPr/>
        <p:txBody>
          <a:bodyPr/>
          <a:lstStyle/>
          <a:p>
            <a:pPr eaLnBrk="1" hangingPunct="1">
              <a:lnSpc>
                <a:spcPct val="90000"/>
              </a:lnSpc>
            </a:pPr>
            <a:r>
              <a:rPr lang="en-US" altLang="en-US" dirty="0"/>
              <a:t>Only Maine, Vermont, and D.C. allow prisoners to vote</a:t>
            </a:r>
          </a:p>
          <a:p>
            <a:pPr eaLnBrk="1" hangingPunct="1">
              <a:lnSpc>
                <a:spcPct val="90000"/>
              </a:lnSpc>
            </a:pPr>
            <a:r>
              <a:rPr lang="en-AU" altLang="en-US" dirty="0"/>
              <a:t>23 states automatically restore voting rights upon release from prison</a:t>
            </a:r>
          </a:p>
          <a:p>
            <a:pPr eaLnBrk="1" hangingPunct="1">
              <a:lnSpc>
                <a:spcPct val="90000"/>
              </a:lnSpc>
            </a:pPr>
            <a:r>
              <a:rPr lang="en-AU" altLang="en-US" dirty="0"/>
              <a:t>15 states restore rights after completing parole or probation. </a:t>
            </a:r>
          </a:p>
          <a:p>
            <a:pPr eaLnBrk="1" hangingPunct="1">
              <a:lnSpc>
                <a:spcPct val="90000"/>
              </a:lnSpc>
            </a:pPr>
            <a:r>
              <a:rPr lang="en-AU" altLang="en-US" dirty="0"/>
              <a:t>10 states where additional restrictions apply, such as waiting periods or special restoration procedures for certain crimes</a:t>
            </a:r>
            <a:endParaRPr lang="en-US" altLang="en-US" dirty="0"/>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Title 1">
            <a:extLst>
              <a:ext uri="{FF2B5EF4-FFF2-40B4-BE49-F238E27FC236}">
                <a16:creationId xmlns:a16="http://schemas.microsoft.com/office/drawing/2014/main" id="{3808AA12-754D-FCF1-70BD-955A8E9281B8}"/>
              </a:ext>
            </a:extLst>
          </p:cNvPr>
          <p:cNvSpPr>
            <a:spLocks noGrp="1" noChangeArrowheads="1"/>
          </p:cNvSpPr>
          <p:nvPr>
            <p:ph type="title"/>
          </p:nvPr>
        </p:nvSpPr>
        <p:spPr/>
        <p:txBody>
          <a:bodyPr/>
          <a:lstStyle/>
          <a:p>
            <a:r>
              <a:rPr lang="en-US" altLang="en-US"/>
              <a:t>Disenfranchisement of convicts and ex-felons</a:t>
            </a:r>
          </a:p>
        </p:txBody>
      </p:sp>
      <p:sp>
        <p:nvSpPr>
          <p:cNvPr id="172035" name="Content Placeholder 2">
            <a:extLst>
              <a:ext uri="{FF2B5EF4-FFF2-40B4-BE49-F238E27FC236}">
                <a16:creationId xmlns:a16="http://schemas.microsoft.com/office/drawing/2014/main" id="{7C980020-49B0-7FE6-D0F2-1C04421DE947}"/>
              </a:ext>
            </a:extLst>
          </p:cNvPr>
          <p:cNvSpPr>
            <a:spLocks noGrp="1" noChangeArrowheads="1"/>
          </p:cNvSpPr>
          <p:nvPr>
            <p:ph idx="1"/>
          </p:nvPr>
        </p:nvSpPr>
        <p:spPr/>
        <p:txBody>
          <a:bodyPr/>
          <a:lstStyle/>
          <a:p>
            <a:pPr eaLnBrk="1" hangingPunct="1">
              <a:lnSpc>
                <a:spcPct val="90000"/>
              </a:lnSpc>
            </a:pPr>
            <a:r>
              <a:rPr lang="en-US" altLang="en-US" sz="2800"/>
              <a:t>4.6 million US citizens disenfranchised due to criminal convictions</a:t>
            </a:r>
          </a:p>
          <a:p>
            <a:pPr lvl="1" eaLnBrk="1" hangingPunct="1">
              <a:lnSpc>
                <a:spcPct val="90000"/>
              </a:lnSpc>
            </a:pPr>
            <a:r>
              <a:rPr lang="en-US" altLang="en-US"/>
              <a:t>Includes 1.2 million women</a:t>
            </a:r>
          </a:p>
          <a:p>
            <a:pPr lvl="1" eaLnBrk="1" hangingPunct="1">
              <a:lnSpc>
                <a:spcPct val="90000"/>
              </a:lnSpc>
            </a:pPr>
            <a:r>
              <a:rPr lang="en-US" altLang="en-US"/>
              <a:t>Includes 2.2 million who have served their sentences</a:t>
            </a:r>
          </a:p>
          <a:p>
            <a:pPr eaLnBrk="1" hangingPunct="1">
              <a:lnSpc>
                <a:spcPct val="90000"/>
              </a:lnSpc>
            </a:pPr>
            <a:r>
              <a:rPr lang="en-US" altLang="en-US" sz="2800"/>
              <a:t>6% of African-American men disenfranchised (vs. 1.7% of non-African-Americans); higher rates also noted for LatinX Americans</a:t>
            </a:r>
          </a:p>
          <a:p>
            <a:pPr eaLnBrk="1" hangingPunct="1">
              <a:lnSpc>
                <a:spcPct val="90000"/>
              </a:lnSpc>
            </a:pPr>
            <a:r>
              <a:rPr lang="en-US" altLang="en-US" sz="2800"/>
              <a:t>Possible role in election outcomes</a:t>
            </a:r>
          </a:p>
          <a:p>
            <a:endParaRPr lang="en-US" altLang="en-US"/>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Title 1">
            <a:extLst>
              <a:ext uri="{FF2B5EF4-FFF2-40B4-BE49-F238E27FC236}">
                <a16:creationId xmlns:a16="http://schemas.microsoft.com/office/drawing/2014/main" id="{D3BD0FE1-CB68-DA98-5E75-550DF0629B64}"/>
              </a:ext>
            </a:extLst>
          </p:cNvPr>
          <p:cNvSpPr>
            <a:spLocks noGrp="1" noChangeArrowheads="1"/>
          </p:cNvSpPr>
          <p:nvPr>
            <p:ph type="title"/>
          </p:nvPr>
        </p:nvSpPr>
        <p:spPr/>
        <p:txBody>
          <a:bodyPr/>
          <a:lstStyle/>
          <a:p>
            <a:r>
              <a:rPr lang="en-US" altLang="en-US"/>
              <a:t>Incarceration and Census</a:t>
            </a:r>
          </a:p>
        </p:txBody>
      </p:sp>
      <p:sp>
        <p:nvSpPr>
          <p:cNvPr id="173059" name="Content Placeholder 2">
            <a:extLst>
              <a:ext uri="{FF2B5EF4-FFF2-40B4-BE49-F238E27FC236}">
                <a16:creationId xmlns:a16="http://schemas.microsoft.com/office/drawing/2014/main" id="{51DAE465-2C26-5AAE-64A9-D50F0D3C2F45}"/>
              </a:ext>
            </a:extLst>
          </p:cNvPr>
          <p:cNvSpPr>
            <a:spLocks noGrp="1" noChangeArrowheads="1"/>
          </p:cNvSpPr>
          <p:nvPr>
            <p:ph idx="1"/>
          </p:nvPr>
        </p:nvSpPr>
        <p:spPr/>
        <p:txBody>
          <a:bodyPr/>
          <a:lstStyle/>
          <a:p>
            <a:r>
              <a:rPr lang="en-US" altLang="en-US"/>
              <a:t>Census counts incarcerated as living in location of prison, not their usual communities</a:t>
            </a:r>
          </a:p>
          <a:p>
            <a:r>
              <a:rPr lang="en-US" altLang="en-US"/>
              <a:t>Skews representation and government benefits to rural, predominantly white areas and away from urban communities of color</a:t>
            </a:r>
          </a:p>
          <a:p>
            <a:pPr lvl="1"/>
            <a:r>
              <a:rPr lang="en-US" altLang="en-US"/>
              <a:t>“prison gerrymandering” </a:t>
            </a:r>
          </a:p>
          <a:p>
            <a:pPr lvl="1"/>
            <a:r>
              <a:rPr lang="en-US" altLang="en-US"/>
              <a:t>Some states trying to counter</a:t>
            </a: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a:extLst>
              <a:ext uri="{FF2B5EF4-FFF2-40B4-BE49-F238E27FC236}">
                <a16:creationId xmlns:a16="http://schemas.microsoft.com/office/drawing/2014/main" id="{44F874B3-1DA8-E8CA-CFC7-F236E91F0F7A}"/>
              </a:ext>
            </a:extLst>
          </p:cNvPr>
          <p:cNvSpPr>
            <a:spLocks noGrp="1" noChangeArrowheads="1"/>
          </p:cNvSpPr>
          <p:nvPr>
            <p:ph type="title"/>
          </p:nvPr>
        </p:nvSpPr>
        <p:spPr/>
        <p:txBody>
          <a:bodyPr/>
          <a:lstStyle/>
          <a:p>
            <a:pPr eaLnBrk="1" hangingPunct="1"/>
            <a:r>
              <a:rPr lang="en-US" altLang="en-US"/>
              <a:t>The Death Penalty</a:t>
            </a:r>
          </a:p>
        </p:txBody>
      </p:sp>
      <p:sp>
        <p:nvSpPr>
          <p:cNvPr id="174083" name="Rectangle 3">
            <a:extLst>
              <a:ext uri="{FF2B5EF4-FFF2-40B4-BE49-F238E27FC236}">
                <a16:creationId xmlns:a16="http://schemas.microsoft.com/office/drawing/2014/main" id="{D6C925FC-7E04-5175-3F8A-751D83753493}"/>
              </a:ext>
            </a:extLst>
          </p:cNvPr>
          <p:cNvSpPr>
            <a:spLocks noGrp="1" noChangeArrowheads="1"/>
          </p:cNvSpPr>
          <p:nvPr>
            <p:ph type="body" idx="1"/>
          </p:nvPr>
        </p:nvSpPr>
        <p:spPr/>
        <p:txBody>
          <a:bodyPr/>
          <a:lstStyle/>
          <a:p>
            <a:pPr eaLnBrk="1" hangingPunct="1"/>
            <a:r>
              <a:rPr lang="en-US" altLang="en-US" sz="2800"/>
              <a:t>The Supreme Court’s endorsement of capital punishment “was premised on the promise that capital punishment would be administered with fairness and justice. Instead, the promise has become a cruel and empty mockery. If not remedied, the scandalous state of our present system of capital punishment will cast a pall of shame over our society for years to come.”</a:t>
            </a:r>
          </a:p>
          <a:p>
            <a:pPr algn="r" eaLnBrk="1" hangingPunct="1">
              <a:buFontTx/>
              <a:buNone/>
            </a:pPr>
            <a:r>
              <a:rPr lang="en-US" altLang="en-US" sz="2800"/>
              <a:t>Justice Thurgood Marshall, 1990 </a:t>
            </a: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a:extLst>
              <a:ext uri="{FF2B5EF4-FFF2-40B4-BE49-F238E27FC236}">
                <a16:creationId xmlns:a16="http://schemas.microsoft.com/office/drawing/2014/main" id="{D68884E4-5544-7288-73BF-76C2D08886A4}"/>
              </a:ext>
            </a:extLst>
          </p:cNvPr>
          <p:cNvSpPr>
            <a:spLocks noGrp="1" noChangeArrowheads="1"/>
          </p:cNvSpPr>
          <p:nvPr>
            <p:ph type="title"/>
          </p:nvPr>
        </p:nvSpPr>
        <p:spPr/>
        <p:txBody>
          <a:bodyPr/>
          <a:lstStyle/>
          <a:p>
            <a:pPr eaLnBrk="1" hangingPunct="1"/>
            <a:r>
              <a:rPr lang="en-US" altLang="en-US"/>
              <a:t>The Death Penalty</a:t>
            </a:r>
          </a:p>
        </p:txBody>
      </p:sp>
      <p:sp>
        <p:nvSpPr>
          <p:cNvPr id="175107" name="Rectangle 3">
            <a:extLst>
              <a:ext uri="{FF2B5EF4-FFF2-40B4-BE49-F238E27FC236}">
                <a16:creationId xmlns:a16="http://schemas.microsoft.com/office/drawing/2014/main" id="{D5B986ED-3DC0-E4FB-3CDA-6E575B30FCF3}"/>
              </a:ext>
            </a:extLst>
          </p:cNvPr>
          <p:cNvSpPr>
            <a:spLocks noGrp="1" noChangeArrowheads="1"/>
          </p:cNvSpPr>
          <p:nvPr>
            <p:ph type="body" idx="1"/>
          </p:nvPr>
        </p:nvSpPr>
        <p:spPr/>
        <p:txBody>
          <a:bodyPr/>
          <a:lstStyle/>
          <a:p>
            <a:pPr eaLnBrk="1" hangingPunct="1">
              <a:lnSpc>
                <a:spcPct val="90000"/>
              </a:lnSpc>
            </a:pPr>
            <a:r>
              <a:rPr lang="en-US" altLang="en-US" dirty="0"/>
              <a:t>As one whose husband and mother-in-law have died the victims of murder … I stand firmly and unequivocally opposed to the death penalty ... An evil deed is not redeemed by an evil deed of retaliation. Justice is never advanced in the taking of a human life. Morality is never upheld by a legalized murder.”</a:t>
            </a:r>
          </a:p>
          <a:p>
            <a:pPr eaLnBrk="1" hangingPunct="1">
              <a:lnSpc>
                <a:spcPct val="90000"/>
              </a:lnSpc>
            </a:pPr>
            <a:r>
              <a:rPr lang="en-US" altLang="en-US" dirty="0"/>
              <a:t>Corretta Scott King </a:t>
            </a:r>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a:extLst>
              <a:ext uri="{FF2B5EF4-FFF2-40B4-BE49-F238E27FC236}">
                <a16:creationId xmlns:a16="http://schemas.microsoft.com/office/drawing/2014/main" id="{A7188336-F50A-91C6-0D5F-95158724DAA6}"/>
              </a:ext>
            </a:extLst>
          </p:cNvPr>
          <p:cNvSpPr>
            <a:spLocks noGrp="1" noChangeArrowheads="1"/>
          </p:cNvSpPr>
          <p:nvPr>
            <p:ph type="title"/>
          </p:nvPr>
        </p:nvSpPr>
        <p:spPr/>
        <p:txBody>
          <a:bodyPr/>
          <a:lstStyle/>
          <a:p>
            <a:pPr eaLnBrk="1" hangingPunct="1"/>
            <a:r>
              <a:rPr lang="en-US" altLang="en-US" sz="4000" dirty="0"/>
              <a:t>The Death Penalty: Methods of Execution</a:t>
            </a:r>
          </a:p>
        </p:txBody>
      </p:sp>
      <p:sp>
        <p:nvSpPr>
          <p:cNvPr id="176131" name="Rectangle 3">
            <a:extLst>
              <a:ext uri="{FF2B5EF4-FFF2-40B4-BE49-F238E27FC236}">
                <a16:creationId xmlns:a16="http://schemas.microsoft.com/office/drawing/2014/main" id="{73DB9FC1-68AC-8AE7-9B0D-314128DC2BDA}"/>
              </a:ext>
            </a:extLst>
          </p:cNvPr>
          <p:cNvSpPr>
            <a:spLocks noGrp="1" noChangeArrowheads="1"/>
          </p:cNvSpPr>
          <p:nvPr>
            <p:ph type="body" idx="1"/>
          </p:nvPr>
        </p:nvSpPr>
        <p:spPr/>
        <p:txBody>
          <a:bodyPr/>
          <a:lstStyle/>
          <a:p>
            <a:pPr eaLnBrk="1" hangingPunct="1">
              <a:lnSpc>
                <a:spcPct val="90000"/>
              </a:lnSpc>
            </a:pPr>
            <a:r>
              <a:rPr lang="en-US" altLang="en-US"/>
              <a:t>Ancient times through 18</a:t>
            </a:r>
            <a:r>
              <a:rPr lang="en-US" altLang="en-US" baseline="30000"/>
              <a:t>th</a:t>
            </a:r>
            <a:r>
              <a:rPr lang="en-US" altLang="en-US"/>
              <a:t> Century:</a:t>
            </a:r>
          </a:p>
          <a:p>
            <a:pPr lvl="1" eaLnBrk="1" hangingPunct="1">
              <a:lnSpc>
                <a:spcPct val="90000"/>
              </a:lnSpc>
            </a:pPr>
            <a:r>
              <a:rPr lang="en-US" altLang="en-US"/>
              <a:t>Crushing by elephant</a:t>
            </a:r>
          </a:p>
          <a:p>
            <a:pPr lvl="1" eaLnBrk="1" hangingPunct="1">
              <a:lnSpc>
                <a:spcPct val="90000"/>
              </a:lnSpc>
            </a:pPr>
            <a:r>
              <a:rPr lang="en-US" altLang="en-US"/>
              <a:t>Crucifixion</a:t>
            </a:r>
          </a:p>
          <a:p>
            <a:pPr lvl="1" eaLnBrk="1" hangingPunct="1">
              <a:lnSpc>
                <a:spcPct val="90000"/>
              </a:lnSpc>
            </a:pPr>
            <a:r>
              <a:rPr lang="en-US" altLang="en-US"/>
              <a:t>The Brazen Bull</a:t>
            </a:r>
          </a:p>
          <a:p>
            <a:pPr lvl="1" eaLnBrk="1" hangingPunct="1">
              <a:lnSpc>
                <a:spcPct val="90000"/>
              </a:lnSpc>
            </a:pPr>
            <a:r>
              <a:rPr lang="en-US" altLang="en-US"/>
              <a:t>Ling Chi (death by 1000 cuts – outlawed 1905)</a:t>
            </a:r>
          </a:p>
          <a:p>
            <a:pPr lvl="1" eaLnBrk="1" hangingPunct="1">
              <a:lnSpc>
                <a:spcPct val="90000"/>
              </a:lnSpc>
            </a:pPr>
            <a:r>
              <a:rPr lang="en-US" altLang="en-US"/>
              <a:t>Cave of Roses</a:t>
            </a:r>
          </a:p>
          <a:p>
            <a:pPr lvl="1" eaLnBrk="1" hangingPunct="1">
              <a:lnSpc>
                <a:spcPct val="90000"/>
              </a:lnSpc>
            </a:pPr>
            <a:r>
              <a:rPr lang="en-US" altLang="en-US"/>
              <a:t>Keelhauling</a:t>
            </a:r>
          </a:p>
          <a:p>
            <a:pPr lvl="1" eaLnBrk="1" hangingPunct="1">
              <a:lnSpc>
                <a:spcPct val="90000"/>
              </a:lnSpc>
            </a:pPr>
            <a:r>
              <a:rPr lang="en-US" altLang="en-US"/>
              <a:t>Spanish Donkey (Wooden Horse)</a:t>
            </a: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a:extLst>
              <a:ext uri="{FF2B5EF4-FFF2-40B4-BE49-F238E27FC236}">
                <a16:creationId xmlns:a16="http://schemas.microsoft.com/office/drawing/2014/main" id="{18426362-B7B3-9F9D-CBBE-ACB2189818B1}"/>
              </a:ext>
            </a:extLst>
          </p:cNvPr>
          <p:cNvSpPr>
            <a:spLocks noGrp="1" noChangeArrowheads="1"/>
          </p:cNvSpPr>
          <p:nvPr>
            <p:ph type="title"/>
          </p:nvPr>
        </p:nvSpPr>
        <p:spPr/>
        <p:txBody>
          <a:bodyPr/>
          <a:lstStyle/>
          <a:p>
            <a:pPr eaLnBrk="1" hangingPunct="1"/>
            <a:r>
              <a:rPr lang="en-US" altLang="en-US" sz="4000" dirty="0"/>
              <a:t>The Death Penalty: Methods of Execution</a:t>
            </a:r>
          </a:p>
        </p:txBody>
      </p:sp>
      <p:sp>
        <p:nvSpPr>
          <p:cNvPr id="177155" name="Rectangle 3">
            <a:extLst>
              <a:ext uri="{FF2B5EF4-FFF2-40B4-BE49-F238E27FC236}">
                <a16:creationId xmlns:a16="http://schemas.microsoft.com/office/drawing/2014/main" id="{9B260B1C-40B9-902B-D436-8DE67E09EAC1}"/>
              </a:ext>
            </a:extLst>
          </p:cNvPr>
          <p:cNvSpPr>
            <a:spLocks noGrp="1" noChangeArrowheads="1"/>
          </p:cNvSpPr>
          <p:nvPr>
            <p:ph type="body" idx="1"/>
          </p:nvPr>
        </p:nvSpPr>
        <p:spPr/>
        <p:txBody>
          <a:bodyPr/>
          <a:lstStyle/>
          <a:p>
            <a:pPr eaLnBrk="1" hangingPunct="1"/>
            <a:r>
              <a:rPr lang="en-US" altLang="en-US" sz="2800" dirty="0"/>
              <a:t>18</a:t>
            </a:r>
            <a:r>
              <a:rPr lang="en-US" altLang="en-US" sz="2800" baseline="30000" dirty="0"/>
              <a:t>th</a:t>
            </a:r>
            <a:r>
              <a:rPr lang="en-US" altLang="en-US" sz="2800" dirty="0"/>
              <a:t>- 20</a:t>
            </a:r>
            <a:r>
              <a:rPr lang="en-US" altLang="en-US" sz="2800" baseline="30000" dirty="0"/>
              <a:t>th</a:t>
            </a:r>
            <a:r>
              <a:rPr lang="en-US" altLang="en-US" sz="2800" dirty="0"/>
              <a:t> Century:</a:t>
            </a:r>
          </a:p>
          <a:p>
            <a:pPr lvl="1" eaLnBrk="1" hangingPunct="1"/>
            <a:r>
              <a:rPr lang="en-US" altLang="en-US" dirty="0"/>
              <a:t>Hanging (last use in Delaware, 1996)</a:t>
            </a:r>
          </a:p>
          <a:p>
            <a:pPr lvl="1" eaLnBrk="1" hangingPunct="1"/>
            <a:r>
              <a:rPr lang="en-US" altLang="en-US" dirty="0"/>
              <a:t>Firing squad (few so far – e.g., GA, SC - allowed in 5 states)</a:t>
            </a:r>
          </a:p>
          <a:p>
            <a:pPr lvl="1" eaLnBrk="1" hangingPunct="1"/>
            <a:r>
              <a:rPr lang="en-US" altLang="en-US" dirty="0"/>
              <a:t>Guillotine (debuted 1792, outlawed 1977)</a:t>
            </a:r>
          </a:p>
          <a:p>
            <a:pPr eaLnBrk="1" hangingPunct="1"/>
            <a:r>
              <a:rPr lang="en-US" altLang="en-US" sz="2800" dirty="0"/>
              <a:t>1608-1972: Est. 15,000 sanctioned killings in U.S.</a:t>
            </a: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a:extLst>
              <a:ext uri="{FF2B5EF4-FFF2-40B4-BE49-F238E27FC236}">
                <a16:creationId xmlns:a16="http://schemas.microsoft.com/office/drawing/2014/main" id="{6800D3C4-6E0F-DCF1-755C-F0E9E629CC33}"/>
              </a:ext>
            </a:extLst>
          </p:cNvPr>
          <p:cNvSpPr>
            <a:spLocks noGrp="1" noChangeArrowheads="1"/>
          </p:cNvSpPr>
          <p:nvPr>
            <p:ph type="title"/>
          </p:nvPr>
        </p:nvSpPr>
        <p:spPr/>
        <p:txBody>
          <a:bodyPr/>
          <a:lstStyle/>
          <a:p>
            <a:pPr eaLnBrk="1" hangingPunct="1"/>
            <a:r>
              <a:rPr lang="en-US" altLang="en-US"/>
              <a:t>Hanging</a:t>
            </a:r>
          </a:p>
        </p:txBody>
      </p:sp>
      <p:sp>
        <p:nvSpPr>
          <p:cNvPr id="178179" name="Rectangle 3">
            <a:extLst>
              <a:ext uri="{FF2B5EF4-FFF2-40B4-BE49-F238E27FC236}">
                <a16:creationId xmlns:a16="http://schemas.microsoft.com/office/drawing/2014/main" id="{5AD6A013-754A-CA48-6E12-92701CA4E0DF}"/>
              </a:ext>
            </a:extLst>
          </p:cNvPr>
          <p:cNvSpPr>
            <a:spLocks noGrp="1" noChangeArrowheads="1"/>
          </p:cNvSpPr>
          <p:nvPr>
            <p:ph type="body" idx="1"/>
          </p:nvPr>
        </p:nvSpPr>
        <p:spPr/>
        <p:txBody>
          <a:bodyPr/>
          <a:lstStyle/>
          <a:p>
            <a:pPr eaLnBrk="1" hangingPunct="1"/>
            <a:endParaRPr lang="en-US" altLang="en-US"/>
          </a:p>
        </p:txBody>
      </p:sp>
      <p:pic>
        <p:nvPicPr>
          <p:cNvPr id="178180" name="Picture 4" descr="Formerly%2520Condemned%2520Political%2520Prisoners">
            <a:hlinkClick r:id="rId2"/>
            <a:extLst>
              <a:ext uri="{FF2B5EF4-FFF2-40B4-BE49-F238E27FC236}">
                <a16:creationId xmlns:a16="http://schemas.microsoft.com/office/drawing/2014/main" id="{48680D68-4730-1B7A-B5BF-04DE578939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2133600"/>
            <a:ext cx="2878138" cy="363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a:extLst>
              <a:ext uri="{FF2B5EF4-FFF2-40B4-BE49-F238E27FC236}">
                <a16:creationId xmlns:a16="http://schemas.microsoft.com/office/drawing/2014/main" id="{44DA7259-F327-8FB9-A39F-C5D25CCB8DF6}"/>
              </a:ext>
            </a:extLst>
          </p:cNvPr>
          <p:cNvSpPr>
            <a:spLocks noGrp="1" noChangeArrowheads="1"/>
          </p:cNvSpPr>
          <p:nvPr>
            <p:ph type="title"/>
          </p:nvPr>
        </p:nvSpPr>
        <p:spPr/>
        <p:txBody>
          <a:bodyPr/>
          <a:lstStyle/>
          <a:p>
            <a:pPr eaLnBrk="1" hangingPunct="1"/>
            <a:r>
              <a:rPr lang="en-US" altLang="en-US" sz="4000"/>
              <a:t>Electric Chair</a:t>
            </a:r>
          </a:p>
        </p:txBody>
      </p:sp>
      <p:sp>
        <p:nvSpPr>
          <p:cNvPr id="179203" name="Rectangle 3">
            <a:extLst>
              <a:ext uri="{FF2B5EF4-FFF2-40B4-BE49-F238E27FC236}">
                <a16:creationId xmlns:a16="http://schemas.microsoft.com/office/drawing/2014/main" id="{EBD92B52-7D53-F5BB-0448-84AE6ADC3909}"/>
              </a:ext>
            </a:extLst>
          </p:cNvPr>
          <p:cNvSpPr>
            <a:spLocks noGrp="1" noChangeArrowheads="1"/>
          </p:cNvSpPr>
          <p:nvPr>
            <p:ph type="body" idx="1"/>
          </p:nvPr>
        </p:nvSpPr>
        <p:spPr/>
        <p:txBody>
          <a:bodyPr/>
          <a:lstStyle/>
          <a:p>
            <a:pPr eaLnBrk="1" hangingPunct="1"/>
            <a:r>
              <a:rPr lang="en-US" altLang="en-US" dirty="0"/>
              <a:t>1880s: NY begins use of electric chair</a:t>
            </a:r>
          </a:p>
          <a:p>
            <a:pPr lvl="1" eaLnBrk="1" hangingPunct="1"/>
            <a:r>
              <a:rPr lang="en-US" altLang="en-US" sz="3200" dirty="0"/>
              <a:t>Invented by dentist Alfred Southwick</a:t>
            </a:r>
          </a:p>
          <a:p>
            <a:pPr lvl="1" eaLnBrk="1" hangingPunct="1"/>
            <a:r>
              <a:rPr lang="en-US" altLang="en-US" sz="3200" dirty="0"/>
              <a:t>Thomas Edison lobbies for use, to capture larger share of energy market from competitor George Westinghouse</a:t>
            </a:r>
          </a:p>
          <a:p>
            <a:pPr lvl="1" eaLnBrk="1" hangingPunct="1"/>
            <a:r>
              <a:rPr lang="en-US" altLang="en-US" sz="3200" dirty="0"/>
              <a:t>Other states soon adopt</a:t>
            </a:r>
          </a:p>
          <a:p>
            <a:pPr lvl="1" eaLnBrk="1" hangingPunct="1"/>
            <a:r>
              <a:rPr lang="en-US" altLang="en-US" sz="3200" dirty="0"/>
              <a:t>No longer used as of 2008</a:t>
            </a:r>
          </a:p>
          <a:p>
            <a:pPr lvl="2" eaLnBrk="1" hangingPunct="1"/>
            <a:r>
              <a:rPr lang="en-US" altLang="en-US" sz="2800" dirty="0"/>
              <a:t>But, in 2023, SC allows option</a:t>
            </a:r>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a:extLst>
              <a:ext uri="{FF2B5EF4-FFF2-40B4-BE49-F238E27FC236}">
                <a16:creationId xmlns:a16="http://schemas.microsoft.com/office/drawing/2014/main" id="{90239471-9C4F-00D5-E328-09EBAAF0B9C7}"/>
              </a:ext>
            </a:extLst>
          </p:cNvPr>
          <p:cNvSpPr>
            <a:spLocks noGrp="1" noChangeArrowheads="1"/>
          </p:cNvSpPr>
          <p:nvPr>
            <p:ph type="title"/>
          </p:nvPr>
        </p:nvSpPr>
        <p:spPr/>
        <p:txBody>
          <a:bodyPr/>
          <a:lstStyle/>
          <a:p>
            <a:pPr eaLnBrk="1" hangingPunct="1"/>
            <a:r>
              <a:rPr lang="en-US" altLang="en-US"/>
              <a:t>Electric Chair</a:t>
            </a:r>
          </a:p>
        </p:txBody>
      </p:sp>
      <p:sp>
        <p:nvSpPr>
          <p:cNvPr id="180227" name="Rectangle 3">
            <a:extLst>
              <a:ext uri="{FF2B5EF4-FFF2-40B4-BE49-F238E27FC236}">
                <a16:creationId xmlns:a16="http://schemas.microsoft.com/office/drawing/2014/main" id="{EDB75E12-943E-EEB3-C2E9-0A74C7D39017}"/>
              </a:ext>
            </a:extLst>
          </p:cNvPr>
          <p:cNvSpPr>
            <a:spLocks noGrp="1" noChangeArrowheads="1"/>
          </p:cNvSpPr>
          <p:nvPr>
            <p:ph type="body" idx="1"/>
          </p:nvPr>
        </p:nvSpPr>
        <p:spPr/>
        <p:txBody>
          <a:bodyPr/>
          <a:lstStyle/>
          <a:p>
            <a:pPr eaLnBrk="1" hangingPunct="1"/>
            <a:endParaRPr lang="en-US" altLang="en-US"/>
          </a:p>
        </p:txBody>
      </p:sp>
      <p:pic>
        <p:nvPicPr>
          <p:cNvPr id="180228" name="Picture 4" descr="Interesting Doorway">
            <a:hlinkClick r:id="rId2"/>
            <a:extLst>
              <a:ext uri="{FF2B5EF4-FFF2-40B4-BE49-F238E27FC236}">
                <a16:creationId xmlns:a16="http://schemas.microsoft.com/office/drawing/2014/main" id="{E130C3AC-9AFB-B126-FC89-F23C5EF682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1981200"/>
            <a:ext cx="32766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a:extLst>
              <a:ext uri="{FF2B5EF4-FFF2-40B4-BE49-F238E27FC236}">
                <a16:creationId xmlns:a16="http://schemas.microsoft.com/office/drawing/2014/main" id="{BA6E99E6-CBE5-CA05-6799-CA2C6574FBF7}"/>
              </a:ext>
            </a:extLst>
          </p:cNvPr>
          <p:cNvSpPr>
            <a:spLocks noGrp="1" noChangeArrowheads="1"/>
          </p:cNvSpPr>
          <p:nvPr>
            <p:ph type="title"/>
          </p:nvPr>
        </p:nvSpPr>
        <p:spPr/>
        <p:txBody>
          <a:bodyPr/>
          <a:lstStyle/>
          <a:p>
            <a:pPr eaLnBrk="1" hangingPunct="1"/>
            <a:r>
              <a:rPr lang="en-US" altLang="en-US" sz="4000"/>
              <a:t>Gas Chamber</a:t>
            </a:r>
          </a:p>
        </p:txBody>
      </p:sp>
      <p:sp>
        <p:nvSpPr>
          <p:cNvPr id="181251" name="Rectangle 3">
            <a:extLst>
              <a:ext uri="{FF2B5EF4-FFF2-40B4-BE49-F238E27FC236}">
                <a16:creationId xmlns:a16="http://schemas.microsoft.com/office/drawing/2014/main" id="{984C2302-D556-832E-C7ED-D8B5A6B31DA0}"/>
              </a:ext>
            </a:extLst>
          </p:cNvPr>
          <p:cNvSpPr>
            <a:spLocks noGrp="1" noChangeArrowheads="1"/>
          </p:cNvSpPr>
          <p:nvPr>
            <p:ph type="body" idx="1"/>
          </p:nvPr>
        </p:nvSpPr>
        <p:spPr/>
        <p:txBody>
          <a:bodyPr/>
          <a:lstStyle/>
          <a:p>
            <a:pPr eaLnBrk="1" hangingPunct="1">
              <a:lnSpc>
                <a:spcPct val="90000"/>
              </a:lnSpc>
            </a:pPr>
            <a:r>
              <a:rPr lang="en-US" altLang="en-US" dirty="0"/>
              <a:t>Cyanide gas introduced in 1924</a:t>
            </a:r>
          </a:p>
          <a:p>
            <a:pPr lvl="1" eaLnBrk="1" hangingPunct="1">
              <a:lnSpc>
                <a:spcPct val="90000"/>
              </a:lnSpc>
            </a:pPr>
            <a:r>
              <a:rPr lang="en-US" altLang="en-US" dirty="0"/>
              <a:t>2022: AZ to allow use of Zyklon B (cyanide gas, used in Nazi death chambers)</a:t>
            </a:r>
          </a:p>
          <a:p>
            <a:pPr eaLnBrk="1" hangingPunct="1">
              <a:lnSpc>
                <a:spcPct val="90000"/>
              </a:lnSpc>
            </a:pPr>
            <a:endParaRPr lang="en-US" altLang="en-US" dirty="0"/>
          </a:p>
          <a:p>
            <a:pPr eaLnBrk="1" hangingPunct="1">
              <a:lnSpc>
                <a:spcPct val="90000"/>
              </a:lnSpc>
            </a:pPr>
            <a:r>
              <a:rPr lang="en-US" altLang="en-US" dirty="0"/>
              <a:t>2024: AL executes prisoner by nitrogen hypoxia</a:t>
            </a:r>
          </a:p>
          <a:p>
            <a:pPr lvl="1" eaLnBrk="1" hangingPunct="1">
              <a:lnSpc>
                <a:spcPct val="90000"/>
              </a:lnSpc>
            </a:pPr>
            <a:r>
              <a:rPr lang="en-US" altLang="en-US" dirty="0"/>
              <a:t>3 other states allow</a:t>
            </a: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Title 1">
            <a:extLst>
              <a:ext uri="{FF2B5EF4-FFF2-40B4-BE49-F238E27FC236}">
                <a16:creationId xmlns:a16="http://schemas.microsoft.com/office/drawing/2014/main" id="{4792B49E-DECE-4407-E0CC-B2DE844275C4}"/>
              </a:ext>
            </a:extLst>
          </p:cNvPr>
          <p:cNvSpPr>
            <a:spLocks noGrp="1" noChangeArrowheads="1"/>
          </p:cNvSpPr>
          <p:nvPr>
            <p:ph type="title"/>
          </p:nvPr>
        </p:nvSpPr>
        <p:spPr/>
        <p:txBody>
          <a:bodyPr/>
          <a:lstStyle/>
          <a:p>
            <a:r>
              <a:rPr lang="en-US" altLang="en-US"/>
              <a:t>Lethal Injection</a:t>
            </a:r>
          </a:p>
        </p:txBody>
      </p:sp>
      <p:sp>
        <p:nvSpPr>
          <p:cNvPr id="182275" name="Content Placeholder 2">
            <a:extLst>
              <a:ext uri="{FF2B5EF4-FFF2-40B4-BE49-F238E27FC236}">
                <a16:creationId xmlns:a16="http://schemas.microsoft.com/office/drawing/2014/main" id="{F327A52B-204B-D531-D4EE-949A43F60AEA}"/>
              </a:ext>
            </a:extLst>
          </p:cNvPr>
          <p:cNvSpPr>
            <a:spLocks noGrp="1" noChangeArrowheads="1"/>
          </p:cNvSpPr>
          <p:nvPr>
            <p:ph idx="1"/>
          </p:nvPr>
        </p:nvSpPr>
        <p:spPr/>
        <p:txBody>
          <a:bodyPr/>
          <a:lstStyle/>
          <a:p>
            <a:pPr eaLnBrk="1" hangingPunct="1">
              <a:lnSpc>
                <a:spcPct val="90000"/>
              </a:lnSpc>
            </a:pPr>
            <a:r>
              <a:rPr lang="en-US" altLang="en-US" dirty="0"/>
              <a:t>Developed by anesthesiologist Stanley Deutsch</a:t>
            </a:r>
          </a:p>
          <a:p>
            <a:pPr lvl="1" eaLnBrk="1" hangingPunct="1">
              <a:lnSpc>
                <a:spcPct val="90000"/>
              </a:lnSpc>
            </a:pPr>
            <a:r>
              <a:rPr lang="en-US" altLang="en-US" dirty="0"/>
              <a:t>Inexpensive, fast, “extremely humane”</a:t>
            </a:r>
          </a:p>
          <a:p>
            <a:pPr eaLnBrk="1" hangingPunct="1">
              <a:lnSpc>
                <a:spcPct val="90000"/>
              </a:lnSpc>
            </a:pPr>
            <a:r>
              <a:rPr lang="en-US" altLang="en-US" dirty="0"/>
              <a:t>First use in Texas in 1982</a:t>
            </a:r>
          </a:p>
          <a:p>
            <a:pPr eaLnBrk="1" hangingPunct="1">
              <a:lnSpc>
                <a:spcPct val="90000"/>
              </a:lnSpc>
            </a:pPr>
            <a:r>
              <a:rPr lang="en-US" altLang="en-US" dirty="0"/>
              <a:t>Now predominant mode of execution (over 900 since 1982)</a:t>
            </a:r>
          </a:p>
          <a:p>
            <a:endParaRPr lang="en-US" altLang="en-US" dirty="0"/>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a:extLst>
              <a:ext uri="{FF2B5EF4-FFF2-40B4-BE49-F238E27FC236}">
                <a16:creationId xmlns:a16="http://schemas.microsoft.com/office/drawing/2014/main" id="{B8B1B06A-34B5-0931-1125-7F6EC0F84E3A}"/>
              </a:ext>
            </a:extLst>
          </p:cNvPr>
          <p:cNvSpPr>
            <a:spLocks noGrp="1" noChangeArrowheads="1"/>
          </p:cNvSpPr>
          <p:nvPr>
            <p:ph type="title"/>
          </p:nvPr>
        </p:nvSpPr>
        <p:spPr/>
        <p:txBody>
          <a:bodyPr/>
          <a:lstStyle/>
          <a:p>
            <a:pPr eaLnBrk="1" hangingPunct="1"/>
            <a:r>
              <a:rPr lang="en-US" altLang="en-US"/>
              <a:t>Lethal Injection</a:t>
            </a:r>
          </a:p>
        </p:txBody>
      </p:sp>
      <p:sp>
        <p:nvSpPr>
          <p:cNvPr id="183299" name="Rectangle 3">
            <a:extLst>
              <a:ext uri="{FF2B5EF4-FFF2-40B4-BE49-F238E27FC236}">
                <a16:creationId xmlns:a16="http://schemas.microsoft.com/office/drawing/2014/main" id="{F54C806F-A5BF-BE7E-8A5D-83B64198A714}"/>
              </a:ext>
            </a:extLst>
          </p:cNvPr>
          <p:cNvSpPr>
            <a:spLocks noGrp="1" noChangeArrowheads="1"/>
          </p:cNvSpPr>
          <p:nvPr>
            <p:ph type="body" idx="1"/>
          </p:nvPr>
        </p:nvSpPr>
        <p:spPr/>
        <p:txBody>
          <a:bodyPr/>
          <a:lstStyle/>
          <a:p>
            <a:pPr eaLnBrk="1" hangingPunct="1"/>
            <a:endParaRPr lang="en-US" altLang="en-US"/>
          </a:p>
        </p:txBody>
      </p:sp>
      <p:pic>
        <p:nvPicPr>
          <p:cNvPr id="183300" name="Picture 4" descr="Texas%2520death%2520chamber">
            <a:hlinkClick r:id="rId2"/>
            <a:extLst>
              <a:ext uri="{FF2B5EF4-FFF2-40B4-BE49-F238E27FC236}">
                <a16:creationId xmlns:a16="http://schemas.microsoft.com/office/drawing/2014/main" id="{00C98B89-8B76-98F9-6EB3-F9D15C9051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2133600"/>
            <a:ext cx="3429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a:extLst>
              <a:ext uri="{FF2B5EF4-FFF2-40B4-BE49-F238E27FC236}">
                <a16:creationId xmlns:a16="http://schemas.microsoft.com/office/drawing/2014/main" id="{3EE815F8-056B-4711-D306-83F217D06CBD}"/>
              </a:ext>
            </a:extLst>
          </p:cNvPr>
          <p:cNvSpPr>
            <a:spLocks noGrp="1" noChangeArrowheads="1"/>
          </p:cNvSpPr>
          <p:nvPr>
            <p:ph type="title" idx="4294967295"/>
          </p:nvPr>
        </p:nvSpPr>
        <p:spPr/>
        <p:txBody>
          <a:bodyPr/>
          <a:lstStyle/>
          <a:p>
            <a:pPr eaLnBrk="1" hangingPunct="1"/>
            <a:r>
              <a:rPr lang="en-US" altLang="en-US"/>
              <a:t>Lethal Injection</a:t>
            </a:r>
          </a:p>
        </p:txBody>
      </p:sp>
      <p:sp>
        <p:nvSpPr>
          <p:cNvPr id="184323" name="Rectangle 3">
            <a:extLst>
              <a:ext uri="{FF2B5EF4-FFF2-40B4-BE49-F238E27FC236}">
                <a16:creationId xmlns:a16="http://schemas.microsoft.com/office/drawing/2014/main" id="{5998A5C6-4E93-A497-2482-29579B49A0E5}"/>
              </a:ext>
            </a:extLst>
          </p:cNvPr>
          <p:cNvSpPr>
            <a:spLocks noGrp="1" noChangeArrowheads="1"/>
          </p:cNvSpPr>
          <p:nvPr>
            <p:ph type="body" idx="4294967295"/>
          </p:nvPr>
        </p:nvSpPr>
        <p:spPr/>
        <p:txBody>
          <a:bodyPr/>
          <a:lstStyle/>
          <a:p>
            <a:pPr eaLnBrk="1" hangingPunct="1"/>
            <a:r>
              <a:rPr lang="en-US" altLang="en-US" sz="2800" dirty="0"/>
              <a:t>Death cocktail (3 drug regimen developed by OK pathologist Jay Chapman in 1970s as a way to “humanely” kill inmates):</a:t>
            </a:r>
          </a:p>
          <a:p>
            <a:pPr lvl="1" eaLnBrk="1" hangingPunct="1"/>
            <a:r>
              <a:rPr lang="en-US" altLang="en-US" sz="2400" dirty="0"/>
              <a:t>Anesthetic (sodium thiopental)</a:t>
            </a:r>
          </a:p>
          <a:p>
            <a:pPr lvl="1" eaLnBrk="1" hangingPunct="1"/>
            <a:r>
              <a:rPr lang="en-US" altLang="en-US" sz="2400" dirty="0"/>
              <a:t>Paralytic agent (</a:t>
            </a:r>
            <a:r>
              <a:rPr lang="en-US" altLang="en-US" sz="2400" dirty="0" err="1"/>
              <a:t>pancuronium</a:t>
            </a:r>
            <a:r>
              <a:rPr lang="en-US" altLang="en-US" sz="2400" dirty="0"/>
              <a:t>)</a:t>
            </a:r>
          </a:p>
          <a:p>
            <a:pPr lvl="1" eaLnBrk="1" hangingPunct="1"/>
            <a:r>
              <a:rPr lang="en-US" altLang="en-US" sz="2400" dirty="0"/>
              <a:t>KCl (stops heart)</a:t>
            </a:r>
          </a:p>
          <a:p>
            <a:pPr lvl="1" eaLnBrk="1" hangingPunct="1"/>
            <a:r>
              <a:rPr lang="en-US" altLang="en-US" sz="2400" dirty="0"/>
              <a:t>OH using thiopental alone</a:t>
            </a:r>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Title 1">
            <a:extLst>
              <a:ext uri="{FF2B5EF4-FFF2-40B4-BE49-F238E27FC236}">
                <a16:creationId xmlns:a16="http://schemas.microsoft.com/office/drawing/2014/main" id="{4660666E-F811-B3BA-DDB4-EE7DA5E697C3}"/>
              </a:ext>
            </a:extLst>
          </p:cNvPr>
          <p:cNvSpPr>
            <a:spLocks noGrp="1" noChangeArrowheads="1"/>
          </p:cNvSpPr>
          <p:nvPr>
            <p:ph type="title"/>
          </p:nvPr>
        </p:nvSpPr>
        <p:spPr/>
        <p:txBody>
          <a:bodyPr/>
          <a:lstStyle/>
          <a:p>
            <a:r>
              <a:rPr lang="en-US" altLang="en-US">
                <a:solidFill>
                  <a:srgbClr val="000000"/>
                </a:solidFill>
              </a:rPr>
              <a:t>Lethal Injection</a:t>
            </a:r>
            <a:endParaRPr lang="en-US" altLang="en-US"/>
          </a:p>
        </p:txBody>
      </p:sp>
      <p:sp>
        <p:nvSpPr>
          <p:cNvPr id="185347" name="Content Placeholder 2">
            <a:extLst>
              <a:ext uri="{FF2B5EF4-FFF2-40B4-BE49-F238E27FC236}">
                <a16:creationId xmlns:a16="http://schemas.microsoft.com/office/drawing/2014/main" id="{028F47F6-92A3-5546-9EB7-AD89261C00CE}"/>
              </a:ext>
            </a:extLst>
          </p:cNvPr>
          <p:cNvSpPr>
            <a:spLocks noGrp="1" noChangeArrowheads="1"/>
          </p:cNvSpPr>
          <p:nvPr>
            <p:ph idx="1"/>
          </p:nvPr>
        </p:nvSpPr>
        <p:spPr/>
        <p:txBody>
          <a:bodyPr/>
          <a:lstStyle/>
          <a:p>
            <a:pPr eaLnBrk="1" hangingPunct="1"/>
            <a:r>
              <a:rPr lang="en-US" altLang="en-US" sz="2800" dirty="0">
                <a:solidFill>
                  <a:srgbClr val="000000"/>
                </a:solidFill>
              </a:rPr>
              <a:t>19 states, including TX, prohibit use of </a:t>
            </a:r>
            <a:r>
              <a:rPr lang="en-US" altLang="en-US" sz="2800" dirty="0" err="1">
                <a:solidFill>
                  <a:srgbClr val="000000"/>
                </a:solidFill>
              </a:rPr>
              <a:t>pancuronium</a:t>
            </a:r>
            <a:r>
              <a:rPr lang="en-US" altLang="en-US" sz="2800" dirty="0">
                <a:solidFill>
                  <a:srgbClr val="000000"/>
                </a:solidFill>
              </a:rPr>
              <a:t> and other neuromuscular blockers to kill animals</a:t>
            </a:r>
          </a:p>
          <a:p>
            <a:pPr eaLnBrk="1" hangingPunct="1"/>
            <a:r>
              <a:rPr lang="en-US" altLang="en-US" sz="2800" dirty="0">
                <a:solidFill>
                  <a:srgbClr val="000000"/>
                </a:solidFill>
              </a:rPr>
              <a:t>Manufacturers of drugs targeted by protesters</a:t>
            </a:r>
          </a:p>
          <a:p>
            <a:endParaRPr lang="en-US" altLang="en-US" dirty="0"/>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Title 1">
            <a:extLst>
              <a:ext uri="{FF2B5EF4-FFF2-40B4-BE49-F238E27FC236}">
                <a16:creationId xmlns:a16="http://schemas.microsoft.com/office/drawing/2014/main" id="{18C72292-0172-3310-B466-2EBB4BB8BDA4}"/>
              </a:ext>
            </a:extLst>
          </p:cNvPr>
          <p:cNvSpPr>
            <a:spLocks noGrp="1" noChangeArrowheads="1"/>
          </p:cNvSpPr>
          <p:nvPr>
            <p:ph type="title"/>
          </p:nvPr>
        </p:nvSpPr>
        <p:spPr/>
        <p:txBody>
          <a:bodyPr/>
          <a:lstStyle/>
          <a:p>
            <a:r>
              <a:rPr lang="en-US" altLang="en-US"/>
              <a:t>Lethal Injection</a:t>
            </a:r>
          </a:p>
        </p:txBody>
      </p:sp>
      <p:sp>
        <p:nvSpPr>
          <p:cNvPr id="186371" name="Content Placeholder 2">
            <a:extLst>
              <a:ext uri="{FF2B5EF4-FFF2-40B4-BE49-F238E27FC236}">
                <a16:creationId xmlns:a16="http://schemas.microsoft.com/office/drawing/2014/main" id="{9C268CBE-DBB4-B647-D60D-0F903C4829C7}"/>
              </a:ext>
            </a:extLst>
          </p:cNvPr>
          <p:cNvSpPr>
            <a:spLocks noGrp="1" noChangeArrowheads="1"/>
          </p:cNvSpPr>
          <p:nvPr>
            <p:ph idx="1"/>
          </p:nvPr>
        </p:nvSpPr>
        <p:spPr/>
        <p:txBody>
          <a:bodyPr/>
          <a:lstStyle/>
          <a:p>
            <a:r>
              <a:rPr lang="en-US" altLang="en-US" sz="2800" dirty="0"/>
              <a:t>Numerous states have laws shielding the source of drugs used</a:t>
            </a:r>
          </a:p>
          <a:p>
            <a:r>
              <a:rPr lang="en-US" altLang="en-US" sz="2800" dirty="0"/>
              <a:t>Some pharmaceutical companies refuse to supply drugs</a:t>
            </a:r>
          </a:p>
          <a:p>
            <a:pPr lvl="1"/>
            <a:r>
              <a:rPr lang="en-US" altLang="en-US" dirty="0"/>
              <a:t>Prisons then turn to compounding pharmacies</a:t>
            </a:r>
          </a:p>
          <a:p>
            <a:r>
              <a:rPr lang="en-US" altLang="en-US" sz="2800" dirty="0"/>
              <a:t>Trump Justice Department stated FDA has no jurisdiction over death penalty drugs</a:t>
            </a:r>
          </a:p>
          <a:p>
            <a:r>
              <a:rPr lang="en-US" altLang="en-US" sz="2800" dirty="0"/>
              <a:t>Biden administration has not changed policy</a:t>
            </a:r>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a:extLst>
              <a:ext uri="{FF2B5EF4-FFF2-40B4-BE49-F238E27FC236}">
                <a16:creationId xmlns:a16="http://schemas.microsoft.com/office/drawing/2014/main" id="{4718701E-8C5B-354A-A600-F3FE3174FD23}"/>
              </a:ext>
            </a:extLst>
          </p:cNvPr>
          <p:cNvSpPr>
            <a:spLocks noGrp="1" noChangeArrowheads="1"/>
          </p:cNvSpPr>
          <p:nvPr>
            <p:ph type="title"/>
          </p:nvPr>
        </p:nvSpPr>
        <p:spPr/>
        <p:txBody>
          <a:bodyPr/>
          <a:lstStyle/>
          <a:p>
            <a:pPr eaLnBrk="1" hangingPunct="1"/>
            <a:r>
              <a:rPr lang="en-US" altLang="en-US"/>
              <a:t>Death Penalty Not Humane</a:t>
            </a:r>
          </a:p>
        </p:txBody>
      </p:sp>
      <p:sp>
        <p:nvSpPr>
          <p:cNvPr id="187395" name="Rectangle 3">
            <a:extLst>
              <a:ext uri="{FF2B5EF4-FFF2-40B4-BE49-F238E27FC236}">
                <a16:creationId xmlns:a16="http://schemas.microsoft.com/office/drawing/2014/main" id="{566A0D12-C32D-EC66-81AC-27656D0658E6}"/>
              </a:ext>
            </a:extLst>
          </p:cNvPr>
          <p:cNvSpPr>
            <a:spLocks noGrp="1" noChangeArrowheads="1"/>
          </p:cNvSpPr>
          <p:nvPr>
            <p:ph type="body" idx="1"/>
          </p:nvPr>
        </p:nvSpPr>
        <p:spPr/>
        <p:txBody>
          <a:bodyPr/>
          <a:lstStyle/>
          <a:p>
            <a:pPr eaLnBrk="1" hangingPunct="1">
              <a:lnSpc>
                <a:spcPct val="80000"/>
              </a:lnSpc>
            </a:pPr>
            <a:r>
              <a:rPr lang="en-US" altLang="en-US" sz="3600" dirty="0"/>
              <a:t>Georgia Supreme Court (2001) rules electrocution violates prohibition against cruel and unusual punishment</a:t>
            </a:r>
          </a:p>
          <a:p>
            <a:pPr lvl="1" eaLnBrk="1" hangingPunct="1">
              <a:lnSpc>
                <a:spcPct val="80000"/>
              </a:lnSpc>
            </a:pPr>
            <a:r>
              <a:rPr lang="en-US" altLang="en-US" sz="3600" dirty="0"/>
              <a:t>Causes “excruciating pain…cooked brains and blistered bodies”</a:t>
            </a:r>
          </a:p>
          <a:p>
            <a:pPr eaLnBrk="1" hangingPunct="1">
              <a:lnSpc>
                <a:spcPct val="80000"/>
              </a:lnSpc>
            </a:pPr>
            <a:r>
              <a:rPr lang="en-US" altLang="en-US" sz="3600" dirty="0"/>
              <a:t>Electrocution deemed cruel, struck down in last remaining state (Nebraska) in 2008</a:t>
            </a:r>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a:extLst>
              <a:ext uri="{FF2B5EF4-FFF2-40B4-BE49-F238E27FC236}">
                <a16:creationId xmlns:a16="http://schemas.microsoft.com/office/drawing/2014/main" id="{DB816D3B-53CC-B408-31D0-7DE28D4C2840}"/>
              </a:ext>
            </a:extLst>
          </p:cNvPr>
          <p:cNvSpPr>
            <a:spLocks noGrp="1" noChangeArrowheads="1"/>
          </p:cNvSpPr>
          <p:nvPr>
            <p:ph type="title"/>
          </p:nvPr>
        </p:nvSpPr>
        <p:spPr/>
        <p:txBody>
          <a:bodyPr/>
          <a:lstStyle/>
          <a:p>
            <a:pPr eaLnBrk="1" hangingPunct="1"/>
            <a:r>
              <a:rPr lang="en-US" altLang="en-US"/>
              <a:t>Death Penalty Not Humane</a:t>
            </a:r>
          </a:p>
        </p:txBody>
      </p:sp>
      <p:sp>
        <p:nvSpPr>
          <p:cNvPr id="188419" name="Rectangle 3">
            <a:extLst>
              <a:ext uri="{FF2B5EF4-FFF2-40B4-BE49-F238E27FC236}">
                <a16:creationId xmlns:a16="http://schemas.microsoft.com/office/drawing/2014/main" id="{72B6DF5C-5FF6-6D99-5CAE-EDD5E46B3A2D}"/>
              </a:ext>
            </a:extLst>
          </p:cNvPr>
          <p:cNvSpPr>
            <a:spLocks noGrp="1" noChangeArrowheads="1"/>
          </p:cNvSpPr>
          <p:nvPr>
            <p:ph type="body" idx="1"/>
          </p:nvPr>
        </p:nvSpPr>
        <p:spPr/>
        <p:txBody>
          <a:bodyPr/>
          <a:lstStyle/>
          <a:p>
            <a:pPr eaLnBrk="1" hangingPunct="1">
              <a:lnSpc>
                <a:spcPct val="80000"/>
              </a:lnSpc>
            </a:pPr>
            <a:r>
              <a:rPr lang="en-US" altLang="en-US" sz="3600"/>
              <a:t>Lethal injection:</a:t>
            </a:r>
          </a:p>
          <a:p>
            <a:pPr lvl="1" eaLnBrk="1" hangingPunct="1">
              <a:lnSpc>
                <a:spcPct val="80000"/>
              </a:lnSpc>
            </a:pPr>
            <a:r>
              <a:rPr lang="en-US" altLang="en-US" sz="3600"/>
              <a:t>88% of lethal injectees had lower levels of anesthesia than required for surgery</a:t>
            </a:r>
          </a:p>
          <a:p>
            <a:pPr lvl="1" eaLnBrk="1" hangingPunct="1">
              <a:lnSpc>
                <a:spcPct val="80000"/>
              </a:lnSpc>
            </a:pPr>
            <a:r>
              <a:rPr lang="en-US" altLang="en-US" sz="3600"/>
              <a:t>43% had concentrations consistent with awareness</a:t>
            </a:r>
          </a:p>
          <a:p>
            <a:pPr lvl="1" algn="r" eaLnBrk="1" hangingPunct="1">
              <a:lnSpc>
                <a:spcPct val="80000"/>
              </a:lnSpc>
              <a:buFontTx/>
              <a:buNone/>
            </a:pPr>
            <a:r>
              <a:rPr lang="en-US" altLang="en-US" sz="3600"/>
              <a:t>Lancet 2005;365:1361</a:t>
            </a:r>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Title 1">
            <a:extLst>
              <a:ext uri="{FF2B5EF4-FFF2-40B4-BE49-F238E27FC236}">
                <a16:creationId xmlns:a16="http://schemas.microsoft.com/office/drawing/2014/main" id="{D9C27D91-FC08-A6FA-8EA5-14E8482D8D27}"/>
              </a:ext>
            </a:extLst>
          </p:cNvPr>
          <p:cNvSpPr>
            <a:spLocks noGrp="1" noChangeArrowheads="1"/>
          </p:cNvSpPr>
          <p:nvPr>
            <p:ph type="title"/>
          </p:nvPr>
        </p:nvSpPr>
        <p:spPr/>
        <p:txBody>
          <a:bodyPr/>
          <a:lstStyle/>
          <a:p>
            <a:r>
              <a:rPr lang="en-US" altLang="en-US"/>
              <a:t>Death Penalty Not Humane</a:t>
            </a:r>
          </a:p>
        </p:txBody>
      </p:sp>
      <p:sp>
        <p:nvSpPr>
          <p:cNvPr id="189443" name="Content Placeholder 2">
            <a:extLst>
              <a:ext uri="{FF2B5EF4-FFF2-40B4-BE49-F238E27FC236}">
                <a16:creationId xmlns:a16="http://schemas.microsoft.com/office/drawing/2014/main" id="{12BCCEB8-F538-BAEB-5C6B-51F2E45E634B}"/>
              </a:ext>
            </a:extLst>
          </p:cNvPr>
          <p:cNvSpPr>
            <a:spLocks noGrp="1" noChangeArrowheads="1"/>
          </p:cNvSpPr>
          <p:nvPr>
            <p:ph idx="1"/>
          </p:nvPr>
        </p:nvSpPr>
        <p:spPr/>
        <p:txBody>
          <a:bodyPr/>
          <a:lstStyle/>
          <a:p>
            <a:pPr eaLnBrk="1" hangingPunct="1">
              <a:lnSpc>
                <a:spcPct val="80000"/>
              </a:lnSpc>
            </a:pPr>
            <a:r>
              <a:rPr lang="en-US" altLang="en-US" dirty="0"/>
              <a:t>While a state court judge ordered halt to lethal injections, the US Supreme Court (</a:t>
            </a:r>
            <a:r>
              <a:rPr lang="en-US" altLang="en-US" i="1" dirty="0"/>
              <a:t>Baze v. Rees</a:t>
            </a:r>
            <a:r>
              <a:rPr lang="en-US" altLang="en-US" dirty="0"/>
              <a:t>) upheld Kentucky’s lethal injection method in 2008</a:t>
            </a:r>
          </a:p>
          <a:p>
            <a:pPr eaLnBrk="1" hangingPunct="1">
              <a:lnSpc>
                <a:spcPct val="80000"/>
              </a:lnSpc>
            </a:pPr>
            <a:r>
              <a:rPr lang="en-US" altLang="en-US" dirty="0"/>
              <a:t>5/08: Georgia resumes lethal injection</a:t>
            </a:r>
          </a:p>
          <a:p>
            <a:pPr eaLnBrk="1" hangingPunct="1">
              <a:lnSpc>
                <a:spcPct val="80000"/>
              </a:lnSpc>
            </a:pPr>
            <a:r>
              <a:rPr lang="en-US" altLang="en-US" dirty="0"/>
              <a:t>1/14: Ohio executes prisoner using only midazolam and hydromorphone, called cruel and unusual punishment; Louisiana plans same mixture (2015 – SCOTUS OKs use)</a:t>
            </a:r>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Title 1">
            <a:extLst>
              <a:ext uri="{FF2B5EF4-FFF2-40B4-BE49-F238E27FC236}">
                <a16:creationId xmlns:a16="http://schemas.microsoft.com/office/drawing/2014/main" id="{DEBA914D-6FDC-425C-0E34-5D6D41F03C27}"/>
              </a:ext>
            </a:extLst>
          </p:cNvPr>
          <p:cNvSpPr>
            <a:spLocks noGrp="1" noChangeArrowheads="1"/>
          </p:cNvSpPr>
          <p:nvPr>
            <p:ph type="title"/>
          </p:nvPr>
        </p:nvSpPr>
        <p:spPr/>
        <p:txBody>
          <a:bodyPr/>
          <a:lstStyle/>
          <a:p>
            <a:r>
              <a:rPr lang="en-US" altLang="en-US">
                <a:solidFill>
                  <a:srgbClr val="000000"/>
                </a:solidFill>
              </a:rPr>
              <a:t>Death Penalty Not Humane</a:t>
            </a:r>
            <a:endParaRPr lang="en-US" altLang="en-US"/>
          </a:p>
        </p:txBody>
      </p:sp>
      <p:sp>
        <p:nvSpPr>
          <p:cNvPr id="190467" name="Content Placeholder 2">
            <a:extLst>
              <a:ext uri="{FF2B5EF4-FFF2-40B4-BE49-F238E27FC236}">
                <a16:creationId xmlns:a16="http://schemas.microsoft.com/office/drawing/2014/main" id="{0B79D85A-2AA5-CDDB-A597-CBE6EB835B3C}"/>
              </a:ext>
            </a:extLst>
          </p:cNvPr>
          <p:cNvSpPr>
            <a:spLocks noGrp="1" noChangeArrowheads="1"/>
          </p:cNvSpPr>
          <p:nvPr>
            <p:ph idx="1"/>
          </p:nvPr>
        </p:nvSpPr>
        <p:spPr/>
        <p:txBody>
          <a:bodyPr/>
          <a:lstStyle/>
          <a:p>
            <a:pPr eaLnBrk="1" hangingPunct="1">
              <a:lnSpc>
                <a:spcPct val="80000"/>
              </a:lnSpc>
            </a:pPr>
            <a:r>
              <a:rPr lang="en-US" altLang="en-US" dirty="0"/>
              <a:t>9/14: OK botches lethal injection – prisoner dies after 43 minutes (other examples, some lasting over 1 hour)</a:t>
            </a:r>
          </a:p>
          <a:p>
            <a:pPr eaLnBrk="1" hangingPunct="1">
              <a:lnSpc>
                <a:spcPct val="80000"/>
              </a:lnSpc>
            </a:pPr>
            <a:r>
              <a:rPr lang="en-US" altLang="en-US" dirty="0"/>
              <a:t>2015: OK to allow use of nitrogen gas (lack of oxygen causes asphyxiation)</a:t>
            </a:r>
          </a:p>
          <a:p>
            <a:pPr eaLnBrk="1" hangingPunct="1">
              <a:lnSpc>
                <a:spcPct val="80000"/>
              </a:lnSpc>
            </a:pPr>
            <a:r>
              <a:rPr lang="en-US" altLang="en-US" dirty="0"/>
              <a:t>2020: SCOTUS upholds lethal injection, rules that possible gruesome nature of death irrelevant and that any method of execution is legal unless it “cruelly superadds pain”</a:t>
            </a:r>
          </a:p>
          <a:p>
            <a:pPr eaLnBrk="1" hangingPunct="1">
              <a:lnSpc>
                <a:spcPct val="80000"/>
              </a:lnSpc>
            </a:pPr>
            <a:r>
              <a:rPr lang="en-US" altLang="en-US" dirty="0"/>
              <a:t>2022: 7/20 lethal injections botched</a:t>
            </a:r>
          </a:p>
          <a:p>
            <a:endParaRPr lang="en-US" altLang="en-US" dirty="0"/>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a:extLst>
              <a:ext uri="{FF2B5EF4-FFF2-40B4-BE49-F238E27FC236}">
                <a16:creationId xmlns:a16="http://schemas.microsoft.com/office/drawing/2014/main" id="{EB2AAD1B-8EF3-5194-4068-C64BAAB34134}"/>
              </a:ext>
            </a:extLst>
          </p:cNvPr>
          <p:cNvSpPr>
            <a:spLocks noGrp="1" noChangeArrowheads="1"/>
          </p:cNvSpPr>
          <p:nvPr>
            <p:ph type="title"/>
          </p:nvPr>
        </p:nvSpPr>
        <p:spPr/>
        <p:txBody>
          <a:bodyPr/>
          <a:lstStyle/>
          <a:p>
            <a:pPr eaLnBrk="1" hangingPunct="1"/>
            <a:r>
              <a:rPr lang="en-US" altLang="en-US" sz="4000"/>
              <a:t>The Death Penalty:</a:t>
            </a:r>
            <a:br>
              <a:rPr lang="en-US" altLang="en-US" sz="4000"/>
            </a:br>
            <a:r>
              <a:rPr lang="en-US" altLang="en-US" sz="4000"/>
              <a:t>Law and Epidemiology</a:t>
            </a:r>
          </a:p>
        </p:txBody>
      </p:sp>
      <p:sp>
        <p:nvSpPr>
          <p:cNvPr id="191491" name="Rectangle 3">
            <a:extLst>
              <a:ext uri="{FF2B5EF4-FFF2-40B4-BE49-F238E27FC236}">
                <a16:creationId xmlns:a16="http://schemas.microsoft.com/office/drawing/2014/main" id="{20C5B1F6-55C9-01AF-8A0D-C077CF4AE35F}"/>
              </a:ext>
            </a:extLst>
          </p:cNvPr>
          <p:cNvSpPr>
            <a:spLocks noGrp="1" noChangeArrowheads="1"/>
          </p:cNvSpPr>
          <p:nvPr>
            <p:ph type="body" idx="1"/>
          </p:nvPr>
        </p:nvSpPr>
        <p:spPr/>
        <p:txBody>
          <a:bodyPr/>
          <a:lstStyle/>
          <a:p>
            <a:pPr eaLnBrk="1" hangingPunct="1"/>
            <a:r>
              <a:rPr lang="en-US" altLang="en-US" sz="3600" dirty="0"/>
              <a:t>1972: US Supreme Court (</a:t>
            </a:r>
            <a:r>
              <a:rPr lang="en-US" altLang="en-US" sz="3600" i="1" dirty="0"/>
              <a:t>Furman v. Georgia</a:t>
            </a:r>
            <a:r>
              <a:rPr lang="en-US" altLang="en-US" sz="3600" dirty="0"/>
              <a:t>) temporarily halts executions</a:t>
            </a:r>
          </a:p>
          <a:p>
            <a:pPr lvl="1" eaLnBrk="1" hangingPunct="1"/>
            <a:r>
              <a:rPr lang="en-US" altLang="en-US" sz="3600" dirty="0"/>
              <a:t>States rewrite death penalty laws</a:t>
            </a:r>
          </a:p>
          <a:p>
            <a:pPr eaLnBrk="1" hangingPunct="1"/>
            <a:r>
              <a:rPr lang="en-US" altLang="en-US" sz="3600" dirty="0"/>
              <a:t>1976: US Supreme Court (</a:t>
            </a:r>
            <a:r>
              <a:rPr lang="en-US" altLang="en-US" sz="3600" i="1" dirty="0"/>
              <a:t>Gregg v. Georgia</a:t>
            </a:r>
            <a:r>
              <a:rPr lang="en-US" altLang="en-US" sz="3600" dirty="0"/>
              <a:t>) rules new state laws allowing death penalty constitutional</a:t>
            </a: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a:extLst>
              <a:ext uri="{FF2B5EF4-FFF2-40B4-BE49-F238E27FC236}">
                <a16:creationId xmlns:a16="http://schemas.microsoft.com/office/drawing/2014/main" id="{595ABDE5-75D3-496D-662C-C87AE7D8537F}"/>
              </a:ext>
            </a:extLst>
          </p:cNvPr>
          <p:cNvSpPr>
            <a:spLocks noGrp="1" noChangeArrowheads="1"/>
          </p:cNvSpPr>
          <p:nvPr>
            <p:ph type="title"/>
          </p:nvPr>
        </p:nvSpPr>
        <p:spPr/>
        <p:txBody>
          <a:bodyPr/>
          <a:lstStyle/>
          <a:p>
            <a:pPr eaLnBrk="1" hangingPunct="1"/>
            <a:r>
              <a:rPr lang="en-US" altLang="en-US" sz="4000"/>
              <a:t>The Death Penalty:</a:t>
            </a:r>
            <a:br>
              <a:rPr lang="en-US" altLang="en-US" sz="4000"/>
            </a:br>
            <a:r>
              <a:rPr lang="en-US" altLang="en-US" sz="4000"/>
              <a:t>Law and Epidemiology</a:t>
            </a:r>
          </a:p>
        </p:txBody>
      </p:sp>
      <p:sp>
        <p:nvSpPr>
          <p:cNvPr id="192515" name="Rectangle 3">
            <a:extLst>
              <a:ext uri="{FF2B5EF4-FFF2-40B4-BE49-F238E27FC236}">
                <a16:creationId xmlns:a16="http://schemas.microsoft.com/office/drawing/2014/main" id="{644E6942-F344-B8EC-F41C-CAF87CE2502D}"/>
              </a:ext>
            </a:extLst>
          </p:cNvPr>
          <p:cNvSpPr>
            <a:spLocks noGrp="1" noChangeArrowheads="1"/>
          </p:cNvSpPr>
          <p:nvPr>
            <p:ph type="body" idx="1"/>
          </p:nvPr>
        </p:nvSpPr>
        <p:spPr/>
        <p:txBody>
          <a:bodyPr/>
          <a:lstStyle/>
          <a:p>
            <a:pPr eaLnBrk="1" hangingPunct="1"/>
            <a:r>
              <a:rPr lang="en-US" altLang="en-US" sz="3600" dirty="0"/>
              <a:t>27 states and federal government now allow capital punishment</a:t>
            </a:r>
          </a:p>
          <a:p>
            <a:pPr lvl="1" eaLnBrk="1" hangingPunct="1"/>
            <a:r>
              <a:rPr lang="en-US" altLang="en-US" sz="3600" dirty="0"/>
              <a:t>23 states have outlawed capital punishment</a:t>
            </a:r>
          </a:p>
          <a:p>
            <a:pPr eaLnBrk="1" hangingPunct="1"/>
            <a:r>
              <a:rPr lang="en-US" altLang="en-US" sz="3600" dirty="0"/>
              <a:t>Since 1976, 32 states have executed 1,681 prisoners (including 18 women)</a:t>
            </a:r>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a:extLst>
              <a:ext uri="{FF2B5EF4-FFF2-40B4-BE49-F238E27FC236}">
                <a16:creationId xmlns:a16="http://schemas.microsoft.com/office/drawing/2014/main" id="{6F080961-78D1-7339-4286-CDBF304DFC1F}"/>
              </a:ext>
            </a:extLst>
          </p:cNvPr>
          <p:cNvSpPr>
            <a:spLocks noGrp="1" noChangeArrowheads="1"/>
          </p:cNvSpPr>
          <p:nvPr>
            <p:ph type="title"/>
          </p:nvPr>
        </p:nvSpPr>
        <p:spPr/>
        <p:txBody>
          <a:bodyPr/>
          <a:lstStyle/>
          <a:p>
            <a:pPr eaLnBrk="1" hangingPunct="1"/>
            <a:r>
              <a:rPr lang="en-US" altLang="en-US" sz="4000"/>
              <a:t>The Death Penalty:</a:t>
            </a:r>
            <a:br>
              <a:rPr lang="en-US" altLang="en-US" sz="4000"/>
            </a:br>
            <a:r>
              <a:rPr lang="en-US" altLang="en-US" sz="4000"/>
              <a:t>Law and Epidemiology</a:t>
            </a:r>
          </a:p>
        </p:txBody>
      </p:sp>
      <p:sp>
        <p:nvSpPr>
          <p:cNvPr id="193539" name="Rectangle 3">
            <a:extLst>
              <a:ext uri="{FF2B5EF4-FFF2-40B4-BE49-F238E27FC236}">
                <a16:creationId xmlns:a16="http://schemas.microsoft.com/office/drawing/2014/main" id="{22EA8B8F-609F-051C-A609-42AA50FE754A}"/>
              </a:ext>
            </a:extLst>
          </p:cNvPr>
          <p:cNvSpPr>
            <a:spLocks noGrp="1" noChangeArrowheads="1"/>
          </p:cNvSpPr>
          <p:nvPr>
            <p:ph type="body" idx="1"/>
          </p:nvPr>
        </p:nvSpPr>
        <p:spPr/>
        <p:txBody>
          <a:bodyPr/>
          <a:lstStyle/>
          <a:p>
            <a:pPr eaLnBrk="1" hangingPunct="1">
              <a:lnSpc>
                <a:spcPct val="90000"/>
              </a:lnSpc>
            </a:pPr>
            <a:r>
              <a:rPr lang="en-US" altLang="en-US" sz="2800" dirty="0"/>
              <a:t>Texas leads all other states by wide margin</a:t>
            </a:r>
          </a:p>
          <a:p>
            <a:pPr eaLnBrk="1" hangingPunct="1">
              <a:lnSpc>
                <a:spcPct val="90000"/>
              </a:lnSpc>
            </a:pPr>
            <a:r>
              <a:rPr lang="en-US" altLang="en-US" sz="2800" dirty="0"/>
              <a:t>George W. Bush (“Executioner in Chief”) presided over 152 (higher rate than TX former Governor Rick Perry, but Perry’s total higher at over 230)</a:t>
            </a:r>
          </a:p>
          <a:p>
            <a:pPr lvl="1" eaLnBrk="1" hangingPunct="1">
              <a:lnSpc>
                <a:spcPct val="90000"/>
              </a:lnSpc>
            </a:pPr>
            <a:r>
              <a:rPr lang="en-US" altLang="en-US" dirty="0"/>
              <a:t>1/3 of these represented by attorneys sanctioned for misconduct</a:t>
            </a:r>
          </a:p>
          <a:p>
            <a:pPr lvl="1" eaLnBrk="1" hangingPunct="1">
              <a:lnSpc>
                <a:spcPct val="90000"/>
              </a:lnSpc>
            </a:pPr>
            <a:r>
              <a:rPr lang="en-US" altLang="en-US" dirty="0"/>
              <a:t>Mocked Karla Faye Tucker on “Larry King Live”</a:t>
            </a:r>
          </a:p>
          <a:p>
            <a:pPr lvl="1" eaLnBrk="1" hangingPunct="1">
              <a:lnSpc>
                <a:spcPct val="90000"/>
              </a:lnSpc>
            </a:pPr>
            <a:r>
              <a:rPr lang="en-US" altLang="en-US" dirty="0"/>
              <a:t>Bush claims death penalty infallible</a:t>
            </a:r>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a:extLst>
              <a:ext uri="{FF2B5EF4-FFF2-40B4-BE49-F238E27FC236}">
                <a16:creationId xmlns:a16="http://schemas.microsoft.com/office/drawing/2014/main" id="{BCD91168-D493-A78A-2846-696599591951}"/>
              </a:ext>
            </a:extLst>
          </p:cNvPr>
          <p:cNvSpPr>
            <a:spLocks noGrp="1" noChangeArrowheads="1"/>
          </p:cNvSpPr>
          <p:nvPr>
            <p:ph type="title" idx="4294967295"/>
          </p:nvPr>
        </p:nvSpPr>
        <p:spPr/>
        <p:txBody>
          <a:bodyPr/>
          <a:lstStyle/>
          <a:p>
            <a:pPr eaLnBrk="1" hangingPunct="1"/>
            <a:r>
              <a:rPr lang="en-US" altLang="en-US"/>
              <a:t>Death Penalty</a:t>
            </a:r>
          </a:p>
        </p:txBody>
      </p:sp>
      <p:sp>
        <p:nvSpPr>
          <p:cNvPr id="194563" name="Rectangle 3">
            <a:extLst>
              <a:ext uri="{FF2B5EF4-FFF2-40B4-BE49-F238E27FC236}">
                <a16:creationId xmlns:a16="http://schemas.microsoft.com/office/drawing/2014/main" id="{093BB84D-174B-B82B-80E8-C66E11E877D0}"/>
              </a:ext>
            </a:extLst>
          </p:cNvPr>
          <p:cNvSpPr>
            <a:spLocks noGrp="1" noChangeArrowheads="1"/>
          </p:cNvSpPr>
          <p:nvPr>
            <p:ph type="body" idx="4294967295"/>
          </p:nvPr>
        </p:nvSpPr>
        <p:spPr/>
        <p:txBody>
          <a:bodyPr/>
          <a:lstStyle/>
          <a:p>
            <a:pPr eaLnBrk="1" hangingPunct="1">
              <a:lnSpc>
                <a:spcPct val="90000"/>
              </a:lnSpc>
            </a:pPr>
            <a:r>
              <a:rPr lang="en-US" altLang="en-US" dirty="0"/>
              <a:t>Over 60% of the world lives in a country where there is capital punishment</a:t>
            </a:r>
          </a:p>
          <a:p>
            <a:pPr eaLnBrk="1" hangingPunct="1">
              <a:lnSpc>
                <a:spcPct val="90000"/>
              </a:lnSpc>
            </a:pPr>
            <a:r>
              <a:rPr lang="en-US" altLang="en-US" dirty="0"/>
              <a:t>2009: 714 outside China, 52 in U.S., 1000s in China</a:t>
            </a:r>
          </a:p>
          <a:p>
            <a:pPr eaLnBrk="1" hangingPunct="1">
              <a:lnSpc>
                <a:spcPct val="90000"/>
              </a:lnSpc>
            </a:pPr>
            <a:r>
              <a:rPr lang="en-US" altLang="en-US" dirty="0"/>
              <a:t>2011: European Union prohibits trade in death penalty drugs, thus prohibiting use</a:t>
            </a:r>
          </a:p>
          <a:p>
            <a:pPr eaLnBrk="1" hangingPunct="1">
              <a:lnSpc>
                <a:spcPct val="90000"/>
              </a:lnSpc>
            </a:pPr>
            <a:r>
              <a:rPr lang="en-US" altLang="en-US" dirty="0"/>
              <a:t>2012: 682 outside China; 3,000 in China</a:t>
            </a:r>
          </a:p>
          <a:p>
            <a:pPr lvl="1" eaLnBrk="1" hangingPunct="1">
              <a:lnSpc>
                <a:spcPct val="90000"/>
              </a:lnSpc>
            </a:pPr>
            <a:endParaRPr lang="en-US" altLang="en-US" sz="3200" dirty="0"/>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Title 1">
            <a:extLst>
              <a:ext uri="{FF2B5EF4-FFF2-40B4-BE49-F238E27FC236}">
                <a16:creationId xmlns:a16="http://schemas.microsoft.com/office/drawing/2014/main" id="{BD990352-A59B-EBAF-1038-0679BD30FD6B}"/>
              </a:ext>
            </a:extLst>
          </p:cNvPr>
          <p:cNvSpPr>
            <a:spLocks noGrp="1" noChangeArrowheads="1"/>
          </p:cNvSpPr>
          <p:nvPr>
            <p:ph type="title"/>
          </p:nvPr>
        </p:nvSpPr>
        <p:spPr/>
        <p:txBody>
          <a:bodyPr/>
          <a:lstStyle/>
          <a:p>
            <a:r>
              <a:rPr lang="en-US" altLang="en-US" dirty="0"/>
              <a:t>Death Penalty</a:t>
            </a:r>
          </a:p>
        </p:txBody>
      </p:sp>
      <p:sp>
        <p:nvSpPr>
          <p:cNvPr id="195587" name="Content Placeholder 2">
            <a:extLst>
              <a:ext uri="{FF2B5EF4-FFF2-40B4-BE49-F238E27FC236}">
                <a16:creationId xmlns:a16="http://schemas.microsoft.com/office/drawing/2014/main" id="{1C6040D3-D147-7C48-6E7B-F5F1322BB16F}"/>
              </a:ext>
            </a:extLst>
          </p:cNvPr>
          <p:cNvSpPr>
            <a:spLocks noGrp="1" noChangeArrowheads="1"/>
          </p:cNvSpPr>
          <p:nvPr>
            <p:ph idx="1"/>
          </p:nvPr>
        </p:nvSpPr>
        <p:spPr/>
        <p:txBody>
          <a:bodyPr/>
          <a:lstStyle/>
          <a:p>
            <a:pPr eaLnBrk="1" hangingPunct="1">
              <a:lnSpc>
                <a:spcPct val="90000"/>
              </a:lnSpc>
            </a:pPr>
            <a:r>
              <a:rPr lang="en-US" altLang="en-US" dirty="0"/>
              <a:t>2025: 47 in U.S. (up from 25 in 2024)</a:t>
            </a:r>
          </a:p>
          <a:p>
            <a:pPr eaLnBrk="1" hangingPunct="1">
              <a:lnSpc>
                <a:spcPct val="90000"/>
              </a:lnSpc>
            </a:pPr>
            <a:r>
              <a:rPr lang="en-US" altLang="en-US" dirty="0">
                <a:solidFill>
                  <a:srgbClr val="000000"/>
                </a:solidFill>
              </a:rPr>
              <a:t>Almost all executions carried out by just 5 states: TX, MO, FL, OK, and GA</a:t>
            </a:r>
          </a:p>
          <a:p>
            <a:r>
              <a:rPr lang="en-US" altLang="en-US" dirty="0"/>
              <a:t>Trump pro-death penalty; Congress and 11 states pass laws in 2025 to expand death penalty</a:t>
            </a:r>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337BD-E4D0-DD2F-CFAA-FAD078CC96CC}"/>
              </a:ext>
            </a:extLst>
          </p:cNvPr>
          <p:cNvSpPr>
            <a:spLocks noGrp="1"/>
          </p:cNvSpPr>
          <p:nvPr>
            <p:ph type="title"/>
          </p:nvPr>
        </p:nvSpPr>
        <p:spPr/>
        <p:txBody>
          <a:bodyPr/>
          <a:lstStyle/>
          <a:p>
            <a:r>
              <a:rPr kumimoji="0" lang="en-US" altLang="en-US" sz="4400" b="0" i="0" u="none" strike="noStrike" kern="0" cap="none" spc="0" normalizeH="0" baseline="0" noProof="0" dirty="0">
                <a:ln>
                  <a:noFill/>
                </a:ln>
                <a:solidFill>
                  <a:srgbClr val="000000"/>
                </a:solidFill>
                <a:effectLst/>
                <a:uLnTx/>
                <a:uFillTx/>
                <a:latin typeface="Arial"/>
                <a:ea typeface="+mj-ea"/>
                <a:cs typeface="+mj-cs"/>
              </a:rPr>
              <a:t>Death Penalty</a:t>
            </a:r>
            <a:endParaRPr lang="en-US" dirty="0"/>
          </a:p>
        </p:txBody>
      </p:sp>
      <p:sp>
        <p:nvSpPr>
          <p:cNvPr id="3" name="Content Placeholder 2">
            <a:extLst>
              <a:ext uri="{FF2B5EF4-FFF2-40B4-BE49-F238E27FC236}">
                <a16:creationId xmlns:a16="http://schemas.microsoft.com/office/drawing/2014/main" id="{B55FDFBC-C940-4C69-1EF6-EBC8E2CA6C76}"/>
              </a:ext>
            </a:extLst>
          </p:cNvPr>
          <p:cNvSpPr>
            <a:spLocks noGrp="1"/>
          </p:cNvSpPr>
          <p:nvPr>
            <p:ph idx="1"/>
          </p:nvPr>
        </p:nvSpPr>
        <p:spPr/>
        <p:txBody>
          <a:bodyPr/>
          <a:lstStyle/>
          <a:p>
            <a:pPr eaLnBrk="1" hangingPunct="1">
              <a:lnSpc>
                <a:spcPct val="90000"/>
              </a:lnSpc>
            </a:pPr>
            <a:r>
              <a:rPr lang="en-US" altLang="en-US" dirty="0"/>
              <a:t>2025: 2707 worldwide (17 countries)</a:t>
            </a:r>
          </a:p>
          <a:p>
            <a:pPr lvl="1" eaLnBrk="1" hangingPunct="1">
              <a:lnSpc>
                <a:spcPct val="90000"/>
              </a:lnSpc>
            </a:pPr>
            <a:r>
              <a:rPr lang="en-US" altLang="en-US" sz="3200" dirty="0"/>
              <a:t>Iran: At least 2,159 executions </a:t>
            </a:r>
          </a:p>
          <a:p>
            <a:pPr lvl="1" eaLnBrk="1" hangingPunct="1">
              <a:lnSpc>
                <a:spcPct val="90000"/>
              </a:lnSpc>
            </a:pPr>
            <a:r>
              <a:rPr lang="en-US" altLang="en-US" sz="3200" dirty="0"/>
              <a:t>Saudi Arabia: At least 356 </a:t>
            </a:r>
          </a:p>
          <a:p>
            <a:pPr lvl="1" eaLnBrk="1" hangingPunct="1">
              <a:lnSpc>
                <a:spcPct val="90000"/>
              </a:lnSpc>
            </a:pPr>
            <a:r>
              <a:rPr lang="en-US" altLang="en-US" sz="3200" dirty="0"/>
              <a:t>Yemen: 51 executions</a:t>
            </a:r>
          </a:p>
          <a:p>
            <a:pPr lvl="1" eaLnBrk="1" hangingPunct="1">
              <a:lnSpc>
                <a:spcPct val="90000"/>
              </a:lnSpc>
            </a:pPr>
            <a:r>
              <a:rPr lang="en-US" altLang="en-US" sz="3200" dirty="0"/>
              <a:t>Plus thousands in China</a:t>
            </a:r>
          </a:p>
          <a:p>
            <a:endParaRPr lang="en-US" dirty="0"/>
          </a:p>
        </p:txBody>
      </p:sp>
    </p:spTree>
    <p:extLst>
      <p:ext uri="{BB962C8B-B14F-4D97-AF65-F5344CB8AC3E}">
        <p14:creationId xmlns:p14="http://schemas.microsoft.com/office/powerpoint/2010/main" val="2598404547"/>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Title 1">
            <a:extLst>
              <a:ext uri="{FF2B5EF4-FFF2-40B4-BE49-F238E27FC236}">
                <a16:creationId xmlns:a16="http://schemas.microsoft.com/office/drawing/2014/main" id="{3D242F28-2EDE-935C-60E2-D9254CCD7AC4}"/>
              </a:ext>
            </a:extLst>
          </p:cNvPr>
          <p:cNvSpPr>
            <a:spLocks noGrp="1" noChangeArrowheads="1"/>
          </p:cNvSpPr>
          <p:nvPr>
            <p:ph type="title"/>
          </p:nvPr>
        </p:nvSpPr>
        <p:spPr/>
        <p:txBody>
          <a:bodyPr/>
          <a:lstStyle/>
          <a:p>
            <a:r>
              <a:rPr lang="en-US" altLang="en-US"/>
              <a:t>Death Penalty</a:t>
            </a:r>
          </a:p>
        </p:txBody>
      </p:sp>
      <p:sp>
        <p:nvSpPr>
          <p:cNvPr id="196611" name="Content Placeholder 2">
            <a:extLst>
              <a:ext uri="{FF2B5EF4-FFF2-40B4-BE49-F238E27FC236}">
                <a16:creationId xmlns:a16="http://schemas.microsoft.com/office/drawing/2014/main" id="{4945E130-3CE8-2BAC-22C7-A1D1C7C4E4E7}"/>
              </a:ext>
            </a:extLst>
          </p:cNvPr>
          <p:cNvSpPr>
            <a:spLocks noGrp="1" noChangeArrowheads="1"/>
          </p:cNvSpPr>
          <p:nvPr>
            <p:ph idx="1"/>
          </p:nvPr>
        </p:nvSpPr>
        <p:spPr/>
        <p:txBody>
          <a:bodyPr/>
          <a:lstStyle/>
          <a:p>
            <a:pPr eaLnBrk="1" hangingPunct="1">
              <a:lnSpc>
                <a:spcPct val="90000"/>
              </a:lnSpc>
            </a:pPr>
            <a:r>
              <a:rPr lang="en-US" altLang="en-US" sz="3600"/>
              <a:t>Late 2020/Early 2020: Attorney General Barr rushing to execute federal prisoners before Biden Administration takes over</a:t>
            </a:r>
          </a:p>
          <a:p>
            <a:pPr lvl="1" eaLnBrk="1" hangingPunct="1">
              <a:lnSpc>
                <a:spcPct val="90000"/>
              </a:lnSpc>
            </a:pPr>
            <a:r>
              <a:rPr lang="en-US" altLang="en-US" sz="3600"/>
              <a:t>First federal executions in over 15 years</a:t>
            </a:r>
          </a:p>
          <a:p>
            <a:pPr eaLnBrk="1" hangingPunct="1">
              <a:lnSpc>
                <a:spcPct val="90000"/>
              </a:lnSpc>
            </a:pPr>
            <a:r>
              <a:rPr lang="en-US" altLang="en-US" sz="3600"/>
              <a:t>Biden: Backed off on promise to abolish federal death penalty</a:t>
            </a:r>
          </a:p>
          <a:p>
            <a:pPr eaLnBrk="1" hangingPunct="1">
              <a:lnSpc>
                <a:spcPct val="90000"/>
              </a:lnSpc>
            </a:pPr>
            <a:endParaRPr lang="en-US" altLang="en-US" sz="3600"/>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Title 1">
            <a:extLst>
              <a:ext uri="{FF2B5EF4-FFF2-40B4-BE49-F238E27FC236}">
                <a16:creationId xmlns:a16="http://schemas.microsoft.com/office/drawing/2014/main" id="{EBCA6905-73C3-D76C-8201-110B1DACC8AC}"/>
              </a:ext>
            </a:extLst>
          </p:cNvPr>
          <p:cNvSpPr>
            <a:spLocks noGrp="1" noChangeArrowheads="1"/>
          </p:cNvSpPr>
          <p:nvPr>
            <p:ph type="title"/>
          </p:nvPr>
        </p:nvSpPr>
        <p:spPr/>
        <p:txBody>
          <a:bodyPr/>
          <a:lstStyle/>
          <a:p>
            <a:r>
              <a:rPr lang="en-US" altLang="en-US"/>
              <a:t>Death Penalty Costly</a:t>
            </a:r>
          </a:p>
        </p:txBody>
      </p:sp>
      <p:sp>
        <p:nvSpPr>
          <p:cNvPr id="197635" name="Content Placeholder 2">
            <a:extLst>
              <a:ext uri="{FF2B5EF4-FFF2-40B4-BE49-F238E27FC236}">
                <a16:creationId xmlns:a16="http://schemas.microsoft.com/office/drawing/2014/main" id="{9DE83334-B9D8-5E87-DB2E-22CD97BAAD8C}"/>
              </a:ext>
            </a:extLst>
          </p:cNvPr>
          <p:cNvSpPr>
            <a:spLocks noGrp="1" noChangeArrowheads="1"/>
          </p:cNvSpPr>
          <p:nvPr>
            <p:ph idx="1"/>
          </p:nvPr>
        </p:nvSpPr>
        <p:spPr/>
        <p:txBody>
          <a:bodyPr/>
          <a:lstStyle/>
          <a:p>
            <a:r>
              <a:rPr lang="en-US" altLang="en-US" dirty="0"/>
              <a:t>Up to 10X more expensive than life without parole</a:t>
            </a:r>
          </a:p>
          <a:p>
            <a:r>
              <a:rPr lang="en-US" altLang="en-US" dirty="0"/>
              <a:t>Extra $1 million to $2 million costs to taxpayers (2.3 million in TX; in 2000, FL spent more than $51 million more in administering the death penalty than it would have cost to punish all offenders with life without parole)</a:t>
            </a:r>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658" name="Picture 1">
            <a:extLst>
              <a:ext uri="{FF2B5EF4-FFF2-40B4-BE49-F238E27FC236}">
                <a16:creationId xmlns:a16="http://schemas.microsoft.com/office/drawing/2014/main" id="{A0D3D498-5FAE-4E2B-EDE0-61A610CD24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3588"/>
            <a:ext cx="9144000" cy="533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D1A58-1BA9-9C45-D9A9-2CD9449D55AD}"/>
              </a:ext>
            </a:extLst>
          </p:cNvPr>
          <p:cNvSpPr>
            <a:spLocks noGrp="1"/>
          </p:cNvSpPr>
          <p:nvPr>
            <p:ph type="title"/>
          </p:nvPr>
        </p:nvSpPr>
        <p:spPr/>
        <p:txBody>
          <a:bodyPr/>
          <a:lstStyle/>
          <a:p>
            <a:pPr marL="342900" indent="-342900">
              <a:spcBef>
                <a:spcPct val="20000"/>
              </a:spcBef>
              <a:defRPr/>
            </a:pPr>
            <a:r>
              <a:rPr lang="en-US" sz="2800" dirty="0">
                <a:solidFill>
                  <a:srgbClr val="000000"/>
                </a:solidFill>
                <a:ea typeface="+mn-ea"/>
                <a:cs typeface="+mn-cs"/>
              </a:rPr>
              <a:t>Top 10 Countries that Conducted the Most Executions in 2021 (Amnesty International)</a:t>
            </a:r>
            <a:endParaRPr lang="en-US" sz="2800" dirty="0"/>
          </a:p>
        </p:txBody>
      </p:sp>
      <p:sp>
        <p:nvSpPr>
          <p:cNvPr id="199683" name="Content Placeholder 2">
            <a:extLst>
              <a:ext uri="{FF2B5EF4-FFF2-40B4-BE49-F238E27FC236}">
                <a16:creationId xmlns:a16="http://schemas.microsoft.com/office/drawing/2014/main" id="{BFDB3366-C46C-1F89-D908-8D85499879A4}"/>
              </a:ext>
            </a:extLst>
          </p:cNvPr>
          <p:cNvSpPr>
            <a:spLocks noGrp="1" noChangeArrowheads="1"/>
          </p:cNvSpPr>
          <p:nvPr>
            <p:ph sz="half" idx="1"/>
          </p:nvPr>
        </p:nvSpPr>
        <p:spPr/>
        <p:txBody>
          <a:bodyPr/>
          <a:lstStyle/>
          <a:p>
            <a:r>
              <a:rPr lang="en-US" altLang="en-US"/>
              <a:t>China — 1000+</a:t>
            </a:r>
          </a:p>
          <a:p>
            <a:r>
              <a:rPr lang="en-US" altLang="en-US"/>
              <a:t>Iran — 314+</a:t>
            </a:r>
          </a:p>
          <a:p>
            <a:r>
              <a:rPr lang="en-US" altLang="en-US"/>
              <a:t>Egypt — 83+</a:t>
            </a:r>
          </a:p>
          <a:p>
            <a:r>
              <a:rPr lang="en-US" altLang="en-US"/>
              <a:t>Saudi Arabia — 65</a:t>
            </a:r>
          </a:p>
          <a:p>
            <a:r>
              <a:rPr lang="en-US" altLang="en-US"/>
              <a:t>Syria — 24+</a:t>
            </a:r>
          </a:p>
        </p:txBody>
      </p:sp>
      <p:sp>
        <p:nvSpPr>
          <p:cNvPr id="199684" name="Content Placeholder 3">
            <a:extLst>
              <a:ext uri="{FF2B5EF4-FFF2-40B4-BE49-F238E27FC236}">
                <a16:creationId xmlns:a16="http://schemas.microsoft.com/office/drawing/2014/main" id="{3C98151C-2958-3C8C-59F5-0BE9E0980599}"/>
              </a:ext>
            </a:extLst>
          </p:cNvPr>
          <p:cNvSpPr>
            <a:spLocks noGrp="1" noChangeArrowheads="1"/>
          </p:cNvSpPr>
          <p:nvPr>
            <p:ph sz="half" idx="2"/>
          </p:nvPr>
        </p:nvSpPr>
        <p:spPr/>
        <p:txBody>
          <a:bodyPr/>
          <a:lstStyle/>
          <a:p>
            <a:r>
              <a:rPr lang="en-US" altLang="en-US"/>
              <a:t>Somalia — 21+</a:t>
            </a:r>
          </a:p>
          <a:p>
            <a:r>
              <a:rPr lang="en-US" altLang="en-US"/>
              <a:t>Iraq — 17+</a:t>
            </a:r>
          </a:p>
          <a:p>
            <a:r>
              <a:rPr lang="en-US" altLang="en-US"/>
              <a:t>Yemen — 14+</a:t>
            </a:r>
          </a:p>
          <a:p>
            <a:r>
              <a:rPr lang="en-US" altLang="en-US"/>
              <a:t>United States — 11</a:t>
            </a:r>
          </a:p>
          <a:p>
            <a:r>
              <a:rPr lang="en-US" altLang="en-US"/>
              <a:t>South Sudan — 9+</a:t>
            </a:r>
          </a:p>
          <a:p>
            <a:endParaRPr lang="en-US" altLang="en-US"/>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Title 1">
            <a:extLst>
              <a:ext uri="{FF2B5EF4-FFF2-40B4-BE49-F238E27FC236}">
                <a16:creationId xmlns:a16="http://schemas.microsoft.com/office/drawing/2014/main" id="{78C5FC5E-8413-CE55-0903-4B1265B81490}"/>
              </a:ext>
            </a:extLst>
          </p:cNvPr>
          <p:cNvSpPr>
            <a:spLocks noGrp="1" noChangeArrowheads="1"/>
          </p:cNvSpPr>
          <p:nvPr>
            <p:ph type="title" idx="4294967295"/>
          </p:nvPr>
        </p:nvSpPr>
        <p:spPr/>
        <p:txBody>
          <a:bodyPr/>
          <a:lstStyle/>
          <a:p>
            <a:r>
              <a:rPr lang="en-US" altLang="en-US" dirty="0"/>
              <a:t>Death Penalty Worldwide</a:t>
            </a:r>
          </a:p>
        </p:txBody>
      </p:sp>
      <p:sp>
        <p:nvSpPr>
          <p:cNvPr id="200707" name="Content Placeholder 2">
            <a:extLst>
              <a:ext uri="{FF2B5EF4-FFF2-40B4-BE49-F238E27FC236}">
                <a16:creationId xmlns:a16="http://schemas.microsoft.com/office/drawing/2014/main" id="{C2E7D47E-3107-4C5A-94D8-FF00A25F1862}"/>
              </a:ext>
            </a:extLst>
          </p:cNvPr>
          <p:cNvSpPr>
            <a:spLocks noGrp="1" noChangeArrowheads="1"/>
          </p:cNvSpPr>
          <p:nvPr>
            <p:ph idx="4294967295"/>
          </p:nvPr>
        </p:nvSpPr>
        <p:spPr/>
        <p:txBody>
          <a:bodyPr/>
          <a:lstStyle/>
          <a:p>
            <a:pPr eaLnBrk="1" hangingPunct="1"/>
            <a:r>
              <a:rPr lang="en-US" altLang="en-US" dirty="0"/>
              <a:t>2015: </a:t>
            </a:r>
            <a:r>
              <a:rPr lang="en-US" altLang="en-US" b="1" i="1" dirty="0"/>
              <a:t>At least </a:t>
            </a:r>
            <a:r>
              <a:rPr lang="en-US" altLang="en-US" dirty="0"/>
              <a:t>1,634 people executed in 25 countries</a:t>
            </a:r>
          </a:p>
          <a:p>
            <a:pPr eaLnBrk="1" hangingPunct="1"/>
            <a:r>
              <a:rPr lang="en-US" altLang="en-US" dirty="0"/>
              <a:t>2019: </a:t>
            </a:r>
            <a:r>
              <a:rPr lang="en-US" altLang="en-US" b="1" i="1" dirty="0"/>
              <a:t>At least </a:t>
            </a:r>
            <a:r>
              <a:rPr lang="en-US" altLang="en-US" dirty="0"/>
              <a:t>657 people in 20 countries</a:t>
            </a:r>
          </a:p>
          <a:p>
            <a:pPr eaLnBrk="1" hangingPunct="1"/>
            <a:r>
              <a:rPr lang="en-US" altLang="en-US" dirty="0"/>
              <a:t>56 countries (plus Taiwan and the Palestinian Territories) execute civilians</a:t>
            </a:r>
          </a:p>
          <a:p>
            <a:pPr eaLnBrk="1" hangingPunct="1"/>
            <a:r>
              <a:rPr lang="en-US" altLang="en-US" dirty="0"/>
              <a:t>Lethal injection replacing shooting in China</a:t>
            </a:r>
          </a:p>
          <a:p>
            <a:pPr eaLnBrk="1" hangingPunct="1"/>
            <a:endParaRPr lang="en-US" altLang="en-US" dirty="0"/>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Title 1">
            <a:extLst>
              <a:ext uri="{FF2B5EF4-FFF2-40B4-BE49-F238E27FC236}">
                <a16:creationId xmlns:a16="http://schemas.microsoft.com/office/drawing/2014/main" id="{6892513F-FFFC-E7A5-B5AF-1074B9722F45}"/>
              </a:ext>
            </a:extLst>
          </p:cNvPr>
          <p:cNvSpPr>
            <a:spLocks noGrp="1" noChangeArrowheads="1"/>
          </p:cNvSpPr>
          <p:nvPr>
            <p:ph type="title"/>
          </p:nvPr>
        </p:nvSpPr>
        <p:spPr/>
        <p:txBody>
          <a:bodyPr/>
          <a:lstStyle/>
          <a:p>
            <a:r>
              <a:rPr lang="en-US" altLang="en-US" dirty="0">
                <a:solidFill>
                  <a:srgbClr val="000000"/>
                </a:solidFill>
              </a:rPr>
              <a:t>Death Penalty Worldwide</a:t>
            </a:r>
            <a:endParaRPr lang="en-US" altLang="en-US" dirty="0"/>
          </a:p>
        </p:txBody>
      </p:sp>
      <p:sp>
        <p:nvSpPr>
          <p:cNvPr id="201731" name="Content Placeholder 2">
            <a:extLst>
              <a:ext uri="{FF2B5EF4-FFF2-40B4-BE49-F238E27FC236}">
                <a16:creationId xmlns:a16="http://schemas.microsoft.com/office/drawing/2014/main" id="{42227903-7E6F-E5AF-1364-8CC947E57E7B}"/>
              </a:ext>
            </a:extLst>
          </p:cNvPr>
          <p:cNvSpPr>
            <a:spLocks noGrp="1" noChangeArrowheads="1"/>
          </p:cNvSpPr>
          <p:nvPr>
            <p:ph idx="1"/>
          </p:nvPr>
        </p:nvSpPr>
        <p:spPr/>
        <p:txBody>
          <a:bodyPr/>
          <a:lstStyle/>
          <a:p>
            <a:pPr eaLnBrk="1" hangingPunct="1">
              <a:lnSpc>
                <a:spcPct val="90000"/>
              </a:lnSpc>
            </a:pPr>
            <a:r>
              <a:rPr lang="en-US" altLang="en-US" sz="3600">
                <a:solidFill>
                  <a:srgbClr val="000000"/>
                </a:solidFill>
              </a:rPr>
              <a:t>2021: 108 countries (and growing) have abolished death penalty in law for all crimes; 144 in law or practice; 28 have not executed anyone in the past 10 years; and 55 countries still retain the death penalty for ordinary crimes</a:t>
            </a:r>
            <a:endParaRPr lang="en-US" altLang="en-US" sz="3600"/>
          </a:p>
          <a:p>
            <a:endParaRPr lang="en-US" altLang="en-US"/>
          </a:p>
        </p:txBody>
      </p:sp>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a:extLst>
              <a:ext uri="{FF2B5EF4-FFF2-40B4-BE49-F238E27FC236}">
                <a16:creationId xmlns:a16="http://schemas.microsoft.com/office/drawing/2014/main" id="{0898F7F6-5008-AB5E-ED35-D4B8BF1FA18E}"/>
              </a:ext>
            </a:extLst>
          </p:cNvPr>
          <p:cNvSpPr>
            <a:spLocks noGrp="1" noChangeArrowheads="1"/>
          </p:cNvSpPr>
          <p:nvPr>
            <p:ph type="title"/>
          </p:nvPr>
        </p:nvSpPr>
        <p:spPr/>
        <p:txBody>
          <a:bodyPr/>
          <a:lstStyle/>
          <a:p>
            <a:pPr eaLnBrk="1" hangingPunct="1"/>
            <a:r>
              <a:rPr lang="en-US" altLang="en-US" dirty="0"/>
              <a:t>Death Penalty Worldwide</a:t>
            </a:r>
          </a:p>
        </p:txBody>
      </p:sp>
      <p:sp>
        <p:nvSpPr>
          <p:cNvPr id="202755" name="Rectangle 3">
            <a:extLst>
              <a:ext uri="{FF2B5EF4-FFF2-40B4-BE49-F238E27FC236}">
                <a16:creationId xmlns:a16="http://schemas.microsoft.com/office/drawing/2014/main" id="{7C029C9B-8492-1801-29E8-B828FA1B8140}"/>
              </a:ext>
            </a:extLst>
          </p:cNvPr>
          <p:cNvSpPr>
            <a:spLocks noGrp="1" noChangeArrowheads="1"/>
          </p:cNvSpPr>
          <p:nvPr>
            <p:ph type="body" idx="1"/>
          </p:nvPr>
        </p:nvSpPr>
        <p:spPr/>
        <p:txBody>
          <a:bodyPr/>
          <a:lstStyle/>
          <a:p>
            <a:pPr eaLnBrk="1" hangingPunct="1"/>
            <a:r>
              <a:rPr lang="en-US" altLang="en-US" sz="3600"/>
              <a:t>Japan: only other industrialized country that has the death penalty</a:t>
            </a:r>
          </a:p>
          <a:p>
            <a:pPr eaLnBrk="1" hangingPunct="1">
              <a:lnSpc>
                <a:spcPct val="90000"/>
              </a:lnSpc>
            </a:pPr>
            <a:r>
              <a:rPr lang="en-US" altLang="en-US" sz="3600"/>
              <a:t>Afghanistan permits death penalty for conversion from Islam to another religion</a:t>
            </a:r>
          </a:p>
          <a:p>
            <a:pPr eaLnBrk="1" hangingPunct="1">
              <a:lnSpc>
                <a:spcPct val="90000"/>
              </a:lnSpc>
            </a:pPr>
            <a:endParaRPr lang="en-US" altLang="en-US" sz="3600"/>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Title 1">
            <a:extLst>
              <a:ext uri="{FF2B5EF4-FFF2-40B4-BE49-F238E27FC236}">
                <a16:creationId xmlns:a16="http://schemas.microsoft.com/office/drawing/2014/main" id="{D429F6C2-8283-DA89-67A6-F58DFC8E9002}"/>
              </a:ext>
            </a:extLst>
          </p:cNvPr>
          <p:cNvSpPr>
            <a:spLocks noGrp="1" noChangeArrowheads="1"/>
          </p:cNvSpPr>
          <p:nvPr>
            <p:ph type="title"/>
          </p:nvPr>
        </p:nvSpPr>
        <p:spPr/>
        <p:txBody>
          <a:bodyPr/>
          <a:lstStyle/>
          <a:p>
            <a:r>
              <a:rPr lang="en-US" altLang="en-US" dirty="0"/>
              <a:t>Death Penalty Worldwide</a:t>
            </a:r>
          </a:p>
        </p:txBody>
      </p:sp>
      <p:sp>
        <p:nvSpPr>
          <p:cNvPr id="203779" name="Content Placeholder 2">
            <a:extLst>
              <a:ext uri="{FF2B5EF4-FFF2-40B4-BE49-F238E27FC236}">
                <a16:creationId xmlns:a16="http://schemas.microsoft.com/office/drawing/2014/main" id="{51164B6C-3AE4-92B0-954E-F7DFA7E5E2D0}"/>
              </a:ext>
            </a:extLst>
          </p:cNvPr>
          <p:cNvSpPr>
            <a:spLocks noGrp="1" noChangeArrowheads="1"/>
          </p:cNvSpPr>
          <p:nvPr>
            <p:ph idx="1"/>
          </p:nvPr>
        </p:nvSpPr>
        <p:spPr/>
        <p:txBody>
          <a:bodyPr/>
          <a:lstStyle/>
          <a:p>
            <a:pPr eaLnBrk="1" hangingPunct="1">
              <a:lnSpc>
                <a:spcPct val="90000"/>
              </a:lnSpc>
            </a:pPr>
            <a:r>
              <a:rPr lang="en-US" altLang="en-US"/>
              <a:t>Iran permits death penalty for adultery, homosexuality, and operating a brothel</a:t>
            </a:r>
          </a:p>
          <a:p>
            <a:pPr eaLnBrk="1" hangingPunct="1">
              <a:lnSpc>
                <a:spcPct val="90000"/>
              </a:lnSpc>
            </a:pPr>
            <a:r>
              <a:rPr lang="en-US" altLang="en-US"/>
              <a:t>China permits death penalty for financial crimes</a:t>
            </a:r>
          </a:p>
          <a:p>
            <a:pPr eaLnBrk="1" hangingPunct="1">
              <a:lnSpc>
                <a:spcPct val="90000"/>
              </a:lnSpc>
            </a:pPr>
            <a:r>
              <a:rPr lang="en-US" altLang="en-US"/>
              <a:t>U.S. has executed 3 non-citizens, in violation of Vienna Convention on Consular Relations</a:t>
            </a:r>
          </a:p>
          <a:p>
            <a:endParaRPr lang="en-US" altLang="en-US"/>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a:extLst>
              <a:ext uri="{FF2B5EF4-FFF2-40B4-BE49-F238E27FC236}">
                <a16:creationId xmlns:a16="http://schemas.microsoft.com/office/drawing/2014/main" id="{E4916584-3D15-B503-CFAE-B141E27A0956}"/>
              </a:ext>
            </a:extLst>
          </p:cNvPr>
          <p:cNvSpPr>
            <a:spLocks noGrp="1" noChangeArrowheads="1"/>
          </p:cNvSpPr>
          <p:nvPr>
            <p:ph type="title"/>
          </p:nvPr>
        </p:nvSpPr>
        <p:spPr/>
        <p:txBody>
          <a:bodyPr/>
          <a:lstStyle/>
          <a:p>
            <a:pPr eaLnBrk="1" hangingPunct="1"/>
            <a:r>
              <a:rPr lang="en-US" altLang="en-US"/>
              <a:t>Death Row</a:t>
            </a:r>
          </a:p>
        </p:txBody>
      </p:sp>
      <p:sp>
        <p:nvSpPr>
          <p:cNvPr id="204803" name="Rectangle 3">
            <a:extLst>
              <a:ext uri="{FF2B5EF4-FFF2-40B4-BE49-F238E27FC236}">
                <a16:creationId xmlns:a16="http://schemas.microsoft.com/office/drawing/2014/main" id="{516A8E00-8E22-3972-0D90-1C752DE179E8}"/>
              </a:ext>
            </a:extLst>
          </p:cNvPr>
          <p:cNvSpPr>
            <a:spLocks noGrp="1" noChangeArrowheads="1"/>
          </p:cNvSpPr>
          <p:nvPr>
            <p:ph type="body" idx="1"/>
          </p:nvPr>
        </p:nvSpPr>
        <p:spPr/>
        <p:txBody>
          <a:bodyPr/>
          <a:lstStyle/>
          <a:p>
            <a:pPr eaLnBrk="1" hangingPunct="1"/>
            <a:r>
              <a:rPr lang="en-US" altLang="en-US" dirty="0"/>
              <a:t>Approximately 2000 individuals (2026)</a:t>
            </a:r>
          </a:p>
          <a:p>
            <a:pPr lvl="1" eaLnBrk="1" hangingPunct="1"/>
            <a:r>
              <a:rPr lang="en-US" altLang="en-US" dirty="0"/>
              <a:t>Highest numbers in CA, FL, and TX</a:t>
            </a:r>
          </a:p>
          <a:p>
            <a:pPr lvl="1" eaLnBrk="1" hangingPunct="1"/>
            <a:r>
              <a:rPr lang="en-US" altLang="en-US" dirty="0"/>
              <a:t>Including 45women</a:t>
            </a:r>
          </a:p>
          <a:p>
            <a:pPr lvl="2" eaLnBrk="1" hangingPunct="1"/>
            <a:r>
              <a:rPr lang="en-US" altLang="en-US" dirty="0"/>
              <a:t>10% of all U.S. murders committed by women</a:t>
            </a:r>
          </a:p>
          <a:p>
            <a:pPr lvl="2" eaLnBrk="1" hangingPunct="1"/>
            <a:r>
              <a:rPr lang="en-US" altLang="en-US" dirty="0"/>
              <a:t>Small fraction ever executed</a:t>
            </a:r>
          </a:p>
          <a:p>
            <a:pPr eaLnBrk="1" hangingPunct="1"/>
            <a:r>
              <a:rPr lang="en-US" altLang="en-US" dirty="0"/>
              <a:t>23 death sentences in 2025 (50 in 2022, 315 in 1996)</a:t>
            </a:r>
          </a:p>
          <a:p>
            <a:pPr eaLnBrk="1" hangingPunct="1"/>
            <a:r>
              <a:rPr lang="en-US" altLang="en-US" dirty="0"/>
              <a:t>Life expectancy 11-14 years</a:t>
            </a:r>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Title 1">
            <a:extLst>
              <a:ext uri="{FF2B5EF4-FFF2-40B4-BE49-F238E27FC236}">
                <a16:creationId xmlns:a16="http://schemas.microsoft.com/office/drawing/2014/main" id="{6E33FA67-C257-3359-DE84-8A28C112F669}"/>
              </a:ext>
            </a:extLst>
          </p:cNvPr>
          <p:cNvSpPr>
            <a:spLocks noGrp="1" noChangeArrowheads="1"/>
          </p:cNvSpPr>
          <p:nvPr>
            <p:ph type="title"/>
          </p:nvPr>
        </p:nvSpPr>
        <p:spPr/>
        <p:txBody>
          <a:bodyPr/>
          <a:lstStyle/>
          <a:p>
            <a:r>
              <a:rPr lang="en-US" altLang="en-US"/>
              <a:t>Death Row</a:t>
            </a:r>
          </a:p>
        </p:txBody>
      </p:sp>
      <p:sp>
        <p:nvSpPr>
          <p:cNvPr id="205827" name="Content Placeholder 2">
            <a:extLst>
              <a:ext uri="{FF2B5EF4-FFF2-40B4-BE49-F238E27FC236}">
                <a16:creationId xmlns:a16="http://schemas.microsoft.com/office/drawing/2014/main" id="{CE3A5E29-24BB-F1D1-60DC-17C58DE136BC}"/>
              </a:ext>
            </a:extLst>
          </p:cNvPr>
          <p:cNvSpPr>
            <a:spLocks noGrp="1" noChangeArrowheads="1"/>
          </p:cNvSpPr>
          <p:nvPr>
            <p:ph idx="1"/>
          </p:nvPr>
        </p:nvSpPr>
        <p:spPr/>
        <p:txBody>
          <a:bodyPr/>
          <a:lstStyle/>
          <a:p>
            <a:pPr eaLnBrk="1" hangingPunct="1"/>
            <a:r>
              <a:rPr lang="en-US" altLang="en-US" dirty="0"/>
              <a:t>Racism in sentencing</a:t>
            </a:r>
          </a:p>
          <a:p>
            <a:pPr lvl="1" eaLnBrk="1" hangingPunct="1"/>
            <a:r>
              <a:rPr lang="en-US" altLang="en-US" i="1" dirty="0"/>
              <a:t>black murders white</a:t>
            </a:r>
            <a:r>
              <a:rPr lang="en-US" altLang="en-US" dirty="0"/>
              <a:t> more likely to be sentenced to death than </a:t>
            </a:r>
            <a:r>
              <a:rPr lang="en-US" altLang="en-US" i="1" dirty="0"/>
              <a:t>white murders black</a:t>
            </a:r>
          </a:p>
          <a:p>
            <a:pPr lvl="1" eaLnBrk="1" hangingPunct="1"/>
            <a:r>
              <a:rPr lang="en-US" altLang="en-US" i="1" dirty="0"/>
              <a:t>felony murder charges (</a:t>
            </a:r>
            <a:r>
              <a:rPr lang="en-US" altLang="en-US" dirty="0"/>
              <a:t>allows any participant in a dangerous crime to be charged with murder if a death occurs during that crime, even if they did not kill anyone or intend for a person to die) more common among poor and racial minorities</a:t>
            </a:r>
          </a:p>
          <a:p>
            <a:endParaRPr lang="en-US" altLang="en-US" dirty="0"/>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D47DB-C127-8825-A5FD-464F764C15AB}"/>
              </a:ext>
            </a:extLst>
          </p:cNvPr>
          <p:cNvSpPr>
            <a:spLocks noGrp="1"/>
          </p:cNvSpPr>
          <p:nvPr>
            <p:ph type="title"/>
          </p:nvPr>
        </p:nvSpPr>
        <p:spPr/>
        <p:txBody>
          <a:bodyPr/>
          <a:lstStyle/>
          <a:p>
            <a:r>
              <a:rPr lang="en-US" dirty="0"/>
              <a:t>Death Penalty</a:t>
            </a:r>
          </a:p>
        </p:txBody>
      </p:sp>
      <p:sp>
        <p:nvSpPr>
          <p:cNvPr id="3" name="Content Placeholder 2">
            <a:extLst>
              <a:ext uri="{FF2B5EF4-FFF2-40B4-BE49-F238E27FC236}">
                <a16:creationId xmlns:a16="http://schemas.microsoft.com/office/drawing/2014/main" id="{978EE774-B278-4C0E-FCAC-0E4B49EAA301}"/>
              </a:ext>
            </a:extLst>
          </p:cNvPr>
          <p:cNvSpPr>
            <a:spLocks noGrp="1"/>
          </p:cNvSpPr>
          <p:nvPr>
            <p:ph idx="1"/>
          </p:nvPr>
        </p:nvSpPr>
        <p:spPr/>
        <p:txBody>
          <a:bodyPr/>
          <a:lstStyle/>
          <a:p>
            <a:pPr eaLnBrk="1" hangingPunct="1"/>
            <a:r>
              <a:rPr lang="en-US" altLang="en-US" dirty="0"/>
              <a:t>Death sentences more common in rural areas than urban areas</a:t>
            </a:r>
          </a:p>
          <a:p>
            <a:pPr eaLnBrk="1" hangingPunct="1"/>
            <a:r>
              <a:rPr lang="en-US" altLang="en-US" dirty="0"/>
              <a:t>Jury selection eliminates any potential juror who opposes capital punishment (“Death qualification”)</a:t>
            </a:r>
          </a:p>
          <a:p>
            <a:endParaRPr lang="en-US" dirty="0"/>
          </a:p>
        </p:txBody>
      </p:sp>
    </p:spTree>
    <p:extLst>
      <p:ext uri="{BB962C8B-B14F-4D97-AF65-F5344CB8AC3E}">
        <p14:creationId xmlns:p14="http://schemas.microsoft.com/office/powerpoint/2010/main" val="642412326"/>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a:extLst>
              <a:ext uri="{FF2B5EF4-FFF2-40B4-BE49-F238E27FC236}">
                <a16:creationId xmlns:a16="http://schemas.microsoft.com/office/drawing/2014/main" id="{16F6AEF4-131E-69CB-242E-096CAC203A56}"/>
              </a:ext>
            </a:extLst>
          </p:cNvPr>
          <p:cNvSpPr>
            <a:spLocks noGrp="1" noChangeArrowheads="1"/>
          </p:cNvSpPr>
          <p:nvPr>
            <p:ph type="title" idx="4294967295"/>
          </p:nvPr>
        </p:nvSpPr>
        <p:spPr/>
        <p:txBody>
          <a:bodyPr/>
          <a:lstStyle/>
          <a:p>
            <a:pPr eaLnBrk="1" hangingPunct="1"/>
            <a:r>
              <a:rPr lang="en-US" altLang="en-US" sz="4000"/>
              <a:t>Death Penalty:</a:t>
            </a:r>
            <a:br>
              <a:rPr lang="en-US" altLang="en-US" sz="4000"/>
            </a:br>
            <a:r>
              <a:rPr lang="en-US" altLang="en-US" sz="4000"/>
              <a:t>Costly</a:t>
            </a:r>
          </a:p>
        </p:txBody>
      </p:sp>
      <p:sp>
        <p:nvSpPr>
          <p:cNvPr id="206851" name="Rectangle 3">
            <a:extLst>
              <a:ext uri="{FF2B5EF4-FFF2-40B4-BE49-F238E27FC236}">
                <a16:creationId xmlns:a16="http://schemas.microsoft.com/office/drawing/2014/main" id="{0225751B-A4D3-92D8-D4D2-FB21F9BEFB70}"/>
              </a:ext>
            </a:extLst>
          </p:cNvPr>
          <p:cNvSpPr>
            <a:spLocks noGrp="1" noChangeArrowheads="1"/>
          </p:cNvSpPr>
          <p:nvPr>
            <p:ph type="body" idx="4294967295"/>
          </p:nvPr>
        </p:nvSpPr>
        <p:spPr/>
        <p:txBody>
          <a:bodyPr/>
          <a:lstStyle/>
          <a:p>
            <a:pPr eaLnBrk="1" hangingPunct="1"/>
            <a:r>
              <a:rPr lang="en-US" altLang="en-US" sz="2800" dirty="0"/>
              <a:t>Since 1976, an extra $1 to $4 billion has been spent to implement the death penalty</a:t>
            </a:r>
          </a:p>
          <a:p>
            <a:pPr lvl="1" eaLnBrk="1" hangingPunct="1"/>
            <a:r>
              <a:rPr lang="en-US" altLang="en-US" dirty="0"/>
              <a:t>CA estimates $308 million per execution</a:t>
            </a:r>
          </a:p>
          <a:p>
            <a:pPr lvl="1" eaLnBrk="1" hangingPunct="1"/>
            <a:r>
              <a:rPr lang="en-US" altLang="en-US" dirty="0"/>
              <a:t>CA spends $184 million per year on death row inmates over cost of life without possibility of parole</a:t>
            </a:r>
          </a:p>
          <a:p>
            <a:pPr lvl="1" eaLnBrk="1" hangingPunct="1"/>
            <a:r>
              <a:rPr lang="en-US" altLang="en-US" dirty="0"/>
              <a:t>2014: Federal judge rules CA’s death penalty unconstitutional (“dysfunctional,” “arbitrary”); overturned one year later</a:t>
            </a:r>
          </a:p>
          <a:p>
            <a:pPr lvl="1" eaLnBrk="1" hangingPunct="1"/>
            <a:r>
              <a:rPr lang="en-US" altLang="en-US" dirty="0"/>
              <a:t> No CA executions since 2006</a:t>
            </a:r>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a:extLst>
              <a:ext uri="{FF2B5EF4-FFF2-40B4-BE49-F238E27FC236}">
                <a16:creationId xmlns:a16="http://schemas.microsoft.com/office/drawing/2014/main" id="{CF51F88B-AC99-099A-615D-4928356109CA}"/>
              </a:ext>
            </a:extLst>
          </p:cNvPr>
          <p:cNvSpPr>
            <a:spLocks noGrp="1" noChangeArrowheads="1"/>
          </p:cNvSpPr>
          <p:nvPr>
            <p:ph type="title"/>
          </p:nvPr>
        </p:nvSpPr>
        <p:spPr/>
        <p:txBody>
          <a:bodyPr/>
          <a:lstStyle/>
          <a:p>
            <a:r>
              <a:rPr lang="en-US" altLang="en-US" sz="4000"/>
              <a:t>Death Penalty:</a:t>
            </a:r>
            <a:br>
              <a:rPr lang="en-US" altLang="en-US" sz="4000"/>
            </a:br>
            <a:r>
              <a:rPr lang="en-US" altLang="en-US" sz="4000"/>
              <a:t>Not a Deterrent</a:t>
            </a:r>
          </a:p>
        </p:txBody>
      </p:sp>
      <p:sp>
        <p:nvSpPr>
          <p:cNvPr id="207875" name="Rectangle 3">
            <a:extLst>
              <a:ext uri="{FF2B5EF4-FFF2-40B4-BE49-F238E27FC236}">
                <a16:creationId xmlns:a16="http://schemas.microsoft.com/office/drawing/2014/main" id="{24DBCDF6-11A0-BC61-DAB6-B14B67B3A2F2}"/>
              </a:ext>
            </a:extLst>
          </p:cNvPr>
          <p:cNvSpPr>
            <a:spLocks noGrp="1" noChangeArrowheads="1"/>
          </p:cNvSpPr>
          <p:nvPr>
            <p:ph type="body" idx="1"/>
          </p:nvPr>
        </p:nvSpPr>
        <p:spPr/>
        <p:txBody>
          <a:bodyPr/>
          <a:lstStyle/>
          <a:p>
            <a:pPr eaLnBrk="1" hangingPunct="1"/>
            <a:r>
              <a:rPr lang="en-US" altLang="en-US"/>
              <a:t>Extensive criminological data agree death penalty not a deterrent to violent crime</a:t>
            </a:r>
          </a:p>
          <a:p>
            <a:pPr lvl="1" eaLnBrk="1" hangingPunct="1"/>
            <a:r>
              <a:rPr lang="en-US" altLang="en-US" sz="3200"/>
              <a:t>In some cases, it may be an incitement</a:t>
            </a:r>
          </a:p>
          <a:p>
            <a:pPr lvl="1" eaLnBrk="1" hangingPunct="1"/>
            <a:r>
              <a:rPr lang="en-US" altLang="en-US" sz="3200"/>
              <a:t>Death penalty states do not have lower homicide rates than states without capital punishment</a:t>
            </a:r>
          </a:p>
          <a:p>
            <a:endParaRPr lang="en-US" altLang="en-US"/>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a:extLst>
              <a:ext uri="{FF2B5EF4-FFF2-40B4-BE49-F238E27FC236}">
                <a16:creationId xmlns:a16="http://schemas.microsoft.com/office/drawing/2014/main" id="{A3CF4DAD-0D0F-04A8-8AAA-90B3F58EDF93}"/>
              </a:ext>
            </a:extLst>
          </p:cNvPr>
          <p:cNvSpPr>
            <a:spLocks noGrp="1" noChangeArrowheads="1"/>
          </p:cNvSpPr>
          <p:nvPr>
            <p:ph type="title"/>
          </p:nvPr>
        </p:nvSpPr>
        <p:spPr/>
        <p:txBody>
          <a:bodyPr/>
          <a:lstStyle/>
          <a:p>
            <a:pPr eaLnBrk="1" hangingPunct="1"/>
            <a:r>
              <a:rPr lang="en-US" altLang="en-US" sz="4000"/>
              <a:t>The Death Penalty:</a:t>
            </a:r>
            <a:br>
              <a:rPr lang="en-US" altLang="en-US" sz="4000"/>
            </a:br>
            <a:r>
              <a:rPr lang="en-US" altLang="en-US" sz="4000"/>
              <a:t>Errors and Exonerations</a:t>
            </a:r>
          </a:p>
        </p:txBody>
      </p:sp>
      <p:sp>
        <p:nvSpPr>
          <p:cNvPr id="208899" name="Rectangle 3">
            <a:extLst>
              <a:ext uri="{FF2B5EF4-FFF2-40B4-BE49-F238E27FC236}">
                <a16:creationId xmlns:a16="http://schemas.microsoft.com/office/drawing/2014/main" id="{978E0204-3770-BA7E-719F-F66BF48C2EBC}"/>
              </a:ext>
            </a:extLst>
          </p:cNvPr>
          <p:cNvSpPr>
            <a:spLocks noGrp="1" noChangeArrowheads="1"/>
          </p:cNvSpPr>
          <p:nvPr>
            <p:ph type="body" idx="1"/>
          </p:nvPr>
        </p:nvSpPr>
        <p:spPr/>
        <p:txBody>
          <a:bodyPr/>
          <a:lstStyle/>
          <a:p>
            <a:pPr eaLnBrk="1" hangingPunct="1"/>
            <a:r>
              <a:rPr lang="en-US" altLang="en-US" sz="2400" dirty="0"/>
              <a:t>Serious constitutional errors mar 2/3 of capital cases</a:t>
            </a:r>
          </a:p>
          <a:p>
            <a:pPr lvl="1" eaLnBrk="1" hangingPunct="1"/>
            <a:r>
              <a:rPr lang="en-US" altLang="en-US" sz="2400" dirty="0"/>
              <a:t>Unqualified attorneys, sleeping lawyers, prosecutorial misconduct, improper jury instructions</a:t>
            </a:r>
          </a:p>
          <a:p>
            <a:pPr eaLnBrk="1" hangingPunct="1"/>
            <a:endParaRPr lang="en-US" altLang="en-US" sz="2400" dirty="0"/>
          </a:p>
          <a:p>
            <a:pPr eaLnBrk="1" hangingPunct="1"/>
            <a:r>
              <a:rPr lang="en-US" altLang="en-US" sz="2400" dirty="0"/>
              <a:t>1972 – mid 2023: </a:t>
            </a:r>
            <a:r>
              <a:rPr lang="en-US" altLang="en-US" sz="2400" dirty="0">
                <a:cs typeface="Arial" panose="020B0604020202020204" pitchFamily="34" charset="0"/>
              </a:rPr>
              <a:t>192 people released from death row due to evidence of innocence (after an avg. of 10.6 yrs.)</a:t>
            </a:r>
          </a:p>
          <a:p>
            <a:pPr lvl="1" eaLnBrk="1" hangingPunct="1"/>
            <a:r>
              <a:rPr lang="en-US" altLang="en-US" sz="2400" dirty="0">
                <a:cs typeface="Arial" panose="020B0604020202020204" pitchFamily="34" charset="0"/>
              </a:rPr>
              <a:t>DNA testing, genetic </a:t>
            </a:r>
            <a:r>
              <a:rPr lang="en-US" altLang="en-US" sz="2400" dirty="0" err="1">
                <a:cs typeface="Arial" panose="020B0604020202020204" pitchFamily="34" charset="0"/>
              </a:rPr>
              <a:t>geneology</a:t>
            </a:r>
            <a:r>
              <a:rPr lang="en-US" altLang="en-US" sz="2400" dirty="0">
                <a:cs typeface="Arial" panose="020B0604020202020204" pitchFamily="34" charset="0"/>
              </a:rPr>
              <a:t>, Innocence Project</a:t>
            </a:r>
          </a:p>
          <a:p>
            <a:pPr lvl="1" eaLnBrk="1" hangingPunct="1"/>
            <a:r>
              <a:rPr lang="en-US" altLang="en-US" sz="2400" dirty="0"/>
              <a:t>The true suspects and/or perpetrators have been identified in about 1/2 of the DNA cases</a:t>
            </a:r>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Title 1">
            <a:extLst>
              <a:ext uri="{FF2B5EF4-FFF2-40B4-BE49-F238E27FC236}">
                <a16:creationId xmlns:a16="http://schemas.microsoft.com/office/drawing/2014/main" id="{13E1D582-C5C3-1DF0-5326-70D0796F5A7D}"/>
              </a:ext>
            </a:extLst>
          </p:cNvPr>
          <p:cNvSpPr>
            <a:spLocks noGrp="1" noChangeArrowheads="1"/>
          </p:cNvSpPr>
          <p:nvPr>
            <p:ph type="title"/>
          </p:nvPr>
        </p:nvSpPr>
        <p:spPr/>
        <p:txBody>
          <a:bodyPr/>
          <a:lstStyle/>
          <a:p>
            <a:r>
              <a:rPr lang="en-US" altLang="en-US" sz="3600"/>
              <a:t>Reasons for Exoneration in Death Penalty Cases</a:t>
            </a:r>
          </a:p>
        </p:txBody>
      </p:sp>
      <p:sp>
        <p:nvSpPr>
          <p:cNvPr id="209923" name="Content Placeholder 2">
            <a:extLst>
              <a:ext uri="{FF2B5EF4-FFF2-40B4-BE49-F238E27FC236}">
                <a16:creationId xmlns:a16="http://schemas.microsoft.com/office/drawing/2014/main" id="{E9884C9A-56FA-2ECB-EDBF-FF2B150A4213}"/>
              </a:ext>
            </a:extLst>
          </p:cNvPr>
          <p:cNvSpPr>
            <a:spLocks noGrp="1" noChangeArrowheads="1"/>
          </p:cNvSpPr>
          <p:nvPr>
            <p:ph idx="1"/>
          </p:nvPr>
        </p:nvSpPr>
        <p:spPr/>
        <p:txBody>
          <a:bodyPr/>
          <a:lstStyle/>
          <a:p>
            <a:r>
              <a:rPr lang="en-US" altLang="en-US"/>
              <a:t>Official misconduct: 68%</a:t>
            </a:r>
          </a:p>
          <a:p>
            <a:r>
              <a:rPr lang="en-US" altLang="en-US"/>
              <a:t>Perjury or false accusation: 62%</a:t>
            </a:r>
          </a:p>
          <a:p>
            <a:r>
              <a:rPr lang="en-US" altLang="en-US"/>
              <a:t>Misleading forensic evidence: 29%</a:t>
            </a:r>
          </a:p>
          <a:p>
            <a:r>
              <a:rPr lang="en-US" altLang="en-US"/>
              <a:t>Inadequate legal defense: 25%</a:t>
            </a:r>
          </a:p>
          <a:p>
            <a:r>
              <a:rPr lang="en-US" altLang="en-US"/>
              <a:t>Mistaken witness identification: 19%</a:t>
            </a:r>
          </a:p>
          <a:p>
            <a:r>
              <a:rPr lang="en-US" altLang="en-US"/>
              <a:t>False confession: 13%</a:t>
            </a:r>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Title 1">
            <a:extLst>
              <a:ext uri="{FF2B5EF4-FFF2-40B4-BE49-F238E27FC236}">
                <a16:creationId xmlns:a16="http://schemas.microsoft.com/office/drawing/2014/main" id="{7AB81A11-3BF9-4ADB-14FF-08CCDDC5E126}"/>
              </a:ext>
            </a:extLst>
          </p:cNvPr>
          <p:cNvSpPr>
            <a:spLocks noGrp="1" noChangeArrowheads="1"/>
          </p:cNvSpPr>
          <p:nvPr>
            <p:ph type="title"/>
          </p:nvPr>
        </p:nvSpPr>
        <p:spPr/>
        <p:txBody>
          <a:bodyPr/>
          <a:lstStyle/>
          <a:p>
            <a:r>
              <a:rPr lang="en-US" altLang="en-US" dirty="0"/>
              <a:t>The Death Penalty:</a:t>
            </a:r>
            <a:br>
              <a:rPr lang="en-US" altLang="en-US" dirty="0"/>
            </a:br>
            <a:r>
              <a:rPr lang="en-US" altLang="en-US" dirty="0"/>
              <a:t>Errors and Exonerations</a:t>
            </a:r>
          </a:p>
        </p:txBody>
      </p:sp>
      <p:sp>
        <p:nvSpPr>
          <p:cNvPr id="210947" name="Content Placeholder 2">
            <a:extLst>
              <a:ext uri="{FF2B5EF4-FFF2-40B4-BE49-F238E27FC236}">
                <a16:creationId xmlns:a16="http://schemas.microsoft.com/office/drawing/2014/main" id="{6CC14BFD-0A17-79A2-0CCB-2972C439D05F}"/>
              </a:ext>
            </a:extLst>
          </p:cNvPr>
          <p:cNvSpPr>
            <a:spLocks noGrp="1" noChangeArrowheads="1"/>
          </p:cNvSpPr>
          <p:nvPr>
            <p:ph idx="1"/>
          </p:nvPr>
        </p:nvSpPr>
        <p:spPr/>
        <p:txBody>
          <a:bodyPr/>
          <a:lstStyle/>
          <a:p>
            <a:r>
              <a:rPr lang="en-US" altLang="en-US" dirty="0"/>
              <a:t>65 percent have been financially compensated.</a:t>
            </a:r>
          </a:p>
          <a:p>
            <a:pPr lvl="1"/>
            <a:r>
              <a:rPr lang="en-US" altLang="en-US" sz="3200" dirty="0"/>
              <a:t>36 states, the federal government, and DC require compensation</a:t>
            </a:r>
          </a:p>
          <a:p>
            <a:pPr lvl="1"/>
            <a:r>
              <a:rPr lang="en-US" altLang="en-US" sz="3200" dirty="0"/>
              <a:t> Awards vary from state to state</a:t>
            </a:r>
          </a:p>
          <a:p>
            <a:pPr lvl="1"/>
            <a:r>
              <a:rPr lang="en-US" altLang="en-US" sz="3200" dirty="0"/>
              <a:t>Nearly $4 billion paid between 1989 and 2023</a:t>
            </a:r>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EE0D3-EC01-5554-F54E-C3B3BA693CDC}"/>
              </a:ext>
            </a:extLst>
          </p:cNvPr>
          <p:cNvSpPr>
            <a:spLocks noGrp="1"/>
          </p:cNvSpPr>
          <p:nvPr>
            <p:ph type="title"/>
          </p:nvPr>
        </p:nvSpPr>
        <p:spPr/>
        <p:txBody>
          <a:bodyPr/>
          <a:lstStyle/>
          <a:p>
            <a:r>
              <a:rPr kumimoji="0" lang="en-US" altLang="en-US" sz="4400" b="0" i="0" u="none" strike="noStrike" kern="0" cap="none" spc="0" normalizeH="0" baseline="0" noProof="0" dirty="0">
                <a:ln>
                  <a:noFill/>
                </a:ln>
                <a:solidFill>
                  <a:srgbClr val="000000"/>
                </a:solidFill>
                <a:effectLst/>
                <a:uLnTx/>
                <a:uFillTx/>
                <a:latin typeface="Arial"/>
                <a:ea typeface="+mj-ea"/>
                <a:cs typeface="+mj-cs"/>
              </a:rPr>
              <a:t>The Death Penalty:</a:t>
            </a:r>
            <a:br>
              <a:rPr kumimoji="0" lang="en-US" altLang="en-US" sz="4400" b="0" i="0" u="none" strike="noStrike" kern="0" cap="none" spc="0" normalizeH="0" baseline="0" noProof="0" dirty="0">
                <a:ln>
                  <a:noFill/>
                </a:ln>
                <a:solidFill>
                  <a:srgbClr val="000000"/>
                </a:solidFill>
                <a:effectLst/>
                <a:uLnTx/>
                <a:uFillTx/>
                <a:latin typeface="Arial"/>
                <a:ea typeface="+mj-ea"/>
                <a:cs typeface="+mj-cs"/>
              </a:rPr>
            </a:br>
            <a:r>
              <a:rPr kumimoji="0" lang="en-US" altLang="en-US" sz="4400" b="0" i="0" u="none" strike="noStrike" kern="0" cap="none" spc="0" normalizeH="0" baseline="0" noProof="0" dirty="0">
                <a:ln>
                  <a:noFill/>
                </a:ln>
                <a:solidFill>
                  <a:srgbClr val="000000"/>
                </a:solidFill>
                <a:effectLst/>
                <a:uLnTx/>
                <a:uFillTx/>
                <a:latin typeface="Arial"/>
                <a:ea typeface="+mj-ea"/>
                <a:cs typeface="+mj-cs"/>
              </a:rPr>
              <a:t>Errors and Exonerations</a:t>
            </a:r>
            <a:endParaRPr lang="en-AU" dirty="0"/>
          </a:p>
        </p:txBody>
      </p:sp>
      <p:sp>
        <p:nvSpPr>
          <p:cNvPr id="3" name="Content Placeholder 2">
            <a:extLst>
              <a:ext uri="{FF2B5EF4-FFF2-40B4-BE49-F238E27FC236}">
                <a16:creationId xmlns:a16="http://schemas.microsoft.com/office/drawing/2014/main" id="{B7C74901-CC70-0DB9-634D-00AD8F3FCAB0}"/>
              </a:ext>
            </a:extLst>
          </p:cNvPr>
          <p:cNvSpPr>
            <a:spLocks noGrp="1"/>
          </p:cNvSpPr>
          <p:nvPr>
            <p:ph idx="1"/>
          </p:nvPr>
        </p:nvSpPr>
        <p:spPr/>
        <p:txBody>
          <a:bodyPr/>
          <a:lstStyle/>
          <a:p>
            <a:r>
              <a:rPr lang="en-US" altLang="en-US" dirty="0"/>
              <a:t>More difficult to exonerate women through DNA evidence, as victims more often family</a:t>
            </a:r>
          </a:p>
          <a:p>
            <a:pPr lvl="1"/>
            <a:r>
              <a:rPr lang="en-US" altLang="en-US" sz="3200" dirty="0"/>
              <a:t>Almost 2/3 of exonerated women’s “crimes” were actually suicides or accidents</a:t>
            </a:r>
          </a:p>
          <a:p>
            <a:pPr lvl="1"/>
            <a:r>
              <a:rPr lang="en-US" altLang="en-US" sz="3200" dirty="0"/>
              <a:t>Over 1/3 of exonerated women convicted using false or misleading forensic evidence</a:t>
            </a:r>
          </a:p>
          <a:p>
            <a:endParaRPr lang="en-AU" dirty="0"/>
          </a:p>
        </p:txBody>
      </p:sp>
    </p:spTree>
    <p:extLst>
      <p:ext uri="{BB962C8B-B14F-4D97-AF65-F5344CB8AC3E}">
        <p14:creationId xmlns:p14="http://schemas.microsoft.com/office/powerpoint/2010/main" val="1125087380"/>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Title 1">
            <a:extLst>
              <a:ext uri="{FF2B5EF4-FFF2-40B4-BE49-F238E27FC236}">
                <a16:creationId xmlns:a16="http://schemas.microsoft.com/office/drawing/2014/main" id="{75F383F7-9669-09A7-2D77-B9393ED8C61A}"/>
              </a:ext>
            </a:extLst>
          </p:cNvPr>
          <p:cNvSpPr>
            <a:spLocks noGrp="1" noChangeArrowheads="1"/>
          </p:cNvSpPr>
          <p:nvPr>
            <p:ph type="title"/>
          </p:nvPr>
        </p:nvSpPr>
        <p:spPr/>
        <p:txBody>
          <a:bodyPr/>
          <a:lstStyle/>
          <a:p>
            <a:r>
              <a:rPr lang="en-US" altLang="en-US">
                <a:solidFill>
                  <a:srgbClr val="000000"/>
                </a:solidFill>
              </a:rPr>
              <a:t>The Death Penalty:</a:t>
            </a:r>
            <a:br>
              <a:rPr lang="en-US" altLang="en-US">
                <a:solidFill>
                  <a:srgbClr val="000000"/>
                </a:solidFill>
              </a:rPr>
            </a:br>
            <a:r>
              <a:rPr lang="en-US" altLang="en-US">
                <a:solidFill>
                  <a:srgbClr val="000000"/>
                </a:solidFill>
              </a:rPr>
              <a:t>Errors and Exonerations</a:t>
            </a:r>
            <a:endParaRPr lang="en-US" altLang="en-US"/>
          </a:p>
        </p:txBody>
      </p:sp>
      <p:sp>
        <p:nvSpPr>
          <p:cNvPr id="211971" name="Content Placeholder 2">
            <a:extLst>
              <a:ext uri="{FF2B5EF4-FFF2-40B4-BE49-F238E27FC236}">
                <a16:creationId xmlns:a16="http://schemas.microsoft.com/office/drawing/2014/main" id="{ACCC1939-5721-FA25-859C-7ACDC4B0F378}"/>
              </a:ext>
            </a:extLst>
          </p:cNvPr>
          <p:cNvSpPr>
            <a:spLocks noGrp="1" noChangeArrowheads="1"/>
          </p:cNvSpPr>
          <p:nvPr>
            <p:ph idx="1"/>
          </p:nvPr>
        </p:nvSpPr>
        <p:spPr/>
        <p:txBody>
          <a:bodyPr/>
          <a:lstStyle/>
          <a:p>
            <a:r>
              <a:rPr lang="en-US" altLang="en-US" sz="3600"/>
              <a:t>6% served time on death row</a:t>
            </a:r>
          </a:p>
          <a:p>
            <a:pPr lvl="1"/>
            <a:r>
              <a:rPr lang="en-US" altLang="en-US" sz="3600"/>
              <a:t>Another 5% were charged with capital crimes but not sentenced to death</a:t>
            </a:r>
          </a:p>
          <a:p>
            <a:r>
              <a:rPr lang="en-US" altLang="en-US" sz="3600"/>
              <a:t>Average length of time served by exonerees = 13.5 yrs</a:t>
            </a:r>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a:extLst>
              <a:ext uri="{FF2B5EF4-FFF2-40B4-BE49-F238E27FC236}">
                <a16:creationId xmlns:a16="http://schemas.microsoft.com/office/drawing/2014/main" id="{B65B1045-51CB-E916-BF7C-499394044B7D}"/>
              </a:ext>
            </a:extLst>
          </p:cNvPr>
          <p:cNvSpPr>
            <a:spLocks noGrp="1" noChangeArrowheads="1"/>
          </p:cNvSpPr>
          <p:nvPr>
            <p:ph type="title"/>
          </p:nvPr>
        </p:nvSpPr>
        <p:spPr/>
        <p:txBody>
          <a:bodyPr/>
          <a:lstStyle/>
          <a:p>
            <a:pPr eaLnBrk="1" hangingPunct="1"/>
            <a:r>
              <a:rPr lang="en-US" altLang="en-US" sz="4000"/>
              <a:t>Errors and Exonerations</a:t>
            </a:r>
          </a:p>
        </p:txBody>
      </p:sp>
      <p:sp>
        <p:nvSpPr>
          <p:cNvPr id="212995" name="Rectangle 3">
            <a:extLst>
              <a:ext uri="{FF2B5EF4-FFF2-40B4-BE49-F238E27FC236}">
                <a16:creationId xmlns:a16="http://schemas.microsoft.com/office/drawing/2014/main" id="{724A71A3-E0EA-329F-2885-82651FEB5155}"/>
              </a:ext>
            </a:extLst>
          </p:cNvPr>
          <p:cNvSpPr>
            <a:spLocks noGrp="1" noChangeArrowheads="1"/>
          </p:cNvSpPr>
          <p:nvPr>
            <p:ph type="body" idx="1"/>
          </p:nvPr>
        </p:nvSpPr>
        <p:spPr/>
        <p:txBody>
          <a:bodyPr/>
          <a:lstStyle/>
          <a:p>
            <a:pPr eaLnBrk="1" hangingPunct="1">
              <a:lnSpc>
                <a:spcPct val="90000"/>
              </a:lnSpc>
            </a:pPr>
            <a:r>
              <a:rPr lang="en-US" altLang="en-US" dirty="0"/>
              <a:t>National Registry of Exonerations (2023 data): 153 exonerations</a:t>
            </a:r>
          </a:p>
          <a:p>
            <a:pPr lvl="1" eaLnBrk="1" hangingPunct="1">
              <a:lnSpc>
                <a:spcPct val="90000"/>
              </a:lnSpc>
            </a:pPr>
            <a:r>
              <a:rPr lang="en-US" altLang="en-US" dirty="0"/>
              <a:t>84% people of color</a:t>
            </a:r>
          </a:p>
          <a:p>
            <a:pPr lvl="1" eaLnBrk="1" hangingPunct="1">
              <a:lnSpc>
                <a:spcPct val="90000"/>
              </a:lnSpc>
            </a:pPr>
            <a:r>
              <a:rPr lang="en-US" altLang="en-US" dirty="0"/>
              <a:t>85% of homicide convictions caused by government misconduct (few consequences)</a:t>
            </a:r>
          </a:p>
          <a:p>
            <a:pPr eaLnBrk="1" hangingPunct="1">
              <a:lnSpc>
                <a:spcPct val="90000"/>
              </a:lnSpc>
            </a:pPr>
            <a:r>
              <a:rPr lang="en-US" altLang="en-US" dirty="0"/>
              <a:t>Police unions often serve as barriers to accountability for misconduct</a:t>
            </a:r>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Title 1">
            <a:extLst>
              <a:ext uri="{FF2B5EF4-FFF2-40B4-BE49-F238E27FC236}">
                <a16:creationId xmlns:a16="http://schemas.microsoft.com/office/drawing/2014/main" id="{E4D9CCB8-79AE-6591-D010-F12E50EEF759}"/>
              </a:ext>
            </a:extLst>
          </p:cNvPr>
          <p:cNvSpPr>
            <a:spLocks noGrp="1" noChangeArrowheads="1"/>
          </p:cNvSpPr>
          <p:nvPr>
            <p:ph type="title"/>
          </p:nvPr>
        </p:nvSpPr>
        <p:spPr/>
        <p:txBody>
          <a:bodyPr/>
          <a:lstStyle/>
          <a:p>
            <a:r>
              <a:rPr lang="en-US" altLang="en-US"/>
              <a:t>Errors and Exonerations</a:t>
            </a:r>
          </a:p>
        </p:txBody>
      </p:sp>
      <p:sp>
        <p:nvSpPr>
          <p:cNvPr id="214019" name="Content Placeholder 2">
            <a:extLst>
              <a:ext uri="{FF2B5EF4-FFF2-40B4-BE49-F238E27FC236}">
                <a16:creationId xmlns:a16="http://schemas.microsoft.com/office/drawing/2014/main" id="{03FC297E-C4D2-A228-E8CA-D0182FEA92B7}"/>
              </a:ext>
            </a:extLst>
          </p:cNvPr>
          <p:cNvSpPr>
            <a:spLocks noGrp="1" noChangeArrowheads="1"/>
          </p:cNvSpPr>
          <p:nvPr>
            <p:ph idx="1"/>
          </p:nvPr>
        </p:nvSpPr>
        <p:spPr/>
        <p:txBody>
          <a:bodyPr/>
          <a:lstStyle/>
          <a:p>
            <a:pPr eaLnBrk="1" hangingPunct="1">
              <a:lnSpc>
                <a:spcPct val="90000"/>
              </a:lnSpc>
            </a:pPr>
            <a:r>
              <a:rPr lang="en-US" altLang="en-US"/>
              <a:t>1/3 of eyewitness identifications in criminal cases are wrong</a:t>
            </a:r>
          </a:p>
          <a:p>
            <a:pPr eaLnBrk="1" hangingPunct="1">
              <a:lnSpc>
                <a:spcPct val="90000"/>
              </a:lnSpc>
            </a:pPr>
            <a:endParaRPr lang="en-US" altLang="en-US"/>
          </a:p>
          <a:p>
            <a:pPr eaLnBrk="1" hangingPunct="1">
              <a:lnSpc>
                <a:spcPct val="90000"/>
              </a:lnSpc>
            </a:pPr>
            <a:r>
              <a:rPr lang="en-US" altLang="en-US"/>
              <a:t>Eyewitness misidentification responsible for 70% of convictions overturned by DNA evidence</a:t>
            </a:r>
          </a:p>
          <a:p>
            <a:endParaRPr lang="en-US" altLang="en-US"/>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Title 1">
            <a:extLst>
              <a:ext uri="{FF2B5EF4-FFF2-40B4-BE49-F238E27FC236}">
                <a16:creationId xmlns:a16="http://schemas.microsoft.com/office/drawing/2014/main" id="{B0C31711-6440-8473-81B8-65CBB2E38BEF}"/>
              </a:ext>
            </a:extLst>
          </p:cNvPr>
          <p:cNvSpPr>
            <a:spLocks noGrp="1" noChangeArrowheads="1"/>
          </p:cNvSpPr>
          <p:nvPr>
            <p:ph type="title"/>
          </p:nvPr>
        </p:nvSpPr>
        <p:spPr/>
        <p:txBody>
          <a:bodyPr/>
          <a:lstStyle/>
          <a:p>
            <a:r>
              <a:rPr lang="en-US" altLang="en-US" sz="4000">
                <a:solidFill>
                  <a:srgbClr val="000000"/>
                </a:solidFill>
              </a:rPr>
              <a:t>The Death Penalty:</a:t>
            </a:r>
            <a:br>
              <a:rPr lang="en-US" altLang="en-US" sz="4000">
                <a:solidFill>
                  <a:srgbClr val="000000"/>
                </a:solidFill>
              </a:rPr>
            </a:br>
            <a:r>
              <a:rPr lang="en-US" altLang="en-US" sz="4000">
                <a:solidFill>
                  <a:srgbClr val="000000"/>
                </a:solidFill>
              </a:rPr>
              <a:t>Errors and Exonerations</a:t>
            </a:r>
            <a:endParaRPr lang="en-US" altLang="en-US"/>
          </a:p>
        </p:txBody>
      </p:sp>
      <p:sp>
        <p:nvSpPr>
          <p:cNvPr id="215043" name="Content Placeholder 2">
            <a:extLst>
              <a:ext uri="{FF2B5EF4-FFF2-40B4-BE49-F238E27FC236}">
                <a16:creationId xmlns:a16="http://schemas.microsoft.com/office/drawing/2014/main" id="{7951D2BD-16A3-E3C8-6316-E0765DD69DD7}"/>
              </a:ext>
            </a:extLst>
          </p:cNvPr>
          <p:cNvSpPr>
            <a:spLocks noGrp="1" noChangeArrowheads="1"/>
          </p:cNvSpPr>
          <p:nvPr>
            <p:ph idx="1"/>
          </p:nvPr>
        </p:nvSpPr>
        <p:spPr/>
        <p:txBody>
          <a:bodyPr/>
          <a:lstStyle/>
          <a:p>
            <a:pPr eaLnBrk="1" hangingPunct="1">
              <a:lnSpc>
                <a:spcPct val="90000"/>
              </a:lnSpc>
            </a:pPr>
            <a:r>
              <a:rPr lang="en-US" altLang="en-US" dirty="0">
                <a:solidFill>
                  <a:srgbClr val="000000"/>
                </a:solidFill>
              </a:rPr>
              <a:t>Many individuals convicted based on unreliable testimony of jailhouse informants</a:t>
            </a:r>
          </a:p>
          <a:p>
            <a:pPr eaLnBrk="1" hangingPunct="1">
              <a:lnSpc>
                <a:spcPct val="90000"/>
              </a:lnSpc>
            </a:pPr>
            <a:r>
              <a:rPr lang="en-US" altLang="en-US" dirty="0">
                <a:solidFill>
                  <a:srgbClr val="000000"/>
                </a:solidFill>
              </a:rPr>
              <a:t>False confessions common</a:t>
            </a:r>
          </a:p>
          <a:p>
            <a:pPr lvl="1" eaLnBrk="1" hangingPunct="1">
              <a:lnSpc>
                <a:spcPct val="90000"/>
              </a:lnSpc>
            </a:pPr>
            <a:r>
              <a:rPr lang="en-US" altLang="en-US" dirty="0">
                <a:solidFill>
                  <a:srgbClr val="000000"/>
                </a:solidFill>
              </a:rPr>
              <a:t>Coercion, mental exhaustion, mental impairment</a:t>
            </a:r>
          </a:p>
          <a:p>
            <a:pPr lvl="1" eaLnBrk="1" hangingPunct="1">
              <a:lnSpc>
                <a:spcPct val="90000"/>
              </a:lnSpc>
            </a:pPr>
            <a:r>
              <a:rPr lang="en-US" altLang="en-US" dirty="0">
                <a:solidFill>
                  <a:srgbClr val="000000"/>
                </a:solidFill>
              </a:rPr>
              <a:t>1969 US Supreme Court decision allows police to lie to suspects during interrogations</a:t>
            </a:r>
          </a:p>
          <a:p>
            <a:pPr lvl="2" eaLnBrk="1" hangingPunct="1">
              <a:lnSpc>
                <a:spcPct val="90000"/>
              </a:lnSpc>
            </a:pPr>
            <a:r>
              <a:rPr lang="en-US" altLang="en-US" dirty="0">
                <a:solidFill>
                  <a:srgbClr val="000000"/>
                </a:solidFill>
              </a:rPr>
              <a:t>Still legal for adults in all 30 states: 3 states prohibit lying to minors</a:t>
            </a:r>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Title 1">
            <a:extLst>
              <a:ext uri="{FF2B5EF4-FFF2-40B4-BE49-F238E27FC236}">
                <a16:creationId xmlns:a16="http://schemas.microsoft.com/office/drawing/2014/main" id="{129ACF4D-4D0F-BEB3-7DF3-D45447DB2803}"/>
              </a:ext>
            </a:extLst>
          </p:cNvPr>
          <p:cNvSpPr>
            <a:spLocks noGrp="1" noChangeArrowheads="1"/>
          </p:cNvSpPr>
          <p:nvPr>
            <p:ph type="title"/>
          </p:nvPr>
        </p:nvSpPr>
        <p:spPr/>
        <p:txBody>
          <a:bodyPr/>
          <a:lstStyle/>
          <a:p>
            <a:r>
              <a:rPr lang="en-US" altLang="en-US" sz="4000"/>
              <a:t>The Death Penalty:</a:t>
            </a:r>
            <a:br>
              <a:rPr lang="en-US" altLang="en-US" sz="4000"/>
            </a:br>
            <a:r>
              <a:rPr lang="en-US" altLang="en-US" sz="4000"/>
              <a:t>Errors and Exonerations</a:t>
            </a:r>
          </a:p>
        </p:txBody>
      </p:sp>
      <p:sp>
        <p:nvSpPr>
          <p:cNvPr id="216067" name="Content Placeholder 2">
            <a:extLst>
              <a:ext uri="{FF2B5EF4-FFF2-40B4-BE49-F238E27FC236}">
                <a16:creationId xmlns:a16="http://schemas.microsoft.com/office/drawing/2014/main" id="{70EFE6F5-394D-42BD-FF6C-A664F9679067}"/>
              </a:ext>
            </a:extLst>
          </p:cNvPr>
          <p:cNvSpPr>
            <a:spLocks noGrp="1" noChangeArrowheads="1"/>
          </p:cNvSpPr>
          <p:nvPr>
            <p:ph idx="1"/>
          </p:nvPr>
        </p:nvSpPr>
        <p:spPr/>
        <p:txBody>
          <a:bodyPr/>
          <a:lstStyle/>
          <a:p>
            <a:pPr eaLnBrk="1" hangingPunct="1">
              <a:lnSpc>
                <a:spcPct val="90000"/>
              </a:lnSpc>
            </a:pPr>
            <a:r>
              <a:rPr lang="en-US" altLang="en-US" dirty="0"/>
              <a:t>Estimated 10% of U.S. adults exonerated of crimes falsely confessed</a:t>
            </a:r>
          </a:p>
          <a:p>
            <a:pPr eaLnBrk="1" hangingPunct="1">
              <a:lnSpc>
                <a:spcPct val="90000"/>
              </a:lnSpc>
            </a:pPr>
            <a:r>
              <a:rPr lang="en-US" altLang="en-US" dirty="0"/>
              <a:t>¼ of those cleared by DNA testing had confessed to police</a:t>
            </a:r>
          </a:p>
          <a:p>
            <a:pPr eaLnBrk="1" hangingPunct="1">
              <a:lnSpc>
                <a:spcPct val="90000"/>
              </a:lnSpc>
            </a:pPr>
            <a:r>
              <a:rPr lang="en-US" altLang="en-US" dirty="0"/>
              <a:t>Open interrogation would discourage false confessions, decrease costs of appeals</a:t>
            </a:r>
          </a:p>
          <a:p>
            <a:pPr lvl="1" eaLnBrk="1" hangingPunct="1">
              <a:lnSpc>
                <a:spcPct val="90000"/>
              </a:lnSpc>
            </a:pPr>
            <a:r>
              <a:rPr lang="en-US" altLang="en-US" sz="3200" dirty="0"/>
              <a:t>Multiple states require videotaping of interrogations and confessions</a:t>
            </a:r>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a:extLst>
              <a:ext uri="{FF2B5EF4-FFF2-40B4-BE49-F238E27FC236}">
                <a16:creationId xmlns:a16="http://schemas.microsoft.com/office/drawing/2014/main" id="{A42A3971-C558-99B8-7A19-DE790D78D123}"/>
              </a:ext>
            </a:extLst>
          </p:cNvPr>
          <p:cNvSpPr>
            <a:spLocks noGrp="1" noChangeArrowheads="1"/>
          </p:cNvSpPr>
          <p:nvPr>
            <p:ph type="title"/>
          </p:nvPr>
        </p:nvSpPr>
        <p:spPr/>
        <p:txBody>
          <a:bodyPr/>
          <a:lstStyle/>
          <a:p>
            <a:pPr eaLnBrk="1" hangingPunct="1"/>
            <a:r>
              <a:rPr lang="en-US" altLang="en-US" sz="4000"/>
              <a:t>Errors and Exonerations</a:t>
            </a:r>
          </a:p>
        </p:txBody>
      </p:sp>
      <p:sp>
        <p:nvSpPr>
          <p:cNvPr id="217091" name="Rectangle 3">
            <a:extLst>
              <a:ext uri="{FF2B5EF4-FFF2-40B4-BE49-F238E27FC236}">
                <a16:creationId xmlns:a16="http://schemas.microsoft.com/office/drawing/2014/main" id="{1A7017AE-B160-DAA7-323E-57D63BF68A25}"/>
              </a:ext>
            </a:extLst>
          </p:cNvPr>
          <p:cNvSpPr>
            <a:spLocks noGrp="1" noChangeArrowheads="1"/>
          </p:cNvSpPr>
          <p:nvPr>
            <p:ph type="body" idx="1"/>
          </p:nvPr>
        </p:nvSpPr>
        <p:spPr/>
        <p:txBody>
          <a:bodyPr/>
          <a:lstStyle/>
          <a:p>
            <a:pPr eaLnBrk="1" hangingPunct="1"/>
            <a:r>
              <a:rPr lang="en-US" altLang="en-US" sz="2800"/>
              <a:t>Justice for All Act (2004):</a:t>
            </a:r>
          </a:p>
          <a:p>
            <a:pPr lvl="1" eaLnBrk="1" hangingPunct="1"/>
            <a:r>
              <a:rPr lang="en-US" altLang="en-US"/>
              <a:t>Grants inmates convicted of federal crimes right to DNA testing to support claims of innocence</a:t>
            </a:r>
          </a:p>
          <a:p>
            <a:pPr lvl="1" eaLnBrk="1" hangingPunct="1"/>
            <a:r>
              <a:rPr lang="en-US" altLang="en-US"/>
              <a:t>Increases financial compensation due wrongfully convicted federal prisoners</a:t>
            </a:r>
          </a:p>
          <a:p>
            <a:pPr lvl="1" eaLnBrk="1" hangingPunct="1"/>
            <a:r>
              <a:rPr lang="en-US" altLang="en-US"/>
              <a:t>Some states lack such safeguards; others eliminating them </a:t>
            </a:r>
          </a:p>
        </p:txBody>
      </p:sp>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Title 1">
            <a:extLst>
              <a:ext uri="{FF2B5EF4-FFF2-40B4-BE49-F238E27FC236}">
                <a16:creationId xmlns:a16="http://schemas.microsoft.com/office/drawing/2014/main" id="{E115F15F-0A42-C239-29F8-28B111B8DD04}"/>
              </a:ext>
            </a:extLst>
          </p:cNvPr>
          <p:cNvSpPr>
            <a:spLocks noGrp="1" noChangeArrowheads="1"/>
          </p:cNvSpPr>
          <p:nvPr>
            <p:ph type="title"/>
          </p:nvPr>
        </p:nvSpPr>
        <p:spPr/>
        <p:txBody>
          <a:bodyPr/>
          <a:lstStyle/>
          <a:p>
            <a:r>
              <a:rPr lang="en-US" altLang="en-US"/>
              <a:t>Errors and Exonerations</a:t>
            </a:r>
          </a:p>
        </p:txBody>
      </p:sp>
      <p:sp>
        <p:nvSpPr>
          <p:cNvPr id="218115" name="Content Placeholder 2">
            <a:extLst>
              <a:ext uri="{FF2B5EF4-FFF2-40B4-BE49-F238E27FC236}">
                <a16:creationId xmlns:a16="http://schemas.microsoft.com/office/drawing/2014/main" id="{537B1E7C-338E-7295-96D6-2CA423F44D2A}"/>
              </a:ext>
            </a:extLst>
          </p:cNvPr>
          <p:cNvSpPr>
            <a:spLocks noGrp="1" noChangeArrowheads="1"/>
          </p:cNvSpPr>
          <p:nvPr>
            <p:ph idx="1"/>
          </p:nvPr>
        </p:nvSpPr>
        <p:spPr/>
        <p:txBody>
          <a:bodyPr/>
          <a:lstStyle/>
          <a:p>
            <a:pPr eaLnBrk="1" hangingPunct="1"/>
            <a:r>
              <a:rPr lang="en-US" altLang="en-US"/>
              <a:t>2012: SCOTUS guts 2012 Martinez v Ryan safeguards, now convicted defendants at fault for failure to bring a trial ineffectiveness claim in state court</a:t>
            </a:r>
          </a:p>
          <a:p>
            <a:pPr eaLnBrk="1" hangingPunct="1"/>
            <a:r>
              <a:rPr lang="en-US" altLang="en-US"/>
              <a:t>“Anti-terror” legislation limits rights of appeal for convicted</a:t>
            </a:r>
          </a:p>
          <a:p>
            <a:endParaRPr lang="en-US" altLang="en-US"/>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a:extLst>
              <a:ext uri="{FF2B5EF4-FFF2-40B4-BE49-F238E27FC236}">
                <a16:creationId xmlns:a16="http://schemas.microsoft.com/office/drawing/2014/main" id="{054FEEC7-B2E9-E4E3-5AFE-F1534AB85A35}"/>
              </a:ext>
            </a:extLst>
          </p:cNvPr>
          <p:cNvSpPr>
            <a:spLocks noGrp="1" noChangeArrowheads="1"/>
          </p:cNvSpPr>
          <p:nvPr>
            <p:ph type="title" idx="4294967295"/>
          </p:nvPr>
        </p:nvSpPr>
        <p:spPr/>
        <p:txBody>
          <a:bodyPr/>
          <a:lstStyle/>
          <a:p>
            <a:pPr eaLnBrk="1" hangingPunct="1"/>
            <a:r>
              <a:rPr lang="en-US" altLang="en-US" sz="4000"/>
              <a:t>The Death Penalty:</a:t>
            </a:r>
            <a:br>
              <a:rPr lang="en-US" altLang="en-US" sz="4000"/>
            </a:br>
            <a:r>
              <a:rPr lang="en-US" altLang="en-US" sz="4000"/>
              <a:t>Public Opinion</a:t>
            </a:r>
          </a:p>
        </p:txBody>
      </p:sp>
      <p:sp>
        <p:nvSpPr>
          <p:cNvPr id="219139" name="Rectangle 3">
            <a:extLst>
              <a:ext uri="{FF2B5EF4-FFF2-40B4-BE49-F238E27FC236}">
                <a16:creationId xmlns:a16="http://schemas.microsoft.com/office/drawing/2014/main" id="{8A3B121E-5038-10EE-C6D5-09DA43CAC6D5}"/>
              </a:ext>
            </a:extLst>
          </p:cNvPr>
          <p:cNvSpPr>
            <a:spLocks noGrp="1" noChangeArrowheads="1"/>
          </p:cNvSpPr>
          <p:nvPr>
            <p:ph type="body" idx="4294967295"/>
          </p:nvPr>
        </p:nvSpPr>
        <p:spPr/>
        <p:txBody>
          <a:bodyPr/>
          <a:lstStyle/>
          <a:p>
            <a:pPr eaLnBrk="1" hangingPunct="1"/>
            <a:r>
              <a:rPr lang="en-US" altLang="en-US" dirty="0"/>
              <a:t>1994: 80% favor</a:t>
            </a:r>
          </a:p>
          <a:p>
            <a:pPr eaLnBrk="1" hangingPunct="1"/>
            <a:r>
              <a:rPr lang="en-US" altLang="en-US" dirty="0"/>
              <a:t>2012: 57% feel death penalty has been unfairly applied, and 73% are somewhat or very concerned that innocent persons have been executed</a:t>
            </a:r>
          </a:p>
          <a:p>
            <a:pPr eaLnBrk="1" hangingPunct="1"/>
            <a:r>
              <a:rPr lang="en-US" altLang="en-US" dirty="0"/>
              <a:t>2014: 63% favor</a:t>
            </a:r>
          </a:p>
          <a:p>
            <a:pPr lvl="1" eaLnBrk="1" hangingPunct="1"/>
            <a:r>
              <a:rPr lang="en-US" altLang="en-US" sz="3200" dirty="0"/>
              <a:t>&lt; 1/2 when choice of life without parole alternative</a:t>
            </a:r>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162" name="Picture 1">
            <a:extLst>
              <a:ext uri="{FF2B5EF4-FFF2-40B4-BE49-F238E27FC236}">
                <a16:creationId xmlns:a16="http://schemas.microsoft.com/office/drawing/2014/main" id="{852460DE-C0B2-21E7-07AF-26F5C8768A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9425" y="0"/>
            <a:ext cx="81851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1186" name="Picture 1">
            <a:extLst>
              <a:ext uri="{FF2B5EF4-FFF2-40B4-BE49-F238E27FC236}">
                <a16:creationId xmlns:a16="http://schemas.microsoft.com/office/drawing/2014/main" id="{9CA0FAB2-7353-C280-7AEF-31949DC898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381000"/>
            <a:ext cx="89916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a:extLst>
              <a:ext uri="{FF2B5EF4-FFF2-40B4-BE49-F238E27FC236}">
                <a16:creationId xmlns:a16="http://schemas.microsoft.com/office/drawing/2014/main" id="{84653F1A-EF90-3F98-B22D-DEA7DA58262F}"/>
              </a:ext>
            </a:extLst>
          </p:cNvPr>
          <p:cNvSpPr>
            <a:spLocks noGrp="1" noChangeArrowheads="1"/>
          </p:cNvSpPr>
          <p:nvPr>
            <p:ph type="title"/>
          </p:nvPr>
        </p:nvSpPr>
        <p:spPr/>
        <p:txBody>
          <a:bodyPr/>
          <a:lstStyle/>
          <a:p>
            <a:pPr eaLnBrk="1" hangingPunct="1"/>
            <a:r>
              <a:rPr lang="en-US" altLang="en-US" sz="4000"/>
              <a:t>Death Penalty:</a:t>
            </a:r>
            <a:br>
              <a:rPr lang="en-US" altLang="en-US" sz="4000"/>
            </a:br>
            <a:r>
              <a:rPr lang="en-US" altLang="en-US" sz="4000"/>
              <a:t>Moratoria</a:t>
            </a:r>
          </a:p>
        </p:txBody>
      </p:sp>
      <p:sp>
        <p:nvSpPr>
          <p:cNvPr id="222211" name="Rectangle 3">
            <a:extLst>
              <a:ext uri="{FF2B5EF4-FFF2-40B4-BE49-F238E27FC236}">
                <a16:creationId xmlns:a16="http://schemas.microsoft.com/office/drawing/2014/main" id="{EFDCFE22-E7D9-3E30-5AA9-BAE9735D02AC}"/>
              </a:ext>
            </a:extLst>
          </p:cNvPr>
          <p:cNvSpPr>
            <a:spLocks noGrp="1" noChangeArrowheads="1"/>
          </p:cNvSpPr>
          <p:nvPr>
            <p:ph type="body" idx="1"/>
          </p:nvPr>
        </p:nvSpPr>
        <p:spPr/>
        <p:txBody>
          <a:bodyPr/>
          <a:lstStyle/>
          <a:p>
            <a:pPr eaLnBrk="1" hangingPunct="1"/>
            <a:r>
              <a:rPr lang="en-US" altLang="en-US"/>
              <a:t>23 states and D.C. have banned</a:t>
            </a:r>
          </a:p>
          <a:p>
            <a:pPr eaLnBrk="1" hangingPunct="1"/>
            <a:r>
              <a:rPr lang="en-US" altLang="en-US"/>
              <a:t>Philadelphia, Pittsburgh, and San Francisco (among others) have called for moratorium</a:t>
            </a:r>
          </a:p>
          <a:p>
            <a:pPr eaLnBrk="1" hangingPunct="1"/>
            <a:r>
              <a:rPr lang="en-US" altLang="en-US"/>
              <a:t>ABA, UN Commission on Human Rights, Amnesty International, and Human Rights Watch oppose</a:t>
            </a:r>
          </a:p>
          <a:p>
            <a:pPr eaLnBrk="1" hangingPunct="1"/>
            <a:endParaRPr lang="en-US" altLang="en-US"/>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a:extLst>
              <a:ext uri="{FF2B5EF4-FFF2-40B4-BE49-F238E27FC236}">
                <a16:creationId xmlns:a16="http://schemas.microsoft.com/office/drawing/2014/main" id="{04339763-358F-3329-3F88-9EFF718002D5}"/>
              </a:ext>
            </a:extLst>
          </p:cNvPr>
          <p:cNvSpPr>
            <a:spLocks noGrp="1" noChangeArrowheads="1"/>
          </p:cNvSpPr>
          <p:nvPr>
            <p:ph type="title"/>
          </p:nvPr>
        </p:nvSpPr>
        <p:spPr/>
        <p:txBody>
          <a:bodyPr/>
          <a:lstStyle/>
          <a:p>
            <a:pPr eaLnBrk="1" hangingPunct="1"/>
            <a:r>
              <a:rPr lang="en-US" altLang="en-US" sz="4000" dirty="0"/>
              <a:t>The Death Penalty and Juveniles</a:t>
            </a:r>
          </a:p>
        </p:txBody>
      </p:sp>
      <p:sp>
        <p:nvSpPr>
          <p:cNvPr id="223235" name="Rectangle 3">
            <a:extLst>
              <a:ext uri="{FF2B5EF4-FFF2-40B4-BE49-F238E27FC236}">
                <a16:creationId xmlns:a16="http://schemas.microsoft.com/office/drawing/2014/main" id="{34EF3C0B-057B-1491-CC70-75D3958408FE}"/>
              </a:ext>
            </a:extLst>
          </p:cNvPr>
          <p:cNvSpPr>
            <a:spLocks noGrp="1" noChangeArrowheads="1"/>
          </p:cNvSpPr>
          <p:nvPr>
            <p:ph type="body" idx="1"/>
          </p:nvPr>
        </p:nvSpPr>
        <p:spPr/>
        <p:txBody>
          <a:bodyPr/>
          <a:lstStyle/>
          <a:p>
            <a:pPr eaLnBrk="1" hangingPunct="1">
              <a:lnSpc>
                <a:spcPct val="90000"/>
              </a:lnSpc>
            </a:pPr>
            <a:r>
              <a:rPr lang="en-US" altLang="en-US" i="1" dirty="0"/>
              <a:t>Roper v. Simmons </a:t>
            </a:r>
            <a:r>
              <a:rPr lang="en-US" altLang="en-US" dirty="0"/>
              <a:t>(US Supreme Court, 2005) rules death penalty unconstitutional for youths under age 18 at time of crime</a:t>
            </a:r>
          </a:p>
          <a:p>
            <a:pPr lvl="1" eaLnBrk="1" hangingPunct="1">
              <a:lnSpc>
                <a:spcPct val="90000"/>
              </a:lnSpc>
            </a:pPr>
            <a:r>
              <a:rPr lang="en-US" altLang="en-US" dirty="0"/>
              <a:t>Between 2002 and 2005, US only country to legally and openly execute juvenile defendants</a:t>
            </a:r>
          </a:p>
          <a:p>
            <a:pPr eaLnBrk="1" hangingPunct="1">
              <a:lnSpc>
                <a:spcPct val="90000"/>
              </a:lnSpc>
            </a:pPr>
            <a:r>
              <a:rPr lang="en-US" altLang="en-US" dirty="0"/>
              <a:t>7 international treaties prohibit execution of juveniles</a:t>
            </a:r>
          </a:p>
          <a:p>
            <a:pPr lvl="1" eaLnBrk="1" hangingPunct="1">
              <a:lnSpc>
                <a:spcPct val="90000"/>
              </a:lnSpc>
            </a:pPr>
            <a:r>
              <a:rPr lang="en-US" altLang="en-US" dirty="0"/>
              <a:t>Including Convention on Rights of the Child, which the US has not signed</a:t>
            </a:r>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a:extLst>
              <a:ext uri="{FF2B5EF4-FFF2-40B4-BE49-F238E27FC236}">
                <a16:creationId xmlns:a16="http://schemas.microsoft.com/office/drawing/2014/main" id="{8E0DDE08-8C97-D0C6-08E5-456FA8385BB3}"/>
              </a:ext>
            </a:extLst>
          </p:cNvPr>
          <p:cNvSpPr>
            <a:spLocks noGrp="1" noChangeArrowheads="1"/>
          </p:cNvSpPr>
          <p:nvPr>
            <p:ph type="title"/>
          </p:nvPr>
        </p:nvSpPr>
        <p:spPr/>
        <p:txBody>
          <a:bodyPr/>
          <a:lstStyle/>
          <a:p>
            <a:pPr eaLnBrk="1" hangingPunct="1"/>
            <a:r>
              <a:rPr lang="en-US" altLang="en-US" dirty="0"/>
              <a:t>Life Without Parole and Youth</a:t>
            </a:r>
          </a:p>
        </p:txBody>
      </p:sp>
      <p:sp>
        <p:nvSpPr>
          <p:cNvPr id="224259" name="Rectangle 3">
            <a:extLst>
              <a:ext uri="{FF2B5EF4-FFF2-40B4-BE49-F238E27FC236}">
                <a16:creationId xmlns:a16="http://schemas.microsoft.com/office/drawing/2014/main" id="{497A5FF0-AB47-99C9-87C1-E23A8BDE8089}"/>
              </a:ext>
            </a:extLst>
          </p:cNvPr>
          <p:cNvSpPr>
            <a:spLocks noGrp="1" noChangeArrowheads="1"/>
          </p:cNvSpPr>
          <p:nvPr>
            <p:ph type="body" idx="1"/>
          </p:nvPr>
        </p:nvSpPr>
        <p:spPr/>
        <p:txBody>
          <a:bodyPr/>
          <a:lstStyle/>
          <a:p>
            <a:pPr eaLnBrk="1" hangingPunct="1"/>
            <a:r>
              <a:rPr lang="en-US" altLang="en-US" sz="2400" dirty="0"/>
              <a:t>2,900 American youths sentenced to life without parole from the 1940s to mid 2026</a:t>
            </a:r>
          </a:p>
          <a:p>
            <a:pPr lvl="1" eaLnBrk="1" hangingPunct="1"/>
            <a:r>
              <a:rPr lang="en-US" altLang="en-US" sz="2400" dirty="0"/>
              <a:t>2,091 still serving sentence</a:t>
            </a:r>
          </a:p>
          <a:p>
            <a:pPr lvl="1" eaLnBrk="1" hangingPunct="1"/>
            <a:r>
              <a:rPr lang="en-US" altLang="en-US" sz="2400" dirty="0"/>
              <a:t>28 states and DC have outlawed</a:t>
            </a:r>
          </a:p>
          <a:p>
            <a:pPr lvl="1" eaLnBrk="1" hangingPunct="1"/>
            <a:r>
              <a:rPr lang="en-US" altLang="en-US" sz="2400" dirty="0"/>
              <a:t>Violates Convention on Rights of the Child</a:t>
            </a:r>
          </a:p>
          <a:p>
            <a:pPr eaLnBrk="1" hangingPunct="1"/>
            <a:r>
              <a:rPr lang="en-US" altLang="en-US" sz="2400" dirty="0"/>
              <a:t>Blacks 10X more likely than whites to receive this sentence</a:t>
            </a:r>
          </a:p>
          <a:p>
            <a:pPr eaLnBrk="1" hangingPunct="1"/>
            <a:r>
              <a:rPr lang="en-US" altLang="en-US" sz="2400" dirty="0"/>
              <a:t>Per HRW, only 3 nations currently have people serving life without parole for crimes they committed as juveniles (may be more)</a:t>
            </a:r>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Title 1">
            <a:extLst>
              <a:ext uri="{FF2B5EF4-FFF2-40B4-BE49-F238E27FC236}">
                <a16:creationId xmlns:a16="http://schemas.microsoft.com/office/drawing/2014/main" id="{21AD29ED-0D72-3F1C-A737-CD4B933D409F}"/>
              </a:ext>
            </a:extLst>
          </p:cNvPr>
          <p:cNvSpPr>
            <a:spLocks noGrp="1" noChangeArrowheads="1"/>
          </p:cNvSpPr>
          <p:nvPr>
            <p:ph type="title"/>
          </p:nvPr>
        </p:nvSpPr>
        <p:spPr/>
        <p:txBody>
          <a:bodyPr/>
          <a:lstStyle/>
          <a:p>
            <a:r>
              <a:rPr lang="en-US" altLang="en-US">
                <a:solidFill>
                  <a:srgbClr val="000000"/>
                </a:solidFill>
              </a:rPr>
              <a:t>Life Without Parole and Youth</a:t>
            </a:r>
            <a:endParaRPr lang="en-US" altLang="en-US"/>
          </a:p>
        </p:txBody>
      </p:sp>
      <p:sp>
        <p:nvSpPr>
          <p:cNvPr id="225283" name="Content Placeholder 2">
            <a:extLst>
              <a:ext uri="{FF2B5EF4-FFF2-40B4-BE49-F238E27FC236}">
                <a16:creationId xmlns:a16="http://schemas.microsoft.com/office/drawing/2014/main" id="{0A246C61-83B3-572C-1F6D-15F19DCA140C}"/>
              </a:ext>
            </a:extLst>
          </p:cNvPr>
          <p:cNvSpPr>
            <a:spLocks noGrp="1" noChangeArrowheads="1"/>
          </p:cNvSpPr>
          <p:nvPr>
            <p:ph idx="1"/>
          </p:nvPr>
        </p:nvSpPr>
        <p:spPr/>
        <p:txBody>
          <a:bodyPr/>
          <a:lstStyle/>
          <a:p>
            <a:pPr eaLnBrk="1" hangingPunct="1"/>
            <a:r>
              <a:rPr lang="en-US" altLang="en-US" sz="2800" i="1" dirty="0">
                <a:solidFill>
                  <a:srgbClr val="000000"/>
                </a:solidFill>
              </a:rPr>
              <a:t>Graham v Florida </a:t>
            </a:r>
            <a:r>
              <a:rPr lang="en-US" altLang="en-US" sz="2800" dirty="0">
                <a:solidFill>
                  <a:srgbClr val="000000"/>
                </a:solidFill>
              </a:rPr>
              <a:t>(U.S. Supreme Court, 2010) outlaws life without parole for non-homicide crimes</a:t>
            </a:r>
          </a:p>
          <a:p>
            <a:r>
              <a:rPr lang="en-US" altLang="en-US" sz="2800" i="1" dirty="0"/>
              <a:t>Miller v Alabama </a:t>
            </a:r>
            <a:r>
              <a:rPr lang="en-US" altLang="en-US" sz="2800" dirty="0"/>
              <a:t>and </a:t>
            </a:r>
            <a:r>
              <a:rPr lang="en-US" altLang="en-US" sz="2800" i="1" dirty="0"/>
              <a:t>Jackson v Hobbs </a:t>
            </a:r>
            <a:r>
              <a:rPr lang="en-US" altLang="en-US" sz="2800" dirty="0"/>
              <a:t>(US Supreme Court, 2012) outlaws life without parole for juvenile homicide offenders</a:t>
            </a:r>
          </a:p>
          <a:p>
            <a:r>
              <a:rPr lang="en-US" altLang="en-US" sz="2800" i="1" dirty="0"/>
              <a:t>Montgomery v. Louisiana </a:t>
            </a:r>
            <a:r>
              <a:rPr lang="en-US" altLang="en-US" sz="2800" dirty="0"/>
              <a:t>(2017): SCOTUS invalidates all existing juvenile life without parole sentences</a:t>
            </a:r>
          </a:p>
          <a:p>
            <a:pPr lvl="1"/>
            <a:r>
              <a:rPr lang="en-US" altLang="en-US" dirty="0"/>
              <a:t>Sentences being re-evaluated</a:t>
            </a:r>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a:extLst>
              <a:ext uri="{FF2B5EF4-FFF2-40B4-BE49-F238E27FC236}">
                <a16:creationId xmlns:a16="http://schemas.microsoft.com/office/drawing/2014/main" id="{13395A79-D868-09B1-2694-9A560F7EB289}"/>
              </a:ext>
            </a:extLst>
          </p:cNvPr>
          <p:cNvSpPr>
            <a:spLocks noGrp="1" noChangeArrowheads="1"/>
          </p:cNvSpPr>
          <p:nvPr>
            <p:ph type="title"/>
          </p:nvPr>
        </p:nvSpPr>
        <p:spPr/>
        <p:txBody>
          <a:bodyPr/>
          <a:lstStyle/>
          <a:p>
            <a:pPr eaLnBrk="1" hangingPunct="1"/>
            <a:r>
              <a:rPr lang="en-US" altLang="en-US" sz="4000"/>
              <a:t>The Death Penalty and the Mentally Ill</a:t>
            </a:r>
          </a:p>
        </p:txBody>
      </p:sp>
      <p:sp>
        <p:nvSpPr>
          <p:cNvPr id="226307" name="Rectangle 3">
            <a:extLst>
              <a:ext uri="{FF2B5EF4-FFF2-40B4-BE49-F238E27FC236}">
                <a16:creationId xmlns:a16="http://schemas.microsoft.com/office/drawing/2014/main" id="{229244C1-7FA5-2757-EB4B-CD34D35BC8F3}"/>
              </a:ext>
            </a:extLst>
          </p:cNvPr>
          <p:cNvSpPr>
            <a:spLocks noGrp="1" noChangeArrowheads="1"/>
          </p:cNvSpPr>
          <p:nvPr>
            <p:ph type="body" idx="1"/>
          </p:nvPr>
        </p:nvSpPr>
        <p:spPr/>
        <p:txBody>
          <a:bodyPr/>
          <a:lstStyle/>
          <a:p>
            <a:pPr eaLnBrk="1" hangingPunct="1"/>
            <a:r>
              <a:rPr lang="en-US" altLang="en-US" sz="2800" dirty="0"/>
              <a:t>Nearly half of those executed between 2000 and 2015 had been diagnosed with a mental illness or substance abuse disorder as adults</a:t>
            </a:r>
          </a:p>
          <a:p>
            <a:pPr eaLnBrk="1" hangingPunct="1"/>
            <a:r>
              <a:rPr lang="en-US" altLang="en-US" sz="2800" dirty="0"/>
              <a:t>1986: US Supreme Court (</a:t>
            </a:r>
            <a:r>
              <a:rPr lang="en-US" altLang="en-US" sz="2800" i="1" dirty="0"/>
              <a:t>Ford V. Wainwright</a:t>
            </a:r>
            <a:r>
              <a:rPr lang="en-US" altLang="en-US" sz="2800" dirty="0"/>
              <a:t>) rules execution of mentally ill unconstitutional</a:t>
            </a:r>
          </a:p>
          <a:p>
            <a:pPr lvl="1" eaLnBrk="1" hangingPunct="1"/>
            <a:r>
              <a:rPr lang="en-US" altLang="en-US" dirty="0"/>
              <a:t>Louisiana only state that prohibits forcing antipsychotic drugs on prisoners to make them sane enough to execute</a:t>
            </a:r>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a:extLst>
              <a:ext uri="{FF2B5EF4-FFF2-40B4-BE49-F238E27FC236}">
                <a16:creationId xmlns:a16="http://schemas.microsoft.com/office/drawing/2014/main" id="{895258F6-C90C-4D40-154C-645FA476A0D9}"/>
              </a:ext>
            </a:extLst>
          </p:cNvPr>
          <p:cNvSpPr>
            <a:spLocks noGrp="1" noChangeArrowheads="1"/>
          </p:cNvSpPr>
          <p:nvPr>
            <p:ph type="title"/>
          </p:nvPr>
        </p:nvSpPr>
        <p:spPr/>
        <p:txBody>
          <a:bodyPr/>
          <a:lstStyle/>
          <a:p>
            <a:pPr eaLnBrk="1" hangingPunct="1"/>
            <a:r>
              <a:rPr lang="en-US" altLang="en-US" sz="4000"/>
              <a:t>The Death Penalty and the Mentally Handicapped</a:t>
            </a:r>
          </a:p>
        </p:txBody>
      </p:sp>
      <p:sp>
        <p:nvSpPr>
          <p:cNvPr id="227331" name="Rectangle 3">
            <a:extLst>
              <a:ext uri="{FF2B5EF4-FFF2-40B4-BE49-F238E27FC236}">
                <a16:creationId xmlns:a16="http://schemas.microsoft.com/office/drawing/2014/main" id="{247AE645-B0AB-8006-DA56-D266BAA375A9}"/>
              </a:ext>
            </a:extLst>
          </p:cNvPr>
          <p:cNvSpPr>
            <a:spLocks noGrp="1" noChangeArrowheads="1"/>
          </p:cNvSpPr>
          <p:nvPr>
            <p:ph type="body" idx="1"/>
          </p:nvPr>
        </p:nvSpPr>
        <p:spPr/>
        <p:txBody>
          <a:bodyPr/>
          <a:lstStyle/>
          <a:p>
            <a:pPr eaLnBrk="1" hangingPunct="1"/>
            <a:r>
              <a:rPr lang="en-US" altLang="en-US" sz="3600"/>
              <a:t>2002: US Supreme Court (</a:t>
            </a:r>
            <a:r>
              <a:rPr lang="en-US" altLang="en-US" sz="3600" i="1"/>
              <a:t>Atkins V. Virginia</a:t>
            </a:r>
            <a:r>
              <a:rPr lang="en-US" altLang="en-US" sz="3600"/>
              <a:t>) rules execution of mentally handicapped unconstitutional</a:t>
            </a:r>
          </a:p>
          <a:p>
            <a:pPr lvl="1" eaLnBrk="1" hangingPunct="1"/>
            <a:r>
              <a:rPr lang="en-US" altLang="en-US" sz="3600"/>
              <a:t>At least 34 mentally handicapped executed between 1976 and 2002</a:t>
            </a:r>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Title 1">
            <a:extLst>
              <a:ext uri="{FF2B5EF4-FFF2-40B4-BE49-F238E27FC236}">
                <a16:creationId xmlns:a16="http://schemas.microsoft.com/office/drawing/2014/main" id="{0CE1307A-F729-6517-D57E-DA7DC10AA3F7}"/>
              </a:ext>
            </a:extLst>
          </p:cNvPr>
          <p:cNvSpPr>
            <a:spLocks noGrp="1" noChangeArrowheads="1"/>
          </p:cNvSpPr>
          <p:nvPr>
            <p:ph type="title"/>
          </p:nvPr>
        </p:nvSpPr>
        <p:spPr/>
        <p:txBody>
          <a:bodyPr/>
          <a:lstStyle/>
          <a:p>
            <a:r>
              <a:rPr lang="en-US" altLang="en-US" sz="4000">
                <a:solidFill>
                  <a:srgbClr val="000000"/>
                </a:solidFill>
              </a:rPr>
              <a:t>The Death Penalty and the Mentally Handicapped</a:t>
            </a:r>
            <a:endParaRPr lang="en-US" altLang="en-US"/>
          </a:p>
        </p:txBody>
      </p:sp>
      <p:sp>
        <p:nvSpPr>
          <p:cNvPr id="228355" name="Content Placeholder 2">
            <a:extLst>
              <a:ext uri="{FF2B5EF4-FFF2-40B4-BE49-F238E27FC236}">
                <a16:creationId xmlns:a16="http://schemas.microsoft.com/office/drawing/2014/main" id="{72F90616-6943-A050-B6D7-198ABB622BBE}"/>
              </a:ext>
            </a:extLst>
          </p:cNvPr>
          <p:cNvSpPr>
            <a:spLocks noGrp="1" noChangeArrowheads="1"/>
          </p:cNvSpPr>
          <p:nvPr>
            <p:ph idx="1"/>
          </p:nvPr>
        </p:nvSpPr>
        <p:spPr/>
        <p:txBody>
          <a:bodyPr/>
          <a:lstStyle/>
          <a:p>
            <a:r>
              <a:rPr lang="en-US" altLang="en-US" sz="2800">
                <a:solidFill>
                  <a:srgbClr val="000000"/>
                </a:solidFill>
              </a:rPr>
              <a:t>Others executed since 2002</a:t>
            </a:r>
          </a:p>
          <a:p>
            <a:r>
              <a:rPr lang="en-US" altLang="en-US" sz="2800">
                <a:solidFill>
                  <a:srgbClr val="000000"/>
                </a:solidFill>
              </a:rPr>
              <a:t>States determine definition of “mentally-impaired”</a:t>
            </a:r>
          </a:p>
          <a:p>
            <a:pPr lvl="1"/>
            <a:r>
              <a:rPr lang="en-US" altLang="en-US">
                <a:solidFill>
                  <a:srgbClr val="000000"/>
                </a:solidFill>
              </a:rPr>
              <a:t>GA: defendant must prove mental impairment beyond a reasonable doubt</a:t>
            </a:r>
          </a:p>
          <a:p>
            <a:pPr lvl="1"/>
            <a:r>
              <a:rPr lang="en-US" altLang="en-US">
                <a:solidFill>
                  <a:srgbClr val="000000"/>
                </a:solidFill>
              </a:rPr>
              <a:t>TX: executed prisoner with IQ of 61 (2012)</a:t>
            </a:r>
          </a:p>
          <a:p>
            <a:pPr lvl="1"/>
            <a:r>
              <a:rPr lang="en-US" altLang="en-US">
                <a:solidFill>
                  <a:srgbClr val="000000"/>
                </a:solidFill>
              </a:rPr>
              <a:t>Amnesty International has criticized</a:t>
            </a:r>
          </a:p>
          <a:p>
            <a:pPr lvl="1"/>
            <a:r>
              <a:rPr lang="en-US" altLang="en-US">
                <a:solidFill>
                  <a:srgbClr val="000000"/>
                </a:solidFill>
              </a:rPr>
              <a:t>2014: SCOTUS rules FL cannot use an IQ cutoff to determine mental impairment</a:t>
            </a:r>
          </a:p>
          <a:p>
            <a:endParaRPr lang="en-US" altLang="en-US"/>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a:extLst>
              <a:ext uri="{FF2B5EF4-FFF2-40B4-BE49-F238E27FC236}">
                <a16:creationId xmlns:a16="http://schemas.microsoft.com/office/drawing/2014/main" id="{529D43C7-D0BA-22E4-19D5-6C7B23C3EE04}"/>
              </a:ext>
            </a:extLst>
          </p:cNvPr>
          <p:cNvSpPr>
            <a:spLocks noGrp="1" noChangeArrowheads="1"/>
          </p:cNvSpPr>
          <p:nvPr>
            <p:ph type="title" idx="4294967295"/>
          </p:nvPr>
        </p:nvSpPr>
        <p:spPr/>
        <p:txBody>
          <a:bodyPr/>
          <a:lstStyle/>
          <a:p>
            <a:pPr eaLnBrk="1" hangingPunct="1"/>
            <a:r>
              <a:rPr lang="en-US" altLang="en-US" sz="4000"/>
              <a:t>The Death Penalty and Health Professionals</a:t>
            </a:r>
          </a:p>
        </p:txBody>
      </p:sp>
      <p:sp>
        <p:nvSpPr>
          <p:cNvPr id="229379" name="Rectangle 3">
            <a:extLst>
              <a:ext uri="{FF2B5EF4-FFF2-40B4-BE49-F238E27FC236}">
                <a16:creationId xmlns:a16="http://schemas.microsoft.com/office/drawing/2014/main" id="{643B0B3F-EEC4-E9EE-D73C-263CCDE4FBAC}"/>
              </a:ext>
            </a:extLst>
          </p:cNvPr>
          <p:cNvSpPr>
            <a:spLocks noGrp="1" noChangeArrowheads="1"/>
          </p:cNvSpPr>
          <p:nvPr>
            <p:ph type="body" idx="4294967295"/>
          </p:nvPr>
        </p:nvSpPr>
        <p:spPr/>
        <p:txBody>
          <a:bodyPr/>
          <a:lstStyle/>
          <a:p>
            <a:pPr eaLnBrk="1" hangingPunct="1"/>
            <a:r>
              <a:rPr lang="en-US" altLang="en-US" sz="3600"/>
              <a:t>AMA, APHA, ANA, and ABA (anesthesiologists) oppose participation of health professionals in executions</a:t>
            </a:r>
          </a:p>
          <a:p>
            <a:pPr eaLnBrk="1" hangingPunct="1"/>
            <a:r>
              <a:rPr lang="en-US" altLang="en-US" sz="3600"/>
              <a:t>Only 7/35 death penalty states incorporate AMA ethics policy, including barring doctors from taking an active role in the death chamber</a:t>
            </a:r>
          </a:p>
        </p:txBody>
      </p:sp>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Title 1">
            <a:extLst>
              <a:ext uri="{FF2B5EF4-FFF2-40B4-BE49-F238E27FC236}">
                <a16:creationId xmlns:a16="http://schemas.microsoft.com/office/drawing/2014/main" id="{F139764C-D519-3036-AE86-E82951E890B4}"/>
              </a:ext>
            </a:extLst>
          </p:cNvPr>
          <p:cNvSpPr>
            <a:spLocks noGrp="1" noChangeArrowheads="1"/>
          </p:cNvSpPr>
          <p:nvPr>
            <p:ph type="title"/>
          </p:nvPr>
        </p:nvSpPr>
        <p:spPr/>
        <p:txBody>
          <a:bodyPr/>
          <a:lstStyle/>
          <a:p>
            <a:r>
              <a:rPr lang="en-US" altLang="en-US" sz="4000">
                <a:solidFill>
                  <a:srgbClr val="000000"/>
                </a:solidFill>
              </a:rPr>
              <a:t>The Death Penalty and Health Professionals</a:t>
            </a:r>
            <a:endParaRPr lang="en-US" altLang="en-US"/>
          </a:p>
        </p:txBody>
      </p:sp>
      <p:sp>
        <p:nvSpPr>
          <p:cNvPr id="230403" name="Content Placeholder 2">
            <a:extLst>
              <a:ext uri="{FF2B5EF4-FFF2-40B4-BE49-F238E27FC236}">
                <a16:creationId xmlns:a16="http://schemas.microsoft.com/office/drawing/2014/main" id="{C4CEB2FC-5A7D-49E5-5611-FB4CADD124CD}"/>
              </a:ext>
            </a:extLst>
          </p:cNvPr>
          <p:cNvSpPr>
            <a:spLocks noGrp="1" noChangeArrowheads="1"/>
          </p:cNvSpPr>
          <p:nvPr>
            <p:ph idx="1"/>
          </p:nvPr>
        </p:nvSpPr>
        <p:spPr/>
        <p:txBody>
          <a:bodyPr/>
          <a:lstStyle/>
          <a:p>
            <a:r>
              <a:rPr lang="en-US" altLang="en-US"/>
              <a:t>Some states provide immunity to doctors participating in executions by preventing medical boards from taking disciplinary action against them</a:t>
            </a:r>
          </a:p>
          <a:p>
            <a:r>
              <a:rPr lang="en-US" altLang="en-US"/>
              <a:t>Many states also provide anonymity</a:t>
            </a:r>
          </a:p>
          <a:p>
            <a:endParaRPr lang="en-US" altLang="en-US"/>
          </a:p>
        </p:txBody>
      </p:sp>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a:extLst>
              <a:ext uri="{FF2B5EF4-FFF2-40B4-BE49-F238E27FC236}">
                <a16:creationId xmlns:a16="http://schemas.microsoft.com/office/drawing/2014/main" id="{2C654182-D631-F27C-2DF6-28F85B14A77D}"/>
              </a:ext>
            </a:extLst>
          </p:cNvPr>
          <p:cNvSpPr>
            <a:spLocks noGrp="1" noChangeArrowheads="1"/>
          </p:cNvSpPr>
          <p:nvPr>
            <p:ph type="title"/>
          </p:nvPr>
        </p:nvSpPr>
        <p:spPr/>
        <p:txBody>
          <a:bodyPr/>
          <a:lstStyle/>
          <a:p>
            <a:r>
              <a:rPr lang="en-US" altLang="en-US" sz="4000"/>
              <a:t>The Death Penalty and Health Professionals</a:t>
            </a:r>
          </a:p>
        </p:txBody>
      </p:sp>
      <p:sp>
        <p:nvSpPr>
          <p:cNvPr id="231427" name="Rectangle 3">
            <a:extLst>
              <a:ext uri="{FF2B5EF4-FFF2-40B4-BE49-F238E27FC236}">
                <a16:creationId xmlns:a16="http://schemas.microsoft.com/office/drawing/2014/main" id="{4435058E-4D97-7698-964C-04CE5EA8A8C2}"/>
              </a:ext>
            </a:extLst>
          </p:cNvPr>
          <p:cNvSpPr>
            <a:spLocks noGrp="1" noChangeArrowheads="1"/>
          </p:cNvSpPr>
          <p:nvPr>
            <p:ph type="body" idx="1"/>
          </p:nvPr>
        </p:nvSpPr>
        <p:spPr/>
        <p:txBody>
          <a:bodyPr/>
          <a:lstStyle/>
          <a:p>
            <a:pPr eaLnBrk="1" hangingPunct="1"/>
            <a:r>
              <a:rPr lang="en-US" altLang="en-US" sz="3600"/>
              <a:t>2001:</a:t>
            </a:r>
          </a:p>
          <a:p>
            <a:pPr lvl="1" eaLnBrk="1" hangingPunct="1"/>
            <a:r>
              <a:rPr lang="en-US" altLang="en-US" sz="3600"/>
              <a:t>3% of physicians aware of AMA guidelines prohibiting physician participation</a:t>
            </a:r>
          </a:p>
          <a:p>
            <a:pPr lvl="1" eaLnBrk="1" hangingPunct="1"/>
            <a:r>
              <a:rPr lang="en-US" altLang="en-US" sz="3600"/>
              <a:t>41% would perform at least one action in the process of lethal injection disallowed by AMA</a:t>
            </a:r>
            <a:endParaRPr lang="en-US" altLang="en-US" sz="3200"/>
          </a:p>
        </p:txBody>
      </p:sp>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a:extLst>
              <a:ext uri="{FF2B5EF4-FFF2-40B4-BE49-F238E27FC236}">
                <a16:creationId xmlns:a16="http://schemas.microsoft.com/office/drawing/2014/main" id="{50499186-2DA0-F7EC-4D0C-C45BC7EA0D58}"/>
              </a:ext>
            </a:extLst>
          </p:cNvPr>
          <p:cNvSpPr>
            <a:spLocks noGrp="1" noChangeArrowheads="1"/>
          </p:cNvSpPr>
          <p:nvPr>
            <p:ph type="title"/>
          </p:nvPr>
        </p:nvSpPr>
        <p:spPr/>
        <p:txBody>
          <a:bodyPr/>
          <a:lstStyle/>
          <a:p>
            <a:pPr eaLnBrk="1" hangingPunct="1"/>
            <a:r>
              <a:rPr lang="en-US" altLang="en-US" sz="4000"/>
              <a:t>The Death Penalty and Health Professionals</a:t>
            </a:r>
          </a:p>
        </p:txBody>
      </p:sp>
      <p:sp>
        <p:nvSpPr>
          <p:cNvPr id="232451" name="Rectangle 3">
            <a:extLst>
              <a:ext uri="{FF2B5EF4-FFF2-40B4-BE49-F238E27FC236}">
                <a16:creationId xmlns:a16="http://schemas.microsoft.com/office/drawing/2014/main" id="{7223C707-54CC-503B-8D93-1933141F1199}"/>
              </a:ext>
            </a:extLst>
          </p:cNvPr>
          <p:cNvSpPr>
            <a:spLocks noGrp="1" noChangeArrowheads="1"/>
          </p:cNvSpPr>
          <p:nvPr>
            <p:ph type="body" idx="1"/>
          </p:nvPr>
        </p:nvSpPr>
        <p:spPr/>
        <p:txBody>
          <a:bodyPr/>
          <a:lstStyle/>
          <a:p>
            <a:pPr eaLnBrk="1" hangingPunct="1"/>
            <a:r>
              <a:rPr lang="en-US" altLang="en-US"/>
              <a:t>Country’s leading executioner, Dr. Alan Doerhoef (40 lethal injections), acknowledges mistakes in “transposing numbers,” reprimanded by Missouri for not disclosing malpractice lawsuits</a:t>
            </a:r>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Title 1">
            <a:extLst>
              <a:ext uri="{FF2B5EF4-FFF2-40B4-BE49-F238E27FC236}">
                <a16:creationId xmlns:a16="http://schemas.microsoft.com/office/drawing/2014/main" id="{46EC4E32-DC88-E242-44DF-C1C4DCCC4474}"/>
              </a:ext>
            </a:extLst>
          </p:cNvPr>
          <p:cNvSpPr>
            <a:spLocks noGrp="1" noChangeArrowheads="1"/>
          </p:cNvSpPr>
          <p:nvPr>
            <p:ph type="title"/>
          </p:nvPr>
        </p:nvSpPr>
        <p:spPr/>
        <p:txBody>
          <a:bodyPr/>
          <a:lstStyle/>
          <a:p>
            <a:r>
              <a:rPr lang="en-US" altLang="en-US"/>
              <a:t>The Death Penalty and Health Professionals</a:t>
            </a:r>
          </a:p>
        </p:txBody>
      </p:sp>
      <p:sp>
        <p:nvSpPr>
          <p:cNvPr id="233475" name="Content Placeholder 2">
            <a:extLst>
              <a:ext uri="{FF2B5EF4-FFF2-40B4-BE49-F238E27FC236}">
                <a16:creationId xmlns:a16="http://schemas.microsoft.com/office/drawing/2014/main" id="{00BF9A96-DD57-939D-831E-E8E2869D00D8}"/>
              </a:ext>
            </a:extLst>
          </p:cNvPr>
          <p:cNvSpPr>
            <a:spLocks noGrp="1" noChangeArrowheads="1"/>
          </p:cNvSpPr>
          <p:nvPr>
            <p:ph idx="1"/>
          </p:nvPr>
        </p:nvSpPr>
        <p:spPr/>
        <p:txBody>
          <a:bodyPr/>
          <a:lstStyle/>
          <a:p>
            <a:r>
              <a:rPr lang="en-US" altLang="en-US"/>
              <a:t>2008: Director of Health Services for WA state prison system resigns to protest execution</a:t>
            </a:r>
          </a:p>
          <a:p>
            <a:r>
              <a:rPr lang="en-US" altLang="en-US"/>
              <a:t>2009: NC Supreme Court overturns 2007 NC Medical Board ban on physician participation in executions</a:t>
            </a:r>
          </a:p>
        </p:txBody>
      </p:sp>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Title 1">
            <a:extLst>
              <a:ext uri="{FF2B5EF4-FFF2-40B4-BE49-F238E27FC236}">
                <a16:creationId xmlns:a16="http://schemas.microsoft.com/office/drawing/2014/main" id="{7DE1264B-5639-3433-6E66-2C7900E31E5C}"/>
              </a:ext>
            </a:extLst>
          </p:cNvPr>
          <p:cNvSpPr>
            <a:spLocks noGrp="1" noChangeArrowheads="1"/>
          </p:cNvSpPr>
          <p:nvPr>
            <p:ph type="title"/>
          </p:nvPr>
        </p:nvSpPr>
        <p:spPr/>
        <p:txBody>
          <a:bodyPr/>
          <a:lstStyle/>
          <a:p>
            <a:r>
              <a:rPr lang="en-US" altLang="en-US">
                <a:solidFill>
                  <a:srgbClr val="000000"/>
                </a:solidFill>
              </a:rPr>
              <a:t>The Death Penalty and Health Professionals</a:t>
            </a:r>
            <a:endParaRPr lang="en-US" altLang="en-US"/>
          </a:p>
        </p:txBody>
      </p:sp>
      <p:sp>
        <p:nvSpPr>
          <p:cNvPr id="234499" name="Content Placeholder 2">
            <a:extLst>
              <a:ext uri="{FF2B5EF4-FFF2-40B4-BE49-F238E27FC236}">
                <a16:creationId xmlns:a16="http://schemas.microsoft.com/office/drawing/2014/main" id="{ECB7B429-9111-7F1E-563C-BD8BB4C9D7E2}"/>
              </a:ext>
            </a:extLst>
          </p:cNvPr>
          <p:cNvSpPr>
            <a:spLocks noGrp="1" noChangeArrowheads="1"/>
          </p:cNvSpPr>
          <p:nvPr>
            <p:ph idx="1"/>
          </p:nvPr>
        </p:nvSpPr>
        <p:spPr/>
        <p:txBody>
          <a:bodyPr/>
          <a:lstStyle/>
          <a:p>
            <a:r>
              <a:rPr lang="en-US" altLang="en-US">
                <a:solidFill>
                  <a:srgbClr val="000000"/>
                </a:solidFill>
              </a:rPr>
              <a:t>2012: Medical Association of Georgia (President = former AMA President Donald Palmisano) refuses to sanction involvement of Dr. Carlo Musso  in lethal injection death</a:t>
            </a:r>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Title 1">
            <a:extLst>
              <a:ext uri="{FF2B5EF4-FFF2-40B4-BE49-F238E27FC236}">
                <a16:creationId xmlns:a16="http://schemas.microsoft.com/office/drawing/2014/main" id="{0DF45A46-68B6-2D22-9317-41BDB7C7C3F6}"/>
              </a:ext>
            </a:extLst>
          </p:cNvPr>
          <p:cNvSpPr>
            <a:spLocks noGrp="1" noChangeArrowheads="1"/>
          </p:cNvSpPr>
          <p:nvPr>
            <p:ph type="title"/>
          </p:nvPr>
        </p:nvSpPr>
        <p:spPr/>
        <p:txBody>
          <a:bodyPr/>
          <a:lstStyle/>
          <a:p>
            <a:r>
              <a:rPr lang="en-US" altLang="en-US"/>
              <a:t>Biden Administration</a:t>
            </a:r>
          </a:p>
        </p:txBody>
      </p:sp>
      <p:sp>
        <p:nvSpPr>
          <p:cNvPr id="242691" name="Content Placeholder 2">
            <a:extLst>
              <a:ext uri="{FF2B5EF4-FFF2-40B4-BE49-F238E27FC236}">
                <a16:creationId xmlns:a16="http://schemas.microsoft.com/office/drawing/2014/main" id="{417D629F-1F1F-B24A-23E6-E7C46A42C920}"/>
              </a:ext>
            </a:extLst>
          </p:cNvPr>
          <p:cNvSpPr>
            <a:spLocks noGrp="1" noChangeArrowheads="1"/>
          </p:cNvSpPr>
          <p:nvPr>
            <p:ph idx="1"/>
          </p:nvPr>
        </p:nvSpPr>
        <p:spPr/>
        <p:txBody>
          <a:bodyPr/>
          <a:lstStyle/>
          <a:p>
            <a:r>
              <a:rPr lang="en-US" altLang="en-US" dirty="0"/>
              <a:t>Backed off on promise to abolish federal death penalty</a:t>
            </a:r>
          </a:p>
          <a:p>
            <a:endParaRPr lang="en-US" altLang="en-US" dirty="0"/>
          </a:p>
        </p:txBody>
      </p:sp>
    </p:spTree>
    <p:extLst>
      <p:ext uri="{BB962C8B-B14F-4D97-AF65-F5344CB8AC3E}">
        <p14:creationId xmlns:p14="http://schemas.microsoft.com/office/powerpoint/2010/main" val="2473893302"/>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Title 1">
            <a:extLst>
              <a:ext uri="{FF2B5EF4-FFF2-40B4-BE49-F238E27FC236}">
                <a16:creationId xmlns:a16="http://schemas.microsoft.com/office/drawing/2014/main" id="{37359F6B-90F9-A10B-1981-F7F1533D0AA7}"/>
              </a:ext>
            </a:extLst>
          </p:cNvPr>
          <p:cNvSpPr>
            <a:spLocks noGrp="1" noChangeArrowheads="1"/>
          </p:cNvSpPr>
          <p:nvPr>
            <p:ph type="title"/>
          </p:nvPr>
        </p:nvSpPr>
        <p:spPr/>
        <p:txBody>
          <a:bodyPr/>
          <a:lstStyle/>
          <a:p>
            <a:r>
              <a:rPr lang="en-US" altLang="en-US" dirty="0"/>
              <a:t>Trump Administrations</a:t>
            </a:r>
          </a:p>
        </p:txBody>
      </p:sp>
      <p:sp>
        <p:nvSpPr>
          <p:cNvPr id="235523" name="Content Placeholder 2">
            <a:extLst>
              <a:ext uri="{FF2B5EF4-FFF2-40B4-BE49-F238E27FC236}">
                <a16:creationId xmlns:a16="http://schemas.microsoft.com/office/drawing/2014/main" id="{7A019D15-47B8-2608-D54A-BC61582CD873}"/>
              </a:ext>
            </a:extLst>
          </p:cNvPr>
          <p:cNvSpPr>
            <a:spLocks noGrp="1" noChangeArrowheads="1"/>
          </p:cNvSpPr>
          <p:nvPr>
            <p:ph idx="1"/>
          </p:nvPr>
        </p:nvSpPr>
        <p:spPr/>
        <p:txBody>
          <a:bodyPr/>
          <a:lstStyle/>
          <a:p>
            <a:r>
              <a:rPr lang="en-US" altLang="en-US" sz="2800" dirty="0"/>
              <a:t>Trump: narcissistic, sociopathic, poorly-educated, racist, xenophobic, </a:t>
            </a:r>
            <a:r>
              <a:rPr lang="en-US" altLang="en-US" sz="2800" dirty="0" err="1"/>
              <a:t>ecocidal</a:t>
            </a:r>
            <a:r>
              <a:rPr lang="en-US" altLang="en-US" sz="2800" dirty="0"/>
              <a:t>, militaristic, misogynistic, admitted sex offender</a:t>
            </a:r>
          </a:p>
          <a:p>
            <a:pPr lvl="1"/>
            <a:r>
              <a:rPr lang="en-US" altLang="en-US" sz="2400" dirty="0"/>
              <a:t>Convicted felon (NY, 34 counts)</a:t>
            </a:r>
          </a:p>
          <a:p>
            <a:pPr lvl="1"/>
            <a:r>
              <a:rPr lang="en-US" altLang="en-US" sz="2400" dirty="0"/>
              <a:t>Adjudicated rapist</a:t>
            </a:r>
          </a:p>
          <a:p>
            <a:r>
              <a:rPr lang="en-US" altLang="en-US" sz="2800" dirty="0"/>
              <a:t>Racist advisors (</a:t>
            </a:r>
            <a:r>
              <a:rPr lang="en-US" altLang="en-US" sz="2800" dirty="0" err="1"/>
              <a:t>e.g</a:t>
            </a:r>
            <a:r>
              <a:rPr lang="en-US" altLang="en-US" sz="2800" dirty="0"/>
              <a:t>, </a:t>
            </a:r>
            <a:r>
              <a:rPr lang="en-US" altLang="en-US" sz="2800" dirty="0" err="1"/>
              <a:t>Bannon,Gorka</a:t>
            </a:r>
            <a:r>
              <a:rPr lang="en-US" altLang="en-US" sz="2800" dirty="0"/>
              <a:t>) Cabinet/administration loaded with corporate representatives interested more in profits than people</a:t>
            </a:r>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Title 1">
            <a:extLst>
              <a:ext uri="{FF2B5EF4-FFF2-40B4-BE49-F238E27FC236}">
                <a16:creationId xmlns:a16="http://schemas.microsoft.com/office/drawing/2014/main" id="{BA516605-1360-C3B5-E031-9711916DC582}"/>
              </a:ext>
            </a:extLst>
          </p:cNvPr>
          <p:cNvSpPr>
            <a:spLocks noGrp="1" noChangeArrowheads="1"/>
          </p:cNvSpPr>
          <p:nvPr>
            <p:ph type="title"/>
          </p:nvPr>
        </p:nvSpPr>
        <p:spPr/>
        <p:txBody>
          <a:bodyPr/>
          <a:lstStyle/>
          <a:p>
            <a:r>
              <a:rPr lang="en-US" altLang="en-US" dirty="0">
                <a:solidFill>
                  <a:srgbClr val="000000"/>
                </a:solidFill>
              </a:rPr>
              <a:t>Trump Administrations</a:t>
            </a:r>
            <a:endParaRPr lang="en-US" altLang="en-US" dirty="0"/>
          </a:p>
        </p:txBody>
      </p:sp>
      <p:sp>
        <p:nvSpPr>
          <p:cNvPr id="236547" name="Content Placeholder 2">
            <a:extLst>
              <a:ext uri="{FF2B5EF4-FFF2-40B4-BE49-F238E27FC236}">
                <a16:creationId xmlns:a16="http://schemas.microsoft.com/office/drawing/2014/main" id="{CEEC8B85-C517-19D6-6ACE-6565DAC640B0}"/>
              </a:ext>
            </a:extLst>
          </p:cNvPr>
          <p:cNvSpPr>
            <a:spLocks noGrp="1" noChangeArrowheads="1"/>
          </p:cNvSpPr>
          <p:nvPr>
            <p:ph idx="1"/>
          </p:nvPr>
        </p:nvSpPr>
        <p:spPr/>
        <p:txBody>
          <a:bodyPr/>
          <a:lstStyle/>
          <a:p>
            <a:r>
              <a:rPr lang="en-US" altLang="en-US" sz="3600" dirty="0"/>
              <a:t>Rise of Trump/alt-right/militias/neo-Nazis/KKK</a:t>
            </a:r>
          </a:p>
          <a:p>
            <a:r>
              <a:rPr lang="en-US" altLang="en-US" sz="3600" dirty="0"/>
              <a:t>Pardoning of racist/profiling/ex-sheriff/ convicted felon Joe Arpaio</a:t>
            </a:r>
          </a:p>
          <a:p>
            <a:r>
              <a:rPr lang="en-US" altLang="en-US" sz="3600" dirty="0"/>
              <a:t>Increasing civil unrest</a:t>
            </a:r>
          </a:p>
          <a:p>
            <a:r>
              <a:rPr lang="en-US" altLang="en-US" sz="3600" dirty="0"/>
              <a:t>Pardoning of 1,500 January 6 US Capital invaders</a:t>
            </a:r>
          </a:p>
          <a:p>
            <a:endParaRPr lang="en-US" altLang="en-US" dirty="0"/>
          </a:p>
        </p:txBody>
      </p:sp>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ED357-58AE-9E0A-8400-D51714F19C6F}"/>
              </a:ext>
            </a:extLst>
          </p:cNvPr>
          <p:cNvSpPr>
            <a:spLocks noGrp="1"/>
          </p:cNvSpPr>
          <p:nvPr>
            <p:ph type="title"/>
          </p:nvPr>
        </p:nvSpPr>
        <p:spPr/>
        <p:txBody>
          <a:bodyPr/>
          <a:lstStyle/>
          <a:p>
            <a:r>
              <a:rPr lang="en-US" dirty="0"/>
              <a:t>Trump Administrations</a:t>
            </a:r>
          </a:p>
        </p:txBody>
      </p:sp>
      <p:sp>
        <p:nvSpPr>
          <p:cNvPr id="3" name="Content Placeholder 2">
            <a:extLst>
              <a:ext uri="{FF2B5EF4-FFF2-40B4-BE49-F238E27FC236}">
                <a16:creationId xmlns:a16="http://schemas.microsoft.com/office/drawing/2014/main" id="{9EB286D4-A148-B815-05B3-17B5082D35F8}"/>
              </a:ext>
            </a:extLst>
          </p:cNvPr>
          <p:cNvSpPr>
            <a:spLocks noGrp="1"/>
          </p:cNvSpPr>
          <p:nvPr>
            <p:ph idx="1"/>
          </p:nvPr>
        </p:nvSpPr>
        <p:spPr/>
        <p:txBody>
          <a:bodyPr/>
          <a:lstStyle/>
          <a:p>
            <a:r>
              <a:rPr lang="en-US" altLang="en-US" sz="2800" dirty="0"/>
              <a:t>Militarization of police</a:t>
            </a:r>
          </a:p>
          <a:p>
            <a:r>
              <a:rPr lang="en-US" altLang="en-US" sz="2800" dirty="0"/>
              <a:t>ICE agents rounding up US citizens, undocumented individuals, those seeking asylum, children</a:t>
            </a:r>
          </a:p>
          <a:p>
            <a:pPr lvl="1"/>
            <a:r>
              <a:rPr lang="en-US" altLang="en-US" dirty="0"/>
              <a:t>Over 60,000 in ICE custody (12/25)</a:t>
            </a:r>
          </a:p>
          <a:p>
            <a:r>
              <a:rPr lang="en-US" altLang="en-US" sz="2800" dirty="0"/>
              <a:t>Killing protestors (so-called “antifa”)</a:t>
            </a:r>
          </a:p>
          <a:p>
            <a:r>
              <a:rPr lang="en-US" altLang="en-US" sz="2800" dirty="0"/>
              <a:t>Deporting individuals to countries (home or other) where they face imminent threats of violence and death</a:t>
            </a:r>
          </a:p>
          <a:p>
            <a:endParaRPr lang="en-US" dirty="0"/>
          </a:p>
        </p:txBody>
      </p:sp>
    </p:spTree>
    <p:extLst>
      <p:ext uri="{BB962C8B-B14F-4D97-AF65-F5344CB8AC3E}">
        <p14:creationId xmlns:p14="http://schemas.microsoft.com/office/powerpoint/2010/main" val="2675136172"/>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98FCE-4333-C157-55F4-BE00B7B2CB10}"/>
              </a:ext>
            </a:extLst>
          </p:cNvPr>
          <p:cNvSpPr>
            <a:spLocks noGrp="1"/>
          </p:cNvSpPr>
          <p:nvPr>
            <p:ph type="title"/>
          </p:nvPr>
        </p:nvSpPr>
        <p:spPr/>
        <p:txBody>
          <a:bodyPr/>
          <a:lstStyle/>
          <a:p>
            <a:r>
              <a:rPr kumimoji="0" lang="en-US" sz="4400" b="0" i="0" u="none" strike="noStrike" kern="0" cap="none" spc="0" normalizeH="0" baseline="0" noProof="0" dirty="0">
                <a:ln>
                  <a:noFill/>
                </a:ln>
                <a:solidFill>
                  <a:srgbClr val="000000"/>
                </a:solidFill>
                <a:effectLst/>
                <a:uLnTx/>
                <a:uFillTx/>
                <a:latin typeface="Arial"/>
                <a:ea typeface="+mj-ea"/>
                <a:cs typeface="+mj-cs"/>
              </a:rPr>
              <a:t>Trump Administrations</a:t>
            </a:r>
            <a:endParaRPr lang="en-US" dirty="0"/>
          </a:p>
        </p:txBody>
      </p:sp>
      <p:sp>
        <p:nvSpPr>
          <p:cNvPr id="3" name="Content Placeholder 2">
            <a:extLst>
              <a:ext uri="{FF2B5EF4-FFF2-40B4-BE49-F238E27FC236}">
                <a16:creationId xmlns:a16="http://schemas.microsoft.com/office/drawing/2014/main" id="{BA199DC6-3E45-909E-0C34-0488D7911C2E}"/>
              </a:ext>
            </a:extLst>
          </p:cNvPr>
          <p:cNvSpPr>
            <a:spLocks noGrp="1"/>
          </p:cNvSpPr>
          <p:nvPr>
            <p:ph idx="1"/>
          </p:nvPr>
        </p:nvSpPr>
        <p:spPr/>
        <p:txBody>
          <a:bodyPr/>
          <a:lstStyle/>
          <a:p>
            <a:r>
              <a:rPr lang="en-US" altLang="en-US" dirty="0"/>
              <a:t>SCOTUS rules Trump essentially immune from prosecution</a:t>
            </a:r>
          </a:p>
          <a:p>
            <a:r>
              <a:rPr lang="en-US" altLang="en-US" dirty="0"/>
              <a:t>SCOTUS appointments will change interpretation of law for decades, set back Civil Rights Movement</a:t>
            </a:r>
          </a:p>
          <a:p>
            <a:endParaRPr lang="en-US" dirty="0"/>
          </a:p>
        </p:txBody>
      </p:sp>
    </p:spTree>
    <p:extLst>
      <p:ext uri="{BB962C8B-B14F-4D97-AF65-F5344CB8AC3E}">
        <p14:creationId xmlns:p14="http://schemas.microsoft.com/office/powerpoint/2010/main" val="3158945339"/>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Title 1">
            <a:extLst>
              <a:ext uri="{FF2B5EF4-FFF2-40B4-BE49-F238E27FC236}">
                <a16:creationId xmlns:a16="http://schemas.microsoft.com/office/drawing/2014/main" id="{9D6703BD-4256-1B6B-E0EF-E95F983B3519}"/>
              </a:ext>
            </a:extLst>
          </p:cNvPr>
          <p:cNvSpPr>
            <a:spLocks noGrp="1" noChangeArrowheads="1"/>
          </p:cNvSpPr>
          <p:nvPr>
            <p:ph type="title"/>
          </p:nvPr>
        </p:nvSpPr>
        <p:spPr/>
        <p:txBody>
          <a:bodyPr/>
          <a:lstStyle/>
          <a:p>
            <a:r>
              <a:rPr lang="en-US" altLang="en-US"/>
              <a:t>Trump</a:t>
            </a:r>
          </a:p>
        </p:txBody>
      </p:sp>
      <p:sp>
        <p:nvSpPr>
          <p:cNvPr id="237571" name="Content Placeholder 2">
            <a:extLst>
              <a:ext uri="{FF2B5EF4-FFF2-40B4-BE49-F238E27FC236}">
                <a16:creationId xmlns:a16="http://schemas.microsoft.com/office/drawing/2014/main" id="{CBBC05D1-9A3C-4B97-2BC9-96B5E0B77D1E}"/>
              </a:ext>
            </a:extLst>
          </p:cNvPr>
          <p:cNvSpPr>
            <a:spLocks noGrp="1" noChangeArrowheads="1"/>
          </p:cNvSpPr>
          <p:nvPr>
            <p:ph idx="1"/>
          </p:nvPr>
        </p:nvSpPr>
        <p:spPr/>
        <p:txBody>
          <a:bodyPr/>
          <a:lstStyle/>
          <a:p>
            <a:r>
              <a:rPr lang="en-US" altLang="en-US" sz="2400" dirty="0"/>
              <a:t>Racist, xenophobic comments</a:t>
            </a:r>
          </a:p>
          <a:p>
            <a:r>
              <a:rPr lang="en-US" altLang="en-US" sz="2400" dirty="0"/>
              <a:t>Comments often drawn from unreliable and/or alt-right sources</a:t>
            </a:r>
          </a:p>
          <a:p>
            <a:r>
              <a:rPr lang="en-US" altLang="en-US" sz="2400" dirty="0"/>
              <a:t>Fuel racist/anti-immigrant sentiments, foment hatred and violence</a:t>
            </a:r>
          </a:p>
          <a:p>
            <a:r>
              <a:rPr lang="en-US" altLang="en-US" sz="2400" dirty="0"/>
              <a:t>Diminish democracy, encouraging racist/anti-immigrant groups in other countries, including U.S. allies</a:t>
            </a:r>
          </a:p>
          <a:p>
            <a:r>
              <a:rPr lang="en-US" altLang="en-US" sz="2400" dirty="0"/>
              <a:t>Pending treason and other trials</a:t>
            </a:r>
          </a:p>
        </p:txBody>
      </p:sp>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C124693-C909-9612-2FB8-3775B007206B}"/>
              </a:ext>
            </a:extLst>
          </p:cNvPr>
          <p:cNvSpPr>
            <a:spLocks noGrp="1"/>
          </p:cNvSpPr>
          <p:nvPr>
            <p:ph type="title"/>
          </p:nvPr>
        </p:nvSpPr>
        <p:spPr>
          <a:xfrm>
            <a:off x="628650" y="1131888"/>
            <a:ext cx="7886700" cy="1503362"/>
          </a:xfrm>
        </p:spPr>
        <p:txBody>
          <a:bodyPr>
            <a:normAutofit fontScale="90000"/>
          </a:bodyPr>
          <a:lstStyle/>
          <a:p>
            <a:pPr>
              <a:defRPr/>
            </a:pPr>
            <a:r>
              <a:rPr lang="en-US" sz="3100" dirty="0"/>
              <a:t>“Federal Officials Investigating Man Posting Racist Attacks Online Armed With Millions Of Explosives”</a:t>
            </a:r>
            <a:br>
              <a:rPr lang="en-US" sz="3100" dirty="0"/>
            </a:br>
            <a:r>
              <a:rPr lang="en-US" sz="2025" i="1" dirty="0"/>
              <a:t>Headline from The Onion, 7-19</a:t>
            </a:r>
          </a:p>
        </p:txBody>
      </p:sp>
      <p:pic>
        <p:nvPicPr>
          <p:cNvPr id="238595" name="Content Placeholder 5">
            <a:extLst>
              <a:ext uri="{FF2B5EF4-FFF2-40B4-BE49-F238E27FC236}">
                <a16:creationId xmlns:a16="http://schemas.microsoft.com/office/drawing/2014/main" id="{736D5B7E-068E-1AB1-88FE-597494B5355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286000" y="2760663"/>
            <a:ext cx="4648200" cy="3716337"/>
          </a:xfrm>
        </p:spPr>
      </p:pic>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Title 1">
            <a:extLst>
              <a:ext uri="{FF2B5EF4-FFF2-40B4-BE49-F238E27FC236}">
                <a16:creationId xmlns:a16="http://schemas.microsoft.com/office/drawing/2014/main" id="{D4C6D0D3-9A24-D432-EAA1-B657AB21F0B8}"/>
              </a:ext>
            </a:extLst>
          </p:cNvPr>
          <p:cNvSpPr>
            <a:spLocks noGrp="1" noChangeArrowheads="1"/>
          </p:cNvSpPr>
          <p:nvPr>
            <p:ph type="title"/>
          </p:nvPr>
        </p:nvSpPr>
        <p:spPr/>
        <p:txBody>
          <a:bodyPr/>
          <a:lstStyle/>
          <a:p>
            <a:r>
              <a:rPr lang="en-US" altLang="en-US"/>
              <a:t>Former Attorney General Jeff Sessions</a:t>
            </a:r>
          </a:p>
        </p:txBody>
      </p:sp>
      <p:sp>
        <p:nvSpPr>
          <p:cNvPr id="239619" name="Content Placeholder 2">
            <a:extLst>
              <a:ext uri="{FF2B5EF4-FFF2-40B4-BE49-F238E27FC236}">
                <a16:creationId xmlns:a16="http://schemas.microsoft.com/office/drawing/2014/main" id="{70E731EE-954B-B393-E87C-673E3297C709}"/>
              </a:ext>
            </a:extLst>
          </p:cNvPr>
          <p:cNvSpPr>
            <a:spLocks noGrp="1" noChangeArrowheads="1"/>
          </p:cNvSpPr>
          <p:nvPr>
            <p:ph idx="1"/>
          </p:nvPr>
        </p:nvSpPr>
        <p:spPr/>
        <p:txBody>
          <a:bodyPr/>
          <a:lstStyle/>
          <a:p>
            <a:r>
              <a:rPr lang="en-US" altLang="en-US" sz="3600"/>
              <a:t>Previously Alabama senator</a:t>
            </a:r>
          </a:p>
          <a:p>
            <a:endParaRPr lang="en-US" altLang="en-US" sz="3600"/>
          </a:p>
          <a:p>
            <a:r>
              <a:rPr lang="en-US" altLang="en-US" sz="3600"/>
              <a:t>Consistently opposed immigrant rights legislation</a:t>
            </a:r>
          </a:p>
          <a:p>
            <a:endParaRPr lang="en-US" altLang="en-US"/>
          </a:p>
        </p:txBody>
      </p:sp>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Title 1">
            <a:extLst>
              <a:ext uri="{FF2B5EF4-FFF2-40B4-BE49-F238E27FC236}">
                <a16:creationId xmlns:a16="http://schemas.microsoft.com/office/drawing/2014/main" id="{2576ACAF-F5D3-4861-C5F2-FE8F15C17E34}"/>
              </a:ext>
            </a:extLst>
          </p:cNvPr>
          <p:cNvSpPr>
            <a:spLocks noGrp="1" noChangeArrowheads="1"/>
          </p:cNvSpPr>
          <p:nvPr>
            <p:ph type="title"/>
          </p:nvPr>
        </p:nvSpPr>
        <p:spPr/>
        <p:txBody>
          <a:bodyPr/>
          <a:lstStyle/>
          <a:p>
            <a:r>
              <a:rPr lang="en-US" altLang="en-US">
                <a:solidFill>
                  <a:srgbClr val="000000"/>
                </a:solidFill>
              </a:rPr>
              <a:t>Former Attorney General Jeff Sessions</a:t>
            </a:r>
            <a:endParaRPr lang="en-US" altLang="en-US"/>
          </a:p>
        </p:txBody>
      </p:sp>
      <p:sp>
        <p:nvSpPr>
          <p:cNvPr id="240643" name="Content Placeholder 2">
            <a:extLst>
              <a:ext uri="{FF2B5EF4-FFF2-40B4-BE49-F238E27FC236}">
                <a16:creationId xmlns:a16="http://schemas.microsoft.com/office/drawing/2014/main" id="{AEDFFCC6-6E36-3998-09EB-C4E894587EB5}"/>
              </a:ext>
            </a:extLst>
          </p:cNvPr>
          <p:cNvSpPr>
            <a:spLocks noGrp="1" noChangeArrowheads="1"/>
          </p:cNvSpPr>
          <p:nvPr>
            <p:ph idx="1"/>
          </p:nvPr>
        </p:nvSpPr>
        <p:spPr/>
        <p:txBody>
          <a:bodyPr/>
          <a:lstStyle/>
          <a:p>
            <a:r>
              <a:rPr lang="en-US" altLang="en-US" dirty="0"/>
              <a:t>Called the work of the ACLU, the National Council of Churches, and the NAACP “Un-American”</a:t>
            </a:r>
          </a:p>
          <a:p>
            <a:r>
              <a:rPr lang="en-US" altLang="en-US" dirty="0"/>
              <a:t>Said the NAACP “force(s) civil rights down the throats of people”</a:t>
            </a:r>
          </a:p>
          <a:p>
            <a:pPr lvl="1"/>
            <a:r>
              <a:rPr lang="en-US" altLang="en-US" dirty="0"/>
              <a:t>“The NAACP hates white people; they are out to get them. That is why they bring these lawsuits, and they are a commie group and a pinko organization as well.”</a:t>
            </a:r>
          </a:p>
          <a:p>
            <a:endParaRPr lang="en-US" altLang="en-US" dirty="0"/>
          </a:p>
        </p:txBody>
      </p:sp>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Title 1">
            <a:extLst>
              <a:ext uri="{FF2B5EF4-FFF2-40B4-BE49-F238E27FC236}">
                <a16:creationId xmlns:a16="http://schemas.microsoft.com/office/drawing/2014/main" id="{DCAAA0E4-E1F5-76E2-F54C-5892E52449E5}"/>
              </a:ext>
            </a:extLst>
          </p:cNvPr>
          <p:cNvSpPr>
            <a:spLocks noGrp="1" noChangeArrowheads="1"/>
          </p:cNvSpPr>
          <p:nvPr>
            <p:ph type="title"/>
          </p:nvPr>
        </p:nvSpPr>
        <p:spPr/>
        <p:txBody>
          <a:bodyPr/>
          <a:lstStyle/>
          <a:p>
            <a:r>
              <a:rPr lang="en-US" altLang="en-US">
                <a:solidFill>
                  <a:srgbClr val="000000"/>
                </a:solidFill>
              </a:rPr>
              <a:t>Former Attorney General Jeff Sessions</a:t>
            </a:r>
            <a:endParaRPr lang="en-US" altLang="en-US"/>
          </a:p>
        </p:txBody>
      </p:sp>
      <p:sp>
        <p:nvSpPr>
          <p:cNvPr id="241667" name="Content Placeholder 2">
            <a:extLst>
              <a:ext uri="{FF2B5EF4-FFF2-40B4-BE49-F238E27FC236}">
                <a16:creationId xmlns:a16="http://schemas.microsoft.com/office/drawing/2014/main" id="{EC503E71-3C8D-230A-7DC0-521800B900B7}"/>
              </a:ext>
            </a:extLst>
          </p:cNvPr>
          <p:cNvSpPr>
            <a:spLocks noGrp="1" noChangeArrowheads="1"/>
          </p:cNvSpPr>
          <p:nvPr>
            <p:ph idx="1"/>
          </p:nvPr>
        </p:nvSpPr>
        <p:spPr/>
        <p:txBody>
          <a:bodyPr/>
          <a:lstStyle/>
          <a:p>
            <a:r>
              <a:rPr lang="en-US" altLang="en-US"/>
              <a:t>Accused by African-American Assistant US Attorney of calling him the “n-word” and “boy”</a:t>
            </a:r>
          </a:p>
          <a:p>
            <a:r>
              <a:rPr lang="en-US" altLang="en-US"/>
              <a:t>On the Ku Klux Klan: “I thought those guys [the KKK] were OK until I learned they smoked pot.”</a:t>
            </a:r>
          </a:p>
          <a:p>
            <a:endParaRPr lang="en-US" altLang="en-US"/>
          </a:p>
        </p:txBody>
      </p:sp>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Title 1">
            <a:extLst>
              <a:ext uri="{FF2B5EF4-FFF2-40B4-BE49-F238E27FC236}">
                <a16:creationId xmlns:a16="http://schemas.microsoft.com/office/drawing/2014/main" id="{D441E48C-68F6-535A-9BF5-5F3E64A8E7FD}"/>
              </a:ext>
            </a:extLst>
          </p:cNvPr>
          <p:cNvSpPr>
            <a:spLocks noGrp="1" noChangeArrowheads="1"/>
          </p:cNvSpPr>
          <p:nvPr>
            <p:ph type="title"/>
          </p:nvPr>
        </p:nvSpPr>
        <p:spPr/>
        <p:txBody>
          <a:bodyPr/>
          <a:lstStyle/>
          <a:p>
            <a:r>
              <a:rPr lang="en-US" altLang="en-US"/>
              <a:t>Racism</a:t>
            </a:r>
          </a:p>
        </p:txBody>
      </p:sp>
      <p:sp>
        <p:nvSpPr>
          <p:cNvPr id="243715" name="Content Placeholder 2">
            <a:extLst>
              <a:ext uri="{FF2B5EF4-FFF2-40B4-BE49-F238E27FC236}">
                <a16:creationId xmlns:a16="http://schemas.microsoft.com/office/drawing/2014/main" id="{9FD1AE41-B1D1-9E4C-7E1E-85B81FCEDB18}"/>
              </a:ext>
            </a:extLst>
          </p:cNvPr>
          <p:cNvSpPr>
            <a:spLocks noGrp="1" noChangeArrowheads="1"/>
          </p:cNvSpPr>
          <p:nvPr>
            <p:ph idx="1"/>
          </p:nvPr>
        </p:nvSpPr>
        <p:spPr/>
        <p:txBody>
          <a:bodyPr/>
          <a:lstStyle/>
          <a:p>
            <a:r>
              <a:rPr lang="en-US" altLang="en-US" dirty="0"/>
              <a:t>Racist violence on the rise in the U.S. and throughout the world, especially under demagogues and dictators</a:t>
            </a:r>
          </a:p>
          <a:p>
            <a:r>
              <a:rPr lang="en-US" altLang="en-US" dirty="0"/>
              <a:t>2018: 7% of Americans support “white nationalism,” 39% believe white Americans are “under attack”</a:t>
            </a:r>
          </a:p>
          <a:p>
            <a:r>
              <a:rPr lang="en-US" altLang="en-US" dirty="0"/>
              <a:t>2022: 20% have a favorable view of white nationalist groups</a:t>
            </a:r>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a:extLst>
              <a:ext uri="{FF2B5EF4-FFF2-40B4-BE49-F238E27FC236}">
                <a16:creationId xmlns:a16="http://schemas.microsoft.com/office/drawing/2014/main" id="{0E6FD312-A555-EA1C-5E3C-B908360D2C75}"/>
              </a:ext>
            </a:extLst>
          </p:cNvPr>
          <p:cNvSpPr>
            <a:spLocks noGrp="1" noChangeArrowheads="1"/>
          </p:cNvSpPr>
          <p:nvPr>
            <p:ph type="title"/>
          </p:nvPr>
        </p:nvSpPr>
        <p:spPr/>
        <p:txBody>
          <a:bodyPr/>
          <a:lstStyle/>
          <a:p>
            <a:pPr eaLnBrk="1" hangingPunct="1"/>
            <a:r>
              <a:rPr lang="en-US" altLang="en-US"/>
              <a:t>Summary</a:t>
            </a:r>
          </a:p>
        </p:txBody>
      </p:sp>
      <p:sp>
        <p:nvSpPr>
          <p:cNvPr id="244739" name="Rectangle 3">
            <a:extLst>
              <a:ext uri="{FF2B5EF4-FFF2-40B4-BE49-F238E27FC236}">
                <a16:creationId xmlns:a16="http://schemas.microsoft.com/office/drawing/2014/main" id="{E7D20372-0AFC-90A5-678A-7309F574E239}"/>
              </a:ext>
            </a:extLst>
          </p:cNvPr>
          <p:cNvSpPr>
            <a:spLocks noGrp="1" noChangeArrowheads="1"/>
          </p:cNvSpPr>
          <p:nvPr>
            <p:ph type="body" idx="1"/>
          </p:nvPr>
        </p:nvSpPr>
        <p:spPr/>
        <p:txBody>
          <a:bodyPr/>
          <a:lstStyle/>
          <a:p>
            <a:pPr eaLnBrk="1" hangingPunct="1"/>
            <a:r>
              <a:rPr lang="en-US" altLang="en-US" dirty="0"/>
              <a:t>US world’s wealthiest nation</a:t>
            </a:r>
          </a:p>
          <a:p>
            <a:pPr eaLnBrk="1" hangingPunct="1"/>
            <a:r>
              <a:rPr lang="en-US" altLang="en-US" dirty="0"/>
              <a:t>Incarcerates greater percentage of its citizens than any other country</a:t>
            </a:r>
          </a:p>
          <a:p>
            <a:pPr eaLnBrk="1" hangingPunct="1"/>
            <a:r>
              <a:rPr lang="en-US" altLang="en-US" dirty="0"/>
              <a:t>Criminal justice system marred by racism</a:t>
            </a:r>
          </a:p>
          <a:p>
            <a:pPr eaLnBrk="1" hangingPunct="1"/>
            <a:r>
              <a:rPr lang="en-US" altLang="en-US" dirty="0"/>
              <a:t>Prisoner health care substandard</a:t>
            </a:r>
          </a:p>
          <a:p>
            <a:pPr eaLnBrk="1" hangingPunct="1"/>
            <a:r>
              <a:rPr lang="en-US" altLang="en-US" dirty="0"/>
              <a:t>Until recently, US executed juveniles and mentally handicapped</a:t>
            </a:r>
          </a:p>
        </p:txBody>
      </p:sp>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a:extLst>
              <a:ext uri="{FF2B5EF4-FFF2-40B4-BE49-F238E27FC236}">
                <a16:creationId xmlns:a16="http://schemas.microsoft.com/office/drawing/2014/main" id="{358DC579-DD54-57E1-7CCE-B48CA7BC2B34}"/>
              </a:ext>
            </a:extLst>
          </p:cNvPr>
          <p:cNvSpPr>
            <a:spLocks noGrp="1" noChangeArrowheads="1"/>
          </p:cNvSpPr>
          <p:nvPr>
            <p:ph type="title"/>
          </p:nvPr>
        </p:nvSpPr>
        <p:spPr/>
        <p:txBody>
          <a:bodyPr/>
          <a:lstStyle/>
          <a:p>
            <a:pPr eaLnBrk="1" hangingPunct="1"/>
            <a:r>
              <a:rPr lang="en-US" altLang="en-US"/>
              <a:t>Summary</a:t>
            </a:r>
          </a:p>
        </p:txBody>
      </p:sp>
      <p:sp>
        <p:nvSpPr>
          <p:cNvPr id="245763" name="Rectangle 3">
            <a:extLst>
              <a:ext uri="{FF2B5EF4-FFF2-40B4-BE49-F238E27FC236}">
                <a16:creationId xmlns:a16="http://schemas.microsoft.com/office/drawing/2014/main" id="{A22DA7F5-2E2D-108D-2FEB-0BB23C752EB5}"/>
              </a:ext>
            </a:extLst>
          </p:cNvPr>
          <p:cNvSpPr>
            <a:spLocks noGrp="1" noChangeArrowheads="1"/>
          </p:cNvSpPr>
          <p:nvPr>
            <p:ph type="body" idx="1"/>
          </p:nvPr>
        </p:nvSpPr>
        <p:spPr/>
        <p:txBody>
          <a:bodyPr/>
          <a:lstStyle/>
          <a:p>
            <a:pPr eaLnBrk="1" hangingPunct="1"/>
            <a:r>
              <a:rPr lang="en-US" altLang="en-US"/>
              <a:t>US continues to execute adults</a:t>
            </a:r>
          </a:p>
          <a:p>
            <a:pPr eaLnBrk="1" hangingPunct="1"/>
            <a:r>
              <a:rPr lang="en-US" altLang="en-US"/>
              <a:t>Drug users confined with more hardened criminals in overcrowded institutions</a:t>
            </a:r>
          </a:p>
          <a:p>
            <a:pPr lvl="1" eaLnBrk="1" hangingPunct="1"/>
            <a:r>
              <a:rPr lang="en-US" altLang="en-US"/>
              <a:t>Creates ideal conditions for nurturing and mentoring of more dangerous criminals</a:t>
            </a:r>
          </a:p>
          <a:p>
            <a:pPr eaLnBrk="1" hangingPunct="1"/>
            <a:r>
              <a:rPr lang="en-US" altLang="en-US"/>
              <a:t>Punishment prioritized over rehabilitation</a:t>
            </a:r>
          </a:p>
        </p:txBody>
      </p:sp>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a:extLst>
              <a:ext uri="{FF2B5EF4-FFF2-40B4-BE49-F238E27FC236}">
                <a16:creationId xmlns:a16="http://schemas.microsoft.com/office/drawing/2014/main" id="{827B4926-0BEC-7766-140C-0F45C6547425}"/>
              </a:ext>
            </a:extLst>
          </p:cNvPr>
          <p:cNvSpPr>
            <a:spLocks noGrp="1" noChangeArrowheads="1"/>
          </p:cNvSpPr>
          <p:nvPr>
            <p:ph type="title"/>
          </p:nvPr>
        </p:nvSpPr>
        <p:spPr/>
        <p:txBody>
          <a:bodyPr/>
          <a:lstStyle/>
          <a:p>
            <a:pPr eaLnBrk="1" hangingPunct="1"/>
            <a:r>
              <a:rPr lang="en-US" altLang="en-US"/>
              <a:t>Summary</a:t>
            </a:r>
          </a:p>
        </p:txBody>
      </p:sp>
      <p:sp>
        <p:nvSpPr>
          <p:cNvPr id="246787" name="Rectangle 3">
            <a:extLst>
              <a:ext uri="{FF2B5EF4-FFF2-40B4-BE49-F238E27FC236}">
                <a16:creationId xmlns:a16="http://schemas.microsoft.com/office/drawing/2014/main" id="{085A2DCE-5A77-3D5A-5E3A-AD789E0FD897}"/>
              </a:ext>
            </a:extLst>
          </p:cNvPr>
          <p:cNvSpPr>
            <a:spLocks noGrp="1" noChangeArrowheads="1"/>
          </p:cNvSpPr>
          <p:nvPr>
            <p:ph type="body" idx="1"/>
          </p:nvPr>
        </p:nvSpPr>
        <p:spPr/>
        <p:txBody>
          <a:bodyPr/>
          <a:lstStyle/>
          <a:p>
            <a:pPr eaLnBrk="1" hangingPunct="1"/>
            <a:r>
              <a:rPr lang="en-US" altLang="en-US" dirty="0"/>
              <a:t>Convicts released without necessary skills to maintain abstinence and with few job skills</a:t>
            </a:r>
          </a:p>
          <a:p>
            <a:pPr eaLnBrk="1" hangingPunct="1"/>
            <a:r>
              <a:rPr lang="en-US" altLang="en-US" dirty="0"/>
              <a:t>Poor financial and employment prospects of released criminals make return to crime an attractive or desperate survival option</a:t>
            </a:r>
          </a:p>
        </p:txBody>
      </p:sp>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a:extLst>
              <a:ext uri="{FF2B5EF4-FFF2-40B4-BE49-F238E27FC236}">
                <a16:creationId xmlns:a16="http://schemas.microsoft.com/office/drawing/2014/main" id="{4D9D5768-0111-D17E-5B48-C2E1E7C91AE4}"/>
              </a:ext>
            </a:extLst>
          </p:cNvPr>
          <p:cNvSpPr>
            <a:spLocks noGrp="1" noChangeArrowheads="1"/>
          </p:cNvSpPr>
          <p:nvPr>
            <p:ph type="title"/>
          </p:nvPr>
        </p:nvSpPr>
        <p:spPr/>
        <p:txBody>
          <a:bodyPr/>
          <a:lstStyle/>
          <a:p>
            <a:pPr eaLnBrk="1" hangingPunct="1"/>
            <a:r>
              <a:rPr lang="en-US" altLang="en-US"/>
              <a:t>Summary</a:t>
            </a:r>
          </a:p>
        </p:txBody>
      </p:sp>
      <p:sp>
        <p:nvSpPr>
          <p:cNvPr id="247811" name="Rectangle 3">
            <a:extLst>
              <a:ext uri="{FF2B5EF4-FFF2-40B4-BE49-F238E27FC236}">
                <a16:creationId xmlns:a16="http://schemas.microsoft.com/office/drawing/2014/main" id="{021CBB41-2DEA-D165-957E-F2117604F686}"/>
              </a:ext>
            </a:extLst>
          </p:cNvPr>
          <p:cNvSpPr>
            <a:spLocks noGrp="1" noChangeArrowheads="1"/>
          </p:cNvSpPr>
          <p:nvPr>
            <p:ph type="body" idx="1"/>
          </p:nvPr>
        </p:nvSpPr>
        <p:spPr/>
        <p:txBody>
          <a:bodyPr/>
          <a:lstStyle/>
          <a:p>
            <a:pPr eaLnBrk="1" hangingPunct="1"/>
            <a:r>
              <a:rPr lang="en-US" altLang="en-US"/>
              <a:t>US criminal justice system marked by injustices, fails to lower crime and increase public safety</a:t>
            </a:r>
          </a:p>
          <a:p>
            <a:pPr eaLnBrk="1" hangingPunct="1"/>
            <a:r>
              <a:rPr lang="en-US" altLang="en-US"/>
              <a:t>Significant portions of system turned over to enterprises that value profit over human dignity, development and community improvement</a:t>
            </a:r>
          </a:p>
        </p:txBody>
      </p:sp>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a:extLst>
              <a:ext uri="{FF2B5EF4-FFF2-40B4-BE49-F238E27FC236}">
                <a16:creationId xmlns:a16="http://schemas.microsoft.com/office/drawing/2014/main" id="{3DC0183A-BD88-F6A6-0538-919438F141B6}"/>
              </a:ext>
            </a:extLst>
          </p:cNvPr>
          <p:cNvSpPr>
            <a:spLocks noGrp="1" noChangeArrowheads="1"/>
          </p:cNvSpPr>
          <p:nvPr>
            <p:ph type="title"/>
          </p:nvPr>
        </p:nvSpPr>
        <p:spPr/>
        <p:txBody>
          <a:bodyPr/>
          <a:lstStyle/>
          <a:p>
            <a:pPr eaLnBrk="1" hangingPunct="1"/>
            <a:r>
              <a:rPr lang="en-US" altLang="en-US" sz="2800"/>
              <a:t>Policies to Reduce Adverse Health Effects of Incarceration and Facilitate Prisoner Re-entry</a:t>
            </a:r>
          </a:p>
        </p:txBody>
      </p:sp>
      <p:sp>
        <p:nvSpPr>
          <p:cNvPr id="248835" name="Rectangle 3">
            <a:extLst>
              <a:ext uri="{FF2B5EF4-FFF2-40B4-BE49-F238E27FC236}">
                <a16:creationId xmlns:a16="http://schemas.microsoft.com/office/drawing/2014/main" id="{9243887F-547D-24C6-C644-C3BC264A57B0}"/>
              </a:ext>
            </a:extLst>
          </p:cNvPr>
          <p:cNvSpPr>
            <a:spLocks noGrp="1" noChangeArrowheads="1"/>
          </p:cNvSpPr>
          <p:nvPr>
            <p:ph type="body" idx="1"/>
          </p:nvPr>
        </p:nvSpPr>
        <p:spPr/>
        <p:txBody>
          <a:bodyPr/>
          <a:lstStyle/>
          <a:p>
            <a:pPr eaLnBrk="1" hangingPunct="1"/>
            <a:r>
              <a:rPr lang="en-US" altLang="en-US"/>
              <a:t>Change focus of drug war from interdiction and incarceration toward treatment</a:t>
            </a:r>
          </a:p>
          <a:p>
            <a:pPr lvl="1" eaLnBrk="1" hangingPunct="1"/>
            <a:r>
              <a:rPr lang="en-US" altLang="en-US"/>
              <a:t>Increase use of drug courts: reduce recidivism by 1/3 and are cost-saving</a:t>
            </a:r>
          </a:p>
          <a:p>
            <a:pPr eaLnBrk="1" hangingPunct="1"/>
            <a:r>
              <a:rPr lang="en-US" altLang="en-US"/>
              <a:t>Reduce over-crowding</a:t>
            </a:r>
          </a:p>
          <a:p>
            <a:pPr eaLnBrk="1" hangingPunct="1"/>
            <a:r>
              <a:rPr lang="en-US" altLang="en-US"/>
              <a:t>Improve quality of health care and substance abuse services</a:t>
            </a:r>
          </a:p>
          <a:p>
            <a:pPr eaLnBrk="1" hangingPunct="1"/>
            <a:endParaRPr lang="en-US" altLang="en-US"/>
          </a:p>
        </p:txBody>
      </p:sp>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a:extLst>
              <a:ext uri="{FF2B5EF4-FFF2-40B4-BE49-F238E27FC236}">
                <a16:creationId xmlns:a16="http://schemas.microsoft.com/office/drawing/2014/main" id="{E4F2A412-8992-415A-B479-1C66AE2ECD2A}"/>
              </a:ext>
            </a:extLst>
          </p:cNvPr>
          <p:cNvSpPr>
            <a:spLocks noGrp="1" noChangeArrowheads="1"/>
          </p:cNvSpPr>
          <p:nvPr>
            <p:ph type="title"/>
          </p:nvPr>
        </p:nvSpPr>
        <p:spPr/>
        <p:txBody>
          <a:bodyPr/>
          <a:lstStyle/>
          <a:p>
            <a:pPr eaLnBrk="1" hangingPunct="1"/>
            <a:r>
              <a:rPr lang="en-US" altLang="en-US" sz="2800"/>
              <a:t>Policies to Reduce Adverse Health Effects of Incarceration and Facilitate Prisoner Re-entry</a:t>
            </a:r>
          </a:p>
        </p:txBody>
      </p:sp>
      <p:sp>
        <p:nvSpPr>
          <p:cNvPr id="249859" name="Rectangle 3">
            <a:extLst>
              <a:ext uri="{FF2B5EF4-FFF2-40B4-BE49-F238E27FC236}">
                <a16:creationId xmlns:a16="http://schemas.microsoft.com/office/drawing/2014/main" id="{76EC0277-5DD5-3167-E043-60851C02B88C}"/>
              </a:ext>
            </a:extLst>
          </p:cNvPr>
          <p:cNvSpPr>
            <a:spLocks noGrp="1" noChangeArrowheads="1"/>
          </p:cNvSpPr>
          <p:nvPr>
            <p:ph type="body" idx="1"/>
          </p:nvPr>
        </p:nvSpPr>
        <p:spPr/>
        <p:txBody>
          <a:bodyPr/>
          <a:lstStyle/>
          <a:p>
            <a:pPr eaLnBrk="1" hangingPunct="1"/>
            <a:r>
              <a:rPr lang="en-US" altLang="en-US" sz="2800" dirty="0"/>
              <a:t>Develop gender-specific programs</a:t>
            </a:r>
          </a:p>
          <a:p>
            <a:pPr eaLnBrk="1" hangingPunct="1"/>
            <a:r>
              <a:rPr lang="en-US" altLang="en-US" sz="2800" dirty="0"/>
              <a:t>Improve discharge planning and provide links with community service providers</a:t>
            </a:r>
          </a:p>
          <a:p>
            <a:pPr eaLnBrk="1" hangingPunct="1"/>
            <a:r>
              <a:rPr lang="en-US" altLang="en-US" sz="2800" dirty="0"/>
              <a:t>Expand and improve vocational and employment programs for inmates and ex-offenders</a:t>
            </a:r>
          </a:p>
          <a:p>
            <a:pPr eaLnBrk="1" hangingPunct="1"/>
            <a:r>
              <a:rPr lang="en-US" altLang="en-US" sz="2800" dirty="0"/>
              <a:t>Reduce stigmatization of ex-offenders</a:t>
            </a:r>
          </a:p>
          <a:p>
            <a:pPr eaLnBrk="1" hangingPunct="1"/>
            <a:r>
              <a:rPr lang="en-US" altLang="en-US" sz="2800" dirty="0"/>
              <a:t>Clean slate laws to expunge juvenile record after a certain period of good behavior</a:t>
            </a:r>
          </a:p>
        </p:txBody>
      </p:sp>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Title 1">
            <a:extLst>
              <a:ext uri="{FF2B5EF4-FFF2-40B4-BE49-F238E27FC236}">
                <a16:creationId xmlns:a16="http://schemas.microsoft.com/office/drawing/2014/main" id="{ED162D30-2AE1-7D43-1FEC-F6312298507F}"/>
              </a:ext>
            </a:extLst>
          </p:cNvPr>
          <p:cNvSpPr>
            <a:spLocks noGrp="1" noChangeArrowheads="1"/>
          </p:cNvSpPr>
          <p:nvPr>
            <p:ph type="title"/>
          </p:nvPr>
        </p:nvSpPr>
        <p:spPr/>
        <p:txBody>
          <a:bodyPr/>
          <a:lstStyle/>
          <a:p>
            <a:r>
              <a:rPr lang="en-US" altLang="en-US" sz="2800">
                <a:solidFill>
                  <a:srgbClr val="000000"/>
                </a:solidFill>
              </a:rPr>
              <a:t>Policies to Reduce Adverse Health Effects of Incarceration and Facilitate Prisoner Re-entry</a:t>
            </a:r>
            <a:endParaRPr lang="en-US" altLang="en-US"/>
          </a:p>
        </p:txBody>
      </p:sp>
      <p:sp>
        <p:nvSpPr>
          <p:cNvPr id="250883" name="Content Placeholder 2">
            <a:extLst>
              <a:ext uri="{FF2B5EF4-FFF2-40B4-BE49-F238E27FC236}">
                <a16:creationId xmlns:a16="http://schemas.microsoft.com/office/drawing/2014/main" id="{26641B8C-FBCF-A152-F8CB-7F4B509F6771}"/>
              </a:ext>
            </a:extLst>
          </p:cNvPr>
          <p:cNvSpPr>
            <a:spLocks noGrp="1" noChangeArrowheads="1"/>
          </p:cNvSpPr>
          <p:nvPr>
            <p:ph idx="1"/>
          </p:nvPr>
        </p:nvSpPr>
        <p:spPr/>
        <p:txBody>
          <a:bodyPr/>
          <a:lstStyle/>
          <a:p>
            <a:pPr eaLnBrk="1" hangingPunct="1"/>
            <a:r>
              <a:rPr lang="en-US" altLang="en-US" sz="2400" dirty="0"/>
              <a:t>Hire more police officers</a:t>
            </a:r>
          </a:p>
          <a:p>
            <a:pPr lvl="1" eaLnBrk="1" hangingPunct="1"/>
            <a:r>
              <a:rPr lang="en-US" altLang="en-US" sz="2400" dirty="0"/>
              <a:t>$10 billion would decrease crime by 5-16%, with a net societal benefit of $4-30 billion (WH Council of Economic Advisors, 2016)</a:t>
            </a:r>
          </a:p>
          <a:p>
            <a:pPr eaLnBrk="1" hangingPunct="1"/>
            <a:r>
              <a:rPr lang="en-US" altLang="en-US" sz="2400" dirty="0"/>
              <a:t>Increased funding of public defenders</a:t>
            </a:r>
          </a:p>
          <a:p>
            <a:pPr eaLnBrk="1" hangingPunct="1"/>
            <a:r>
              <a:rPr lang="en-US" altLang="en-US" sz="2400" dirty="0"/>
              <a:t>De-corporatize prison-industrial complex</a:t>
            </a:r>
          </a:p>
          <a:p>
            <a:pPr lvl="1" eaLnBrk="1" hangingPunct="1"/>
            <a:r>
              <a:rPr lang="en-US" altLang="en-US" sz="2400" dirty="0"/>
              <a:t> 2016 – Justice Dept. to phase out use of private prisons</a:t>
            </a:r>
          </a:p>
          <a:p>
            <a:pPr lvl="1" eaLnBrk="1" hangingPunct="1"/>
            <a:r>
              <a:rPr lang="en-US" altLang="en-US" sz="2400" dirty="0"/>
              <a:t>Policy reversed under Trump; reinstated under Biden (2021</a:t>
            </a:r>
            <a:r>
              <a:rPr lang="en-US" altLang="en-US" sz="2400"/>
              <a:t>), re-reversed under Trump II</a:t>
            </a:r>
            <a:endParaRPr lang="en-US" altLang="en-US" sz="2400" dirty="0"/>
          </a:p>
          <a:p>
            <a:pPr algn="r" eaLnBrk="1" hangingPunct="1">
              <a:buFontTx/>
              <a:buNone/>
            </a:pPr>
            <a:r>
              <a:rPr lang="en-US" altLang="en-US" sz="2400" dirty="0"/>
              <a:t>			</a:t>
            </a:r>
          </a:p>
          <a:p>
            <a:pPr algn="r" eaLnBrk="1" hangingPunct="1">
              <a:buFontTx/>
              <a:buNone/>
            </a:pPr>
            <a:endParaRPr lang="en-US" altLang="en-US" sz="2400" dirty="0"/>
          </a:p>
          <a:p>
            <a:pPr algn="r" eaLnBrk="1" hangingPunct="1">
              <a:buFontTx/>
              <a:buNone/>
            </a:pPr>
            <a:endParaRPr lang="en-US" altLang="en-US" sz="2400" dirty="0"/>
          </a:p>
          <a:p>
            <a:pPr algn="r" eaLnBrk="1" hangingPunct="1">
              <a:buFontTx/>
              <a:buNone/>
            </a:pPr>
            <a:endParaRPr lang="en-US" altLang="en-US" sz="2400" dirty="0"/>
          </a:p>
          <a:p>
            <a:pPr algn="r" eaLnBrk="1" hangingPunct="1">
              <a:buFontTx/>
              <a:buNone/>
            </a:pPr>
            <a:r>
              <a:rPr lang="en-US" altLang="en-US" sz="2400" dirty="0"/>
              <a:t>[Portions of above 3 slides adapted from Freudenberg NM. Am J </a:t>
            </a:r>
            <a:r>
              <a:rPr lang="en-US" altLang="en-US" sz="2400" dirty="0" err="1"/>
              <a:t>Publ</a:t>
            </a:r>
            <a:r>
              <a:rPr lang="en-US" altLang="en-US" sz="2400" dirty="0"/>
              <a:t> </a:t>
            </a:r>
            <a:r>
              <a:rPr lang="en-US" altLang="en-US" sz="2400" dirty="0" err="1"/>
              <a:t>Hlth</a:t>
            </a:r>
            <a:r>
              <a:rPr lang="en-US" altLang="en-US" sz="2400" dirty="0"/>
              <a:t> 2002;92(12):1895-9.]</a:t>
            </a:r>
          </a:p>
          <a:p>
            <a:endParaRPr lang="en-US" altLang="en-US" dirty="0"/>
          </a:p>
        </p:txBody>
      </p:sp>
    </p:spTree>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a:extLst>
              <a:ext uri="{FF2B5EF4-FFF2-40B4-BE49-F238E27FC236}">
                <a16:creationId xmlns:a16="http://schemas.microsoft.com/office/drawing/2014/main" id="{A94D1085-481B-0D2E-13FD-555872017FA4}"/>
              </a:ext>
            </a:extLst>
          </p:cNvPr>
          <p:cNvSpPr>
            <a:spLocks noGrp="1" noChangeArrowheads="1"/>
          </p:cNvSpPr>
          <p:nvPr>
            <p:ph type="title"/>
          </p:nvPr>
        </p:nvSpPr>
        <p:spPr/>
        <p:txBody>
          <a:bodyPr/>
          <a:lstStyle/>
          <a:p>
            <a:pPr eaLnBrk="1" hangingPunct="1"/>
            <a:r>
              <a:rPr lang="en-US" altLang="en-US"/>
              <a:t>Policy Benefits</a:t>
            </a:r>
          </a:p>
        </p:txBody>
      </p:sp>
      <p:sp>
        <p:nvSpPr>
          <p:cNvPr id="251907" name="Rectangle 3">
            <a:extLst>
              <a:ext uri="{FF2B5EF4-FFF2-40B4-BE49-F238E27FC236}">
                <a16:creationId xmlns:a16="http://schemas.microsoft.com/office/drawing/2014/main" id="{BD9709CA-F3D8-843C-9B7E-D984743CA398}"/>
              </a:ext>
            </a:extLst>
          </p:cNvPr>
          <p:cNvSpPr>
            <a:spLocks noGrp="1" noChangeArrowheads="1"/>
          </p:cNvSpPr>
          <p:nvPr>
            <p:ph type="body" idx="1"/>
          </p:nvPr>
        </p:nvSpPr>
        <p:spPr/>
        <p:txBody>
          <a:bodyPr/>
          <a:lstStyle/>
          <a:p>
            <a:pPr eaLnBrk="1" hangingPunct="1"/>
            <a:r>
              <a:rPr lang="en-US" altLang="en-US" sz="2800"/>
              <a:t>Reduce drug use and criminal recidivism</a:t>
            </a:r>
          </a:p>
          <a:p>
            <a:pPr eaLnBrk="1" hangingPunct="1"/>
            <a:r>
              <a:rPr lang="en-US" altLang="en-US" sz="2800"/>
              <a:t>Improve healthcare of ex-offenders and the general public</a:t>
            </a:r>
          </a:p>
          <a:p>
            <a:pPr lvl="1" eaLnBrk="1" hangingPunct="1"/>
            <a:r>
              <a:rPr lang="en-US" altLang="en-US" sz="2400"/>
              <a:t>Decreased transmission of infectious diseases</a:t>
            </a:r>
          </a:p>
          <a:p>
            <a:pPr lvl="1" eaLnBrk="1" hangingPunct="1"/>
            <a:r>
              <a:rPr lang="en-US" altLang="en-US" sz="2400"/>
              <a:t>Fewer acts of violence by intoxicated or untreated mentally ill</a:t>
            </a:r>
          </a:p>
          <a:p>
            <a:pPr eaLnBrk="1" hangingPunct="1"/>
            <a:r>
              <a:rPr lang="en-US" altLang="en-US" sz="2800"/>
              <a:t>Improve family and societal cohesion</a:t>
            </a:r>
          </a:p>
          <a:p>
            <a:pPr lvl="1" eaLnBrk="1" hangingPunct="1"/>
            <a:r>
              <a:rPr lang="en-US" altLang="en-US" sz="2400"/>
              <a:t>Expand victim outreach courts involving plea bargains</a:t>
            </a:r>
          </a:p>
          <a:p>
            <a:pPr eaLnBrk="1" hangingPunct="1"/>
            <a:r>
              <a:rPr lang="en-US" altLang="en-US" sz="2800"/>
              <a:t>Save money</a:t>
            </a:r>
          </a:p>
        </p:txBody>
      </p:sp>
    </p:spTree>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a:extLst>
              <a:ext uri="{FF2B5EF4-FFF2-40B4-BE49-F238E27FC236}">
                <a16:creationId xmlns:a16="http://schemas.microsoft.com/office/drawing/2014/main" id="{648E7395-33BA-F42C-6632-94CBC0B5EBA3}"/>
              </a:ext>
            </a:extLst>
          </p:cNvPr>
          <p:cNvSpPr>
            <a:spLocks noGrp="1" noChangeArrowheads="1"/>
          </p:cNvSpPr>
          <p:nvPr>
            <p:ph type="title"/>
          </p:nvPr>
        </p:nvSpPr>
        <p:spPr/>
        <p:txBody>
          <a:bodyPr/>
          <a:lstStyle/>
          <a:p>
            <a:pPr eaLnBrk="1" hangingPunct="1"/>
            <a:r>
              <a:rPr lang="en-US" altLang="en-US" sz="4000"/>
              <a:t>Capital Punishment and the Promotion of Peace</a:t>
            </a:r>
          </a:p>
        </p:txBody>
      </p:sp>
      <p:sp>
        <p:nvSpPr>
          <p:cNvPr id="252931" name="Rectangle 3">
            <a:extLst>
              <a:ext uri="{FF2B5EF4-FFF2-40B4-BE49-F238E27FC236}">
                <a16:creationId xmlns:a16="http://schemas.microsoft.com/office/drawing/2014/main" id="{DC240F6F-EF81-81CC-652E-1FCACABA7DC6}"/>
              </a:ext>
            </a:extLst>
          </p:cNvPr>
          <p:cNvSpPr>
            <a:spLocks noGrp="1" noChangeArrowheads="1"/>
          </p:cNvSpPr>
          <p:nvPr>
            <p:ph type="body" idx="1"/>
          </p:nvPr>
        </p:nvSpPr>
        <p:spPr/>
        <p:txBody>
          <a:bodyPr/>
          <a:lstStyle/>
          <a:p>
            <a:pPr eaLnBrk="1" hangingPunct="1">
              <a:lnSpc>
                <a:spcPct val="90000"/>
              </a:lnSpc>
            </a:pPr>
            <a:r>
              <a:rPr lang="en-US" altLang="en-US" sz="3600" dirty="0"/>
              <a:t>Killing to show that killing is wrong makes no sense</a:t>
            </a:r>
          </a:p>
          <a:p>
            <a:pPr lvl="1" eaLnBrk="1" hangingPunct="1">
              <a:lnSpc>
                <a:spcPct val="90000"/>
              </a:lnSpc>
            </a:pPr>
            <a:r>
              <a:rPr lang="en-US" altLang="en-US" sz="3600" dirty="0"/>
              <a:t>Perpetuates the cycle of violence</a:t>
            </a:r>
          </a:p>
          <a:p>
            <a:pPr eaLnBrk="1" hangingPunct="1">
              <a:lnSpc>
                <a:spcPct val="90000"/>
              </a:lnSpc>
            </a:pPr>
            <a:r>
              <a:rPr lang="en-US" altLang="en-US" sz="3600" dirty="0"/>
              <a:t>The death penalty is more than unjust – it is immoral and not compatible with the promotion of peace</a:t>
            </a:r>
          </a:p>
        </p:txBody>
      </p:sp>
    </p:spTree>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a:extLst>
              <a:ext uri="{FF2B5EF4-FFF2-40B4-BE49-F238E27FC236}">
                <a16:creationId xmlns:a16="http://schemas.microsoft.com/office/drawing/2014/main" id="{B6A2B4D3-0D4B-E07E-9C91-042BE79CB569}"/>
              </a:ext>
            </a:extLst>
          </p:cNvPr>
          <p:cNvSpPr>
            <a:spLocks noGrp="1" noChangeArrowheads="1"/>
          </p:cNvSpPr>
          <p:nvPr>
            <p:ph type="title"/>
          </p:nvPr>
        </p:nvSpPr>
        <p:spPr/>
        <p:txBody>
          <a:bodyPr/>
          <a:lstStyle/>
          <a:p>
            <a:pPr eaLnBrk="1" hangingPunct="1"/>
            <a:r>
              <a:rPr lang="en-US" altLang="en-US"/>
              <a:t>Peace and Justice</a:t>
            </a:r>
          </a:p>
        </p:txBody>
      </p:sp>
      <p:sp>
        <p:nvSpPr>
          <p:cNvPr id="253955" name="Rectangle 3">
            <a:extLst>
              <a:ext uri="{FF2B5EF4-FFF2-40B4-BE49-F238E27FC236}">
                <a16:creationId xmlns:a16="http://schemas.microsoft.com/office/drawing/2014/main" id="{D7B6431B-C3F0-DB87-8AE3-2F671FD4125C}"/>
              </a:ext>
            </a:extLst>
          </p:cNvPr>
          <p:cNvSpPr>
            <a:spLocks noGrp="1" noChangeArrowheads="1"/>
          </p:cNvSpPr>
          <p:nvPr>
            <p:ph type="body" idx="1"/>
          </p:nvPr>
        </p:nvSpPr>
        <p:spPr/>
        <p:txBody>
          <a:bodyPr/>
          <a:lstStyle/>
          <a:p>
            <a:pPr eaLnBrk="1" hangingPunct="1"/>
            <a:r>
              <a:rPr lang="en-US" altLang="en-US" sz="3600"/>
              <a:t>Fostering peace requires holding government accountable for creating a fair criminal justice system that combines reasonable punishment with restitution and the smooth re-entry of rehabilitated criminals into society</a:t>
            </a:r>
          </a:p>
          <a:p>
            <a:pPr eaLnBrk="1" hangingPunct="1"/>
            <a:endParaRPr lang="en-US" altLang="en-US"/>
          </a:p>
        </p:txBody>
      </p:sp>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2">
            <a:extLst>
              <a:ext uri="{FF2B5EF4-FFF2-40B4-BE49-F238E27FC236}">
                <a16:creationId xmlns:a16="http://schemas.microsoft.com/office/drawing/2014/main" id="{70FD8511-18AC-8B23-2287-C445E529184A}"/>
              </a:ext>
            </a:extLst>
          </p:cNvPr>
          <p:cNvSpPr>
            <a:spLocks noGrp="1" noChangeArrowheads="1"/>
          </p:cNvSpPr>
          <p:nvPr>
            <p:ph type="title" idx="4294967295"/>
          </p:nvPr>
        </p:nvSpPr>
        <p:spPr/>
        <p:txBody>
          <a:bodyPr/>
          <a:lstStyle/>
          <a:p>
            <a:pPr eaLnBrk="1" hangingPunct="1"/>
            <a:r>
              <a:rPr lang="en-US" altLang="en-US" sz="3200"/>
              <a:t>Pressure/divest from companies producing components of the lethal injection cocktail</a:t>
            </a:r>
          </a:p>
        </p:txBody>
      </p:sp>
      <p:sp>
        <p:nvSpPr>
          <p:cNvPr id="254979" name="Rectangle 3">
            <a:extLst>
              <a:ext uri="{FF2B5EF4-FFF2-40B4-BE49-F238E27FC236}">
                <a16:creationId xmlns:a16="http://schemas.microsoft.com/office/drawing/2014/main" id="{C39E42B1-79AB-168D-B193-441D59A9C37E}"/>
              </a:ext>
            </a:extLst>
          </p:cNvPr>
          <p:cNvSpPr>
            <a:spLocks noGrp="1" noChangeArrowheads="1"/>
          </p:cNvSpPr>
          <p:nvPr>
            <p:ph type="body" idx="4294967295"/>
          </p:nvPr>
        </p:nvSpPr>
        <p:spPr/>
        <p:txBody>
          <a:bodyPr/>
          <a:lstStyle/>
          <a:p>
            <a:pPr eaLnBrk="1" hangingPunct="1"/>
            <a:r>
              <a:rPr lang="en-US" altLang="en-US" sz="2800" dirty="0"/>
              <a:t>Sodium thiopental</a:t>
            </a:r>
          </a:p>
          <a:p>
            <a:pPr lvl="1" eaLnBrk="1" hangingPunct="1"/>
            <a:r>
              <a:rPr lang="en-US" altLang="en-US" sz="2400" dirty="0"/>
              <a:t>Abbott Laboratories, Inc.</a:t>
            </a:r>
          </a:p>
          <a:p>
            <a:pPr lvl="1" eaLnBrk="1" hangingPunct="1"/>
            <a:r>
              <a:rPr lang="en-US" altLang="en-US" sz="2400" dirty="0"/>
              <a:t>Alternative = pentobarbital (Nembutal) – Lundbeck Pharmaceuticals no longer </a:t>
            </a:r>
            <a:r>
              <a:rPr lang="en-US" altLang="en-US" sz="2400" dirty="0" err="1"/>
              <a:t>supplyling</a:t>
            </a:r>
            <a:r>
              <a:rPr lang="en-US" altLang="en-US" sz="2400" dirty="0"/>
              <a:t> to U.S. prisons (2011)</a:t>
            </a:r>
          </a:p>
          <a:p>
            <a:pPr eaLnBrk="1" hangingPunct="1"/>
            <a:r>
              <a:rPr lang="en-US" altLang="en-US" sz="2800" dirty="0" err="1"/>
              <a:t>Pancuronium</a:t>
            </a:r>
            <a:r>
              <a:rPr lang="en-US" altLang="en-US" sz="2800" dirty="0"/>
              <a:t> Bromide</a:t>
            </a:r>
          </a:p>
          <a:p>
            <a:pPr lvl="1" eaLnBrk="1" hangingPunct="1"/>
            <a:r>
              <a:rPr lang="en-US" altLang="en-US" sz="2400" dirty="0"/>
              <a:t>Abbott Laboratories, Inc.</a:t>
            </a:r>
          </a:p>
          <a:p>
            <a:pPr lvl="1" eaLnBrk="1" hangingPunct="1"/>
            <a:r>
              <a:rPr lang="en-US" altLang="en-US" sz="2400" dirty="0"/>
              <a:t>Baxter Healthcare Corp.</a:t>
            </a:r>
          </a:p>
          <a:p>
            <a:pPr lvl="1" eaLnBrk="1" hangingPunct="1"/>
            <a:r>
              <a:rPr lang="en-US" altLang="en-US" sz="2400" dirty="0"/>
              <a:t>Wyeth Pharmaceuticals</a:t>
            </a:r>
          </a:p>
          <a:p>
            <a:pPr lvl="1" eaLnBrk="1" hangingPunct="1"/>
            <a:r>
              <a:rPr lang="en-US" altLang="en-US" sz="2400" dirty="0" err="1"/>
              <a:t>Gensia</a:t>
            </a:r>
            <a:r>
              <a:rPr lang="en-US" altLang="en-US" sz="2400" dirty="0"/>
              <a:t> </a:t>
            </a:r>
            <a:r>
              <a:rPr lang="en-US" altLang="en-US" sz="2400" dirty="0" err="1"/>
              <a:t>Sicor</a:t>
            </a:r>
            <a:r>
              <a:rPr lang="en-US" altLang="en-US" sz="2400" dirty="0"/>
              <a:t> Pharmaceuticals, Inc.</a:t>
            </a:r>
          </a:p>
        </p:txBody>
      </p:sp>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a:extLst>
              <a:ext uri="{FF2B5EF4-FFF2-40B4-BE49-F238E27FC236}">
                <a16:creationId xmlns:a16="http://schemas.microsoft.com/office/drawing/2014/main" id="{5B9E4189-25C9-7A87-7C2C-0CA2F3CB41D3}"/>
              </a:ext>
            </a:extLst>
          </p:cNvPr>
          <p:cNvSpPr>
            <a:spLocks noGrp="1" noChangeArrowheads="1"/>
          </p:cNvSpPr>
          <p:nvPr>
            <p:ph type="title"/>
          </p:nvPr>
        </p:nvSpPr>
        <p:spPr/>
        <p:txBody>
          <a:bodyPr/>
          <a:lstStyle/>
          <a:p>
            <a:pPr eaLnBrk="1" hangingPunct="1"/>
            <a:r>
              <a:rPr lang="en-US" altLang="en-US" sz="3200"/>
              <a:t>Pressure/divest from companies producing components of the lethal injection cocktail</a:t>
            </a:r>
          </a:p>
        </p:txBody>
      </p:sp>
      <p:sp>
        <p:nvSpPr>
          <p:cNvPr id="256003" name="Rectangle 3">
            <a:extLst>
              <a:ext uri="{FF2B5EF4-FFF2-40B4-BE49-F238E27FC236}">
                <a16:creationId xmlns:a16="http://schemas.microsoft.com/office/drawing/2014/main" id="{843467A6-050B-7863-76BC-B5CDA90CAAE4}"/>
              </a:ext>
            </a:extLst>
          </p:cNvPr>
          <p:cNvSpPr>
            <a:spLocks noGrp="1" noChangeArrowheads="1"/>
          </p:cNvSpPr>
          <p:nvPr>
            <p:ph type="body" idx="1"/>
          </p:nvPr>
        </p:nvSpPr>
        <p:spPr/>
        <p:txBody>
          <a:bodyPr/>
          <a:lstStyle/>
          <a:p>
            <a:pPr eaLnBrk="1" hangingPunct="1"/>
            <a:r>
              <a:rPr lang="en-US" altLang="en-US" dirty="0"/>
              <a:t>KCl</a:t>
            </a:r>
          </a:p>
          <a:p>
            <a:pPr lvl="1" eaLnBrk="1" hangingPunct="1"/>
            <a:r>
              <a:rPr lang="en-US" altLang="en-US" dirty="0"/>
              <a:t>Abbott Laboratories, Inc.</a:t>
            </a:r>
          </a:p>
          <a:p>
            <a:pPr lvl="1" eaLnBrk="1" hangingPunct="1"/>
            <a:r>
              <a:rPr lang="en-US" altLang="en-US" dirty="0"/>
              <a:t>American Pharmaceutical Partners, Inc.</a:t>
            </a:r>
          </a:p>
          <a:p>
            <a:pPr lvl="1" eaLnBrk="1" hangingPunct="1"/>
            <a:r>
              <a:rPr lang="en-US" altLang="en-US" dirty="0"/>
              <a:t>Amerisource Bergen</a:t>
            </a:r>
          </a:p>
          <a:p>
            <a:pPr lvl="1" eaLnBrk="1" hangingPunct="1"/>
            <a:r>
              <a:rPr lang="en-US" altLang="en-US" dirty="0"/>
              <a:t>B. Braun Medical, Inc.</a:t>
            </a:r>
          </a:p>
          <a:p>
            <a:pPr lvl="1" eaLnBrk="1" hangingPunct="1"/>
            <a:r>
              <a:rPr lang="en-US" altLang="en-US" dirty="0"/>
              <a:t>Baxter Healthcare Corp.</a:t>
            </a:r>
          </a:p>
          <a:p>
            <a:pPr lvl="1" eaLnBrk="1" hangingPunct="1"/>
            <a:r>
              <a:rPr lang="en-US" altLang="en-US" dirty="0"/>
              <a:t>Cardinal Health (National </a:t>
            </a:r>
            <a:r>
              <a:rPr lang="en-US" altLang="en-US" dirty="0" err="1"/>
              <a:t>Pharmpak</a:t>
            </a:r>
            <a:r>
              <a:rPr lang="en-US" altLang="en-US" dirty="0"/>
              <a:t> Services, Inc.)</a:t>
            </a:r>
          </a:p>
        </p:txBody>
      </p:sp>
    </p:spTree>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a:extLst>
              <a:ext uri="{FF2B5EF4-FFF2-40B4-BE49-F238E27FC236}">
                <a16:creationId xmlns:a16="http://schemas.microsoft.com/office/drawing/2014/main" id="{B7EFD23B-9C55-D00C-A1AE-387EA87E20FD}"/>
              </a:ext>
            </a:extLst>
          </p:cNvPr>
          <p:cNvSpPr>
            <a:spLocks noGrp="1" noChangeArrowheads="1"/>
          </p:cNvSpPr>
          <p:nvPr>
            <p:ph type="title"/>
          </p:nvPr>
        </p:nvSpPr>
        <p:spPr/>
        <p:txBody>
          <a:bodyPr/>
          <a:lstStyle/>
          <a:p>
            <a:pPr eaLnBrk="1" hangingPunct="1"/>
            <a:r>
              <a:rPr lang="en-US" altLang="en-US" sz="3600"/>
              <a:t>Role of Health Professionals in Creating a Fair Criminal Justice System</a:t>
            </a:r>
          </a:p>
        </p:txBody>
      </p:sp>
      <p:sp>
        <p:nvSpPr>
          <p:cNvPr id="257027" name="Rectangle 3">
            <a:extLst>
              <a:ext uri="{FF2B5EF4-FFF2-40B4-BE49-F238E27FC236}">
                <a16:creationId xmlns:a16="http://schemas.microsoft.com/office/drawing/2014/main" id="{06D2029A-3340-3CB8-FAD8-38069F6FACDE}"/>
              </a:ext>
            </a:extLst>
          </p:cNvPr>
          <p:cNvSpPr>
            <a:spLocks noGrp="1" noChangeArrowheads="1"/>
          </p:cNvSpPr>
          <p:nvPr>
            <p:ph type="body" idx="1"/>
          </p:nvPr>
        </p:nvSpPr>
        <p:spPr/>
        <p:txBody>
          <a:bodyPr/>
          <a:lstStyle/>
          <a:p>
            <a:pPr eaLnBrk="1" hangingPunct="1"/>
            <a:r>
              <a:rPr lang="en-US" altLang="en-US"/>
              <a:t>Address social ills that foster substance abuse and other crimes</a:t>
            </a:r>
          </a:p>
          <a:p>
            <a:pPr lvl="1" eaLnBrk="1" hangingPunct="1"/>
            <a:r>
              <a:rPr lang="en-US" altLang="en-US" sz="3200"/>
              <a:t>Especially rising gap between rich and poor, haves and have nots</a:t>
            </a:r>
          </a:p>
          <a:p>
            <a:pPr eaLnBrk="1" hangingPunct="1"/>
            <a:r>
              <a:rPr lang="en-US" altLang="en-US"/>
              <a:t>Speak out against injustice, racism, and the death penalty</a:t>
            </a:r>
          </a:p>
        </p:txBody>
      </p:sp>
    </p:spTree>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a:extLst>
              <a:ext uri="{FF2B5EF4-FFF2-40B4-BE49-F238E27FC236}">
                <a16:creationId xmlns:a16="http://schemas.microsoft.com/office/drawing/2014/main" id="{4574D67D-4FC2-CA8B-3293-FAD96D63FB16}"/>
              </a:ext>
            </a:extLst>
          </p:cNvPr>
          <p:cNvSpPr>
            <a:spLocks noGrp="1" noChangeArrowheads="1"/>
          </p:cNvSpPr>
          <p:nvPr>
            <p:ph type="title"/>
          </p:nvPr>
        </p:nvSpPr>
        <p:spPr/>
        <p:txBody>
          <a:bodyPr/>
          <a:lstStyle/>
          <a:p>
            <a:pPr eaLnBrk="1" hangingPunct="1"/>
            <a:r>
              <a:rPr lang="en-US" altLang="en-US" sz="3600"/>
              <a:t>Role of Health Professionals in Creating a Fair Criminal Justice System</a:t>
            </a:r>
          </a:p>
        </p:txBody>
      </p:sp>
      <p:sp>
        <p:nvSpPr>
          <p:cNvPr id="258051" name="Rectangle 3">
            <a:extLst>
              <a:ext uri="{FF2B5EF4-FFF2-40B4-BE49-F238E27FC236}">
                <a16:creationId xmlns:a16="http://schemas.microsoft.com/office/drawing/2014/main" id="{580F5C02-60C9-F3F4-2324-060DD4307D3A}"/>
              </a:ext>
            </a:extLst>
          </p:cNvPr>
          <p:cNvSpPr>
            <a:spLocks noGrp="1" noChangeArrowheads="1"/>
          </p:cNvSpPr>
          <p:nvPr>
            <p:ph type="body" idx="1"/>
          </p:nvPr>
        </p:nvSpPr>
        <p:spPr/>
        <p:txBody>
          <a:bodyPr/>
          <a:lstStyle/>
          <a:p>
            <a:pPr eaLnBrk="1" hangingPunct="1"/>
            <a:r>
              <a:rPr lang="en-US" altLang="en-US"/>
              <a:t>Educate students and colleagues regarding the criminal justice system and the death penalty</a:t>
            </a:r>
          </a:p>
          <a:p>
            <a:pPr eaLnBrk="1" hangingPunct="1"/>
            <a:r>
              <a:rPr lang="en-US" altLang="en-US"/>
              <a:t>Refuse to participate in any way in capital punishment</a:t>
            </a:r>
          </a:p>
        </p:txBody>
      </p:sp>
    </p:spTree>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a:extLst>
              <a:ext uri="{FF2B5EF4-FFF2-40B4-BE49-F238E27FC236}">
                <a16:creationId xmlns:a16="http://schemas.microsoft.com/office/drawing/2014/main" id="{CDD566ED-6B66-AD03-BCD8-0A5F9E5EA7BF}"/>
              </a:ext>
            </a:extLst>
          </p:cNvPr>
          <p:cNvSpPr>
            <a:spLocks noGrp="1" noChangeArrowheads="1"/>
          </p:cNvSpPr>
          <p:nvPr>
            <p:ph type="title"/>
          </p:nvPr>
        </p:nvSpPr>
        <p:spPr/>
        <p:txBody>
          <a:bodyPr/>
          <a:lstStyle/>
          <a:p>
            <a:pPr eaLnBrk="1" hangingPunct="1"/>
            <a:r>
              <a:rPr lang="en-US" altLang="en-US"/>
              <a:t>Conclusion</a:t>
            </a:r>
          </a:p>
        </p:txBody>
      </p:sp>
      <p:sp>
        <p:nvSpPr>
          <p:cNvPr id="259075" name="Rectangle 3">
            <a:extLst>
              <a:ext uri="{FF2B5EF4-FFF2-40B4-BE49-F238E27FC236}">
                <a16:creationId xmlns:a16="http://schemas.microsoft.com/office/drawing/2014/main" id="{BD1367E4-6B25-1888-D966-4F73FF06AEF7}"/>
              </a:ext>
            </a:extLst>
          </p:cNvPr>
          <p:cNvSpPr>
            <a:spLocks noGrp="1" noChangeArrowheads="1"/>
          </p:cNvSpPr>
          <p:nvPr>
            <p:ph type="body" idx="1"/>
          </p:nvPr>
        </p:nvSpPr>
        <p:spPr/>
        <p:txBody>
          <a:bodyPr/>
          <a:lstStyle/>
          <a:p>
            <a:pPr eaLnBrk="1" hangingPunct="1"/>
            <a:r>
              <a:rPr lang="en-US" altLang="en-US" sz="4000"/>
              <a:t>Hold government accountable for creating fair system that combines reasonable punishment with restitution and smooth re-entry of rehabilitated criminals into society</a:t>
            </a:r>
          </a:p>
        </p:txBody>
      </p:sp>
    </p:spTree>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a:extLst>
              <a:ext uri="{FF2B5EF4-FFF2-40B4-BE49-F238E27FC236}">
                <a16:creationId xmlns:a16="http://schemas.microsoft.com/office/drawing/2014/main" id="{F97C2E2E-6604-04D1-7F35-4373D80663A7}"/>
              </a:ext>
            </a:extLst>
          </p:cNvPr>
          <p:cNvSpPr>
            <a:spLocks noGrp="1" noChangeArrowheads="1"/>
          </p:cNvSpPr>
          <p:nvPr>
            <p:ph type="title"/>
          </p:nvPr>
        </p:nvSpPr>
        <p:spPr/>
        <p:txBody>
          <a:bodyPr/>
          <a:lstStyle/>
          <a:p>
            <a:pPr eaLnBrk="1" hangingPunct="1"/>
            <a:endParaRPr lang="en-US" altLang="en-US"/>
          </a:p>
        </p:txBody>
      </p:sp>
      <p:sp>
        <p:nvSpPr>
          <p:cNvPr id="260099" name="Rectangle 3">
            <a:extLst>
              <a:ext uri="{FF2B5EF4-FFF2-40B4-BE49-F238E27FC236}">
                <a16:creationId xmlns:a16="http://schemas.microsoft.com/office/drawing/2014/main" id="{AC206812-B429-9B6A-7349-A8DDCCB5DCA9}"/>
              </a:ext>
            </a:extLst>
          </p:cNvPr>
          <p:cNvSpPr>
            <a:spLocks noGrp="1" noChangeArrowheads="1"/>
          </p:cNvSpPr>
          <p:nvPr>
            <p:ph type="body" idx="1"/>
          </p:nvPr>
        </p:nvSpPr>
        <p:spPr/>
        <p:txBody>
          <a:bodyPr/>
          <a:lstStyle/>
          <a:p>
            <a:pPr eaLnBrk="1" hangingPunct="1"/>
            <a:endParaRPr lang="en-US" altLang="en-US"/>
          </a:p>
        </p:txBody>
      </p:sp>
      <p:pic>
        <p:nvPicPr>
          <p:cNvPr id="260100" name="Picture 4" descr="hand03">
            <a:hlinkClick r:id="rId2"/>
            <a:extLst>
              <a:ext uri="{FF2B5EF4-FFF2-40B4-BE49-F238E27FC236}">
                <a16:creationId xmlns:a16="http://schemas.microsoft.com/office/drawing/2014/main" id="{7BB6D44F-BBF3-0BC8-A1F7-D216A2BD2D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2133600"/>
            <a:ext cx="2405063"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2">
            <a:extLst>
              <a:ext uri="{FF2B5EF4-FFF2-40B4-BE49-F238E27FC236}">
                <a16:creationId xmlns:a16="http://schemas.microsoft.com/office/drawing/2014/main" id="{E6007364-99A9-F959-10CF-FF9737E4745D}"/>
              </a:ext>
            </a:extLst>
          </p:cNvPr>
          <p:cNvSpPr>
            <a:spLocks noGrp="1" noChangeArrowheads="1"/>
          </p:cNvSpPr>
          <p:nvPr>
            <p:ph type="title"/>
          </p:nvPr>
        </p:nvSpPr>
        <p:spPr/>
        <p:txBody>
          <a:bodyPr/>
          <a:lstStyle/>
          <a:p>
            <a:pPr eaLnBrk="1" hangingPunct="1"/>
            <a:r>
              <a:rPr lang="en-US" altLang="en-US"/>
              <a:t>Reference</a:t>
            </a:r>
          </a:p>
        </p:txBody>
      </p:sp>
      <p:sp>
        <p:nvSpPr>
          <p:cNvPr id="261123" name="Rectangle 3">
            <a:extLst>
              <a:ext uri="{FF2B5EF4-FFF2-40B4-BE49-F238E27FC236}">
                <a16:creationId xmlns:a16="http://schemas.microsoft.com/office/drawing/2014/main" id="{D137FAE8-B616-7A1F-BE85-68CD206BA3A6}"/>
              </a:ext>
            </a:extLst>
          </p:cNvPr>
          <p:cNvSpPr>
            <a:spLocks noGrp="1" noChangeArrowheads="1"/>
          </p:cNvSpPr>
          <p:nvPr>
            <p:ph type="body" idx="1"/>
          </p:nvPr>
        </p:nvSpPr>
        <p:spPr/>
        <p:txBody>
          <a:bodyPr/>
          <a:lstStyle/>
          <a:p>
            <a:pPr eaLnBrk="1" hangingPunct="1"/>
            <a:r>
              <a:rPr lang="en-US" altLang="en-US" dirty="0"/>
              <a:t>Donohoe MT. Incarceration Nation: Health and Welfare in the Prison System in the United States. Medscape Ob/Gyn and Women’s Health 2006;11(1): posted 1/20/06. Available at </a:t>
            </a:r>
            <a:r>
              <a:rPr lang="en-US" altLang="en-US" dirty="0">
                <a:hlinkClick r:id="rId2"/>
              </a:rPr>
              <a:t>http://www.medscape.com/viewarticle/520251</a:t>
            </a:r>
            <a:endParaRPr lang="en-US" altLang="en-US" dirty="0"/>
          </a:p>
        </p:txBody>
      </p:sp>
    </p:spTree>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a:extLst>
              <a:ext uri="{FF2B5EF4-FFF2-40B4-BE49-F238E27FC236}">
                <a16:creationId xmlns:a16="http://schemas.microsoft.com/office/drawing/2014/main" id="{C6F8E45A-A97E-6137-56D2-24D933E66F1D}"/>
              </a:ext>
            </a:extLst>
          </p:cNvPr>
          <p:cNvSpPr>
            <a:spLocks noGrp="1" noChangeArrowheads="1"/>
          </p:cNvSpPr>
          <p:nvPr>
            <p:ph type="title"/>
          </p:nvPr>
        </p:nvSpPr>
        <p:spPr/>
        <p:txBody>
          <a:bodyPr/>
          <a:lstStyle/>
          <a:p>
            <a:pPr eaLnBrk="1" hangingPunct="1"/>
            <a:r>
              <a:rPr lang="en-US" altLang="en-US" sz="4000"/>
              <a:t>Organizations and Websites Re Death Penalty</a:t>
            </a:r>
          </a:p>
        </p:txBody>
      </p:sp>
      <p:sp>
        <p:nvSpPr>
          <p:cNvPr id="262147" name="Rectangle 3">
            <a:extLst>
              <a:ext uri="{FF2B5EF4-FFF2-40B4-BE49-F238E27FC236}">
                <a16:creationId xmlns:a16="http://schemas.microsoft.com/office/drawing/2014/main" id="{54C3335F-5A25-B5D9-DF8D-18D909B98BE8}"/>
              </a:ext>
            </a:extLst>
          </p:cNvPr>
          <p:cNvSpPr>
            <a:spLocks noGrp="1" noChangeArrowheads="1"/>
          </p:cNvSpPr>
          <p:nvPr>
            <p:ph type="body" idx="1"/>
          </p:nvPr>
        </p:nvSpPr>
        <p:spPr/>
        <p:txBody>
          <a:bodyPr/>
          <a:lstStyle/>
          <a:p>
            <a:pPr eaLnBrk="1" hangingPunct="1"/>
            <a:r>
              <a:rPr lang="en-US" altLang="en-US" sz="2800"/>
              <a:t>National Coalition to Abolish the Death Penalty</a:t>
            </a:r>
          </a:p>
          <a:p>
            <a:pPr lvl="1" eaLnBrk="1" hangingPunct="1"/>
            <a:r>
              <a:rPr lang="en-US" altLang="en-US">
                <a:hlinkClick r:id="rId2"/>
              </a:rPr>
              <a:t>www.ncadp.org</a:t>
            </a:r>
            <a:endParaRPr lang="en-US" altLang="en-US"/>
          </a:p>
          <a:p>
            <a:pPr eaLnBrk="1" hangingPunct="1"/>
            <a:r>
              <a:rPr lang="en-US" altLang="en-US" sz="2800"/>
              <a:t>Death Penalty Information Center</a:t>
            </a:r>
          </a:p>
          <a:p>
            <a:pPr lvl="1" eaLnBrk="1" hangingPunct="1"/>
            <a:r>
              <a:rPr lang="en-US" altLang="en-US">
                <a:hlinkClick r:id="rId3"/>
              </a:rPr>
              <a:t>www.deathpenaltyinfo.org</a:t>
            </a:r>
            <a:endParaRPr lang="en-US" altLang="en-US"/>
          </a:p>
          <a:p>
            <a:pPr eaLnBrk="1" hangingPunct="1"/>
            <a:r>
              <a:rPr lang="en-US" altLang="en-US" sz="2800"/>
              <a:t>Prison Policy Initiative</a:t>
            </a:r>
          </a:p>
          <a:p>
            <a:pPr lvl="1" eaLnBrk="1" hangingPunct="1"/>
            <a:r>
              <a:rPr lang="en-US" altLang="en-US">
                <a:hlinkClick r:id="rId4"/>
              </a:rPr>
              <a:t>https://www.prisonpolicy.org/</a:t>
            </a:r>
            <a:r>
              <a:rPr lang="en-US" altLang="en-US"/>
              <a:t> </a:t>
            </a:r>
          </a:p>
          <a:p>
            <a:pPr eaLnBrk="1" hangingPunct="1"/>
            <a:r>
              <a:rPr lang="en-US" altLang="en-US" sz="2800"/>
              <a:t>American Civil Liberties Union</a:t>
            </a:r>
          </a:p>
          <a:p>
            <a:pPr lvl="1" eaLnBrk="1" hangingPunct="1"/>
            <a:r>
              <a:rPr lang="en-US" altLang="en-US">
                <a:hlinkClick r:id="rId5"/>
              </a:rPr>
              <a:t>www.aclu.org</a:t>
            </a:r>
            <a:endParaRPr lang="en-US" altLang="en-US"/>
          </a:p>
        </p:txBody>
      </p:sp>
    </p:spTree>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a:extLst>
              <a:ext uri="{FF2B5EF4-FFF2-40B4-BE49-F238E27FC236}">
                <a16:creationId xmlns:a16="http://schemas.microsoft.com/office/drawing/2014/main" id="{FD36BCBF-DFCB-0880-FAA6-6B25A2DC5192}"/>
              </a:ext>
            </a:extLst>
          </p:cNvPr>
          <p:cNvSpPr>
            <a:spLocks noGrp="1" noChangeArrowheads="1"/>
          </p:cNvSpPr>
          <p:nvPr>
            <p:ph type="title"/>
          </p:nvPr>
        </p:nvSpPr>
        <p:spPr/>
        <p:txBody>
          <a:bodyPr/>
          <a:lstStyle/>
          <a:p>
            <a:pPr eaLnBrk="1" hangingPunct="1"/>
            <a:r>
              <a:rPr lang="en-US" altLang="en-US" sz="4000"/>
              <a:t>Organizations and Websites Re Death Penalty</a:t>
            </a:r>
          </a:p>
        </p:txBody>
      </p:sp>
      <p:sp>
        <p:nvSpPr>
          <p:cNvPr id="263171" name="Rectangle 3">
            <a:extLst>
              <a:ext uri="{FF2B5EF4-FFF2-40B4-BE49-F238E27FC236}">
                <a16:creationId xmlns:a16="http://schemas.microsoft.com/office/drawing/2014/main" id="{950A2FB1-E051-1B9A-9B10-E3A5471826C5}"/>
              </a:ext>
            </a:extLst>
          </p:cNvPr>
          <p:cNvSpPr>
            <a:spLocks noGrp="1" noChangeArrowheads="1"/>
          </p:cNvSpPr>
          <p:nvPr>
            <p:ph type="body" idx="1"/>
          </p:nvPr>
        </p:nvSpPr>
        <p:spPr/>
        <p:txBody>
          <a:bodyPr/>
          <a:lstStyle/>
          <a:p>
            <a:pPr eaLnBrk="1" hangingPunct="1"/>
            <a:r>
              <a:rPr lang="en-US" altLang="en-US"/>
              <a:t>The Quixote Center</a:t>
            </a:r>
          </a:p>
          <a:p>
            <a:pPr lvl="1" eaLnBrk="1" hangingPunct="1"/>
            <a:r>
              <a:rPr lang="en-US" altLang="en-US">
                <a:hlinkClick r:id="rId2"/>
              </a:rPr>
              <a:t>www.quixote.org</a:t>
            </a:r>
            <a:endParaRPr lang="en-US" altLang="en-US"/>
          </a:p>
          <a:p>
            <a:pPr eaLnBrk="1" hangingPunct="1"/>
            <a:r>
              <a:rPr lang="en-US" altLang="en-US"/>
              <a:t>The Innocence Project</a:t>
            </a:r>
          </a:p>
          <a:p>
            <a:pPr lvl="1" eaLnBrk="1" hangingPunct="1"/>
            <a:r>
              <a:rPr lang="en-US" altLang="en-US">
                <a:hlinkClick r:id="rId3"/>
              </a:rPr>
              <a:t>www.innocenceproject.org</a:t>
            </a:r>
            <a:endParaRPr lang="en-US" altLang="en-US"/>
          </a:p>
          <a:p>
            <a:pPr eaLnBrk="1" hangingPunct="1"/>
            <a:r>
              <a:rPr lang="en-US" altLang="en-US"/>
              <a:t>Physicians for Human Rights</a:t>
            </a:r>
          </a:p>
          <a:p>
            <a:pPr lvl="1" eaLnBrk="1" hangingPunct="1"/>
            <a:r>
              <a:rPr lang="en-US" altLang="en-US">
                <a:hlinkClick r:id="rId4"/>
              </a:rPr>
              <a:t>www.phrusa.org</a:t>
            </a:r>
            <a:endParaRPr lang="en-US" altLang="en-US"/>
          </a:p>
          <a:p>
            <a:pPr eaLnBrk="1" hangingPunct="1"/>
            <a:r>
              <a:rPr lang="en-US" altLang="en-US"/>
              <a:t>Amnesty International USA</a:t>
            </a:r>
          </a:p>
          <a:p>
            <a:pPr lvl="1" eaLnBrk="1" hangingPunct="1"/>
            <a:r>
              <a:rPr lang="en-US" altLang="en-US">
                <a:hlinkClick r:id="rId5"/>
              </a:rPr>
              <a:t>www.amnestyusa.org</a:t>
            </a:r>
            <a:endParaRPr lang="en-US" altLang="en-US"/>
          </a:p>
        </p:txBody>
      </p:sp>
    </p:spTree>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Title 1">
            <a:extLst>
              <a:ext uri="{FF2B5EF4-FFF2-40B4-BE49-F238E27FC236}">
                <a16:creationId xmlns:a16="http://schemas.microsoft.com/office/drawing/2014/main" id="{F7E68CDF-7AB5-9BC2-4365-453A1A9DF63F}"/>
              </a:ext>
            </a:extLst>
          </p:cNvPr>
          <p:cNvSpPr>
            <a:spLocks noGrp="1" noChangeArrowheads="1"/>
          </p:cNvSpPr>
          <p:nvPr>
            <p:ph type="title"/>
          </p:nvPr>
        </p:nvSpPr>
        <p:spPr/>
        <p:txBody>
          <a:bodyPr/>
          <a:lstStyle/>
          <a:p>
            <a:r>
              <a:rPr lang="en-US" altLang="en-US"/>
              <a:t>Race</a:t>
            </a:r>
          </a:p>
        </p:txBody>
      </p:sp>
      <p:sp>
        <p:nvSpPr>
          <p:cNvPr id="264195" name="Content Placeholder 2">
            <a:extLst>
              <a:ext uri="{FF2B5EF4-FFF2-40B4-BE49-F238E27FC236}">
                <a16:creationId xmlns:a16="http://schemas.microsoft.com/office/drawing/2014/main" id="{E8468885-9813-BE99-57D2-E193ECDC72CA}"/>
              </a:ext>
            </a:extLst>
          </p:cNvPr>
          <p:cNvSpPr>
            <a:spLocks noGrp="1" noChangeArrowheads="1"/>
          </p:cNvSpPr>
          <p:nvPr>
            <p:ph idx="1"/>
          </p:nvPr>
        </p:nvSpPr>
        <p:spPr/>
        <p:txBody>
          <a:bodyPr/>
          <a:lstStyle/>
          <a:p>
            <a:r>
              <a:rPr lang="en-US" altLang="en-US"/>
              <a:t>See slide show on the economic, health, and human rights issues of racial and ethnic minorities on the Public Health and Social Justice website</a:t>
            </a:r>
          </a:p>
        </p:txBody>
      </p:sp>
    </p:spTree>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Title 1">
            <a:extLst>
              <a:ext uri="{FF2B5EF4-FFF2-40B4-BE49-F238E27FC236}">
                <a16:creationId xmlns:a16="http://schemas.microsoft.com/office/drawing/2014/main" id="{AF253C8F-5657-BF98-BDD8-1A32C8C9C62F}"/>
              </a:ext>
            </a:extLst>
          </p:cNvPr>
          <p:cNvSpPr>
            <a:spLocks noGrp="1" noChangeArrowheads="1"/>
          </p:cNvSpPr>
          <p:nvPr>
            <p:ph type="title"/>
          </p:nvPr>
        </p:nvSpPr>
        <p:spPr/>
        <p:txBody>
          <a:bodyPr/>
          <a:lstStyle/>
          <a:p>
            <a:r>
              <a:rPr lang="en-US" altLang="en-US" sz="3600"/>
              <a:t>Unethical Human Subject Experimentation Involving Prisoners</a:t>
            </a:r>
          </a:p>
        </p:txBody>
      </p:sp>
      <p:sp>
        <p:nvSpPr>
          <p:cNvPr id="265219" name="Content Placeholder 2">
            <a:extLst>
              <a:ext uri="{FF2B5EF4-FFF2-40B4-BE49-F238E27FC236}">
                <a16:creationId xmlns:a16="http://schemas.microsoft.com/office/drawing/2014/main" id="{31BC6E4B-0023-17F7-F7FA-17CE567D8D00}"/>
              </a:ext>
            </a:extLst>
          </p:cNvPr>
          <p:cNvSpPr>
            <a:spLocks noGrp="1" noChangeArrowheads="1"/>
          </p:cNvSpPr>
          <p:nvPr>
            <p:ph idx="1"/>
          </p:nvPr>
        </p:nvSpPr>
        <p:spPr/>
        <p:txBody>
          <a:bodyPr/>
          <a:lstStyle/>
          <a:p>
            <a:r>
              <a:rPr lang="en-US" altLang="en-US"/>
              <a:t>See slide show on the history of human subject experimentation, from the Nazis to the present, on the Public Health and Social Justice website</a:t>
            </a:r>
          </a:p>
        </p:txBody>
      </p:sp>
    </p:spTree>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a:extLst>
              <a:ext uri="{FF2B5EF4-FFF2-40B4-BE49-F238E27FC236}">
                <a16:creationId xmlns:a16="http://schemas.microsoft.com/office/drawing/2014/main" id="{00409EE0-2532-AE5F-CDC9-0D0D09E3AC0D}"/>
              </a:ext>
            </a:extLst>
          </p:cNvPr>
          <p:cNvSpPr>
            <a:spLocks noGrp="1" noChangeArrowheads="1"/>
          </p:cNvSpPr>
          <p:nvPr>
            <p:ph type="title"/>
          </p:nvPr>
        </p:nvSpPr>
        <p:spPr/>
        <p:txBody>
          <a:bodyPr/>
          <a:lstStyle/>
          <a:p>
            <a:pPr eaLnBrk="1" hangingPunct="1"/>
            <a:r>
              <a:rPr lang="en-US" altLang="en-US"/>
              <a:t>Contact Information</a:t>
            </a:r>
          </a:p>
        </p:txBody>
      </p:sp>
      <p:sp>
        <p:nvSpPr>
          <p:cNvPr id="266243" name="Rectangle 3">
            <a:extLst>
              <a:ext uri="{FF2B5EF4-FFF2-40B4-BE49-F238E27FC236}">
                <a16:creationId xmlns:a16="http://schemas.microsoft.com/office/drawing/2014/main" id="{48D0A2D0-2DD3-01EE-590A-8920C864818A}"/>
              </a:ext>
            </a:extLst>
          </p:cNvPr>
          <p:cNvSpPr>
            <a:spLocks noGrp="1" noChangeArrowheads="1"/>
          </p:cNvSpPr>
          <p:nvPr>
            <p:ph type="body" idx="1"/>
          </p:nvPr>
        </p:nvSpPr>
        <p:spPr/>
        <p:txBody>
          <a:bodyPr/>
          <a:lstStyle/>
          <a:p>
            <a:pPr algn="ctr" eaLnBrk="1" hangingPunct="1">
              <a:buFontTx/>
              <a:buNone/>
            </a:pPr>
            <a:r>
              <a:rPr lang="en-US" altLang="en-US" sz="4000"/>
              <a:t>Public Health and Social Justice Website</a:t>
            </a:r>
          </a:p>
          <a:p>
            <a:pPr algn="ctr" eaLnBrk="1" hangingPunct="1">
              <a:buFontTx/>
              <a:buNone/>
            </a:pPr>
            <a:endParaRPr lang="en-US" altLang="en-US" sz="4000"/>
          </a:p>
          <a:p>
            <a:pPr algn="ctr" eaLnBrk="1" hangingPunct="1">
              <a:buFontTx/>
              <a:buNone/>
            </a:pPr>
            <a:r>
              <a:rPr lang="en-US" altLang="en-US" sz="4000">
                <a:hlinkClick r:id="rId2"/>
              </a:rPr>
              <a:t>http://www.phsj.org</a:t>
            </a:r>
            <a:endParaRPr lang="en-US" altLang="en-US" sz="4000"/>
          </a:p>
          <a:p>
            <a:pPr algn="ctr" eaLnBrk="1" hangingPunct="1">
              <a:buFontTx/>
              <a:buNone/>
            </a:pPr>
            <a:r>
              <a:rPr lang="en-US" altLang="en-US" sz="4000">
                <a:hlinkClick r:id="rId3"/>
              </a:rPr>
              <a:t>martindonohoe@phsj.org</a:t>
            </a:r>
            <a:endParaRPr lang="en-US" altLang="en-US" sz="4000"/>
          </a:p>
          <a:p>
            <a:pPr eaLnBrk="1" hangingPunct="1">
              <a:buFontTx/>
              <a:buNone/>
            </a:pPr>
            <a:endParaRPr lang="en-US" altLang="en-US"/>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5757</TotalTime>
  <Words>11885</Words>
  <Application>Microsoft Office PowerPoint</Application>
  <PresentationFormat>On-screen Show (4:3)</PresentationFormat>
  <Paragraphs>1277</Paragraphs>
  <Slides>281</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281</vt:i4>
      </vt:variant>
    </vt:vector>
  </HeadingPairs>
  <TitlesOfParts>
    <vt:vector size="290" baseType="lpstr">
      <vt:lpstr>ABC Whyte</vt:lpstr>
      <vt:lpstr>Arial</vt:lpstr>
      <vt:lpstr>Calibri</vt:lpstr>
      <vt:lpstr>Google Sans</vt:lpstr>
      <vt:lpstr>inherit</vt:lpstr>
      <vt:lpstr>Roboto</vt:lpstr>
      <vt:lpstr>Source Sans Pro</vt:lpstr>
      <vt:lpstr>Times New Roman</vt:lpstr>
      <vt:lpstr>Default Design</vt:lpstr>
      <vt:lpstr>Incarceration Nation</vt:lpstr>
      <vt:lpstr>Overview</vt:lpstr>
      <vt:lpstr>PowerPoint Presentation</vt:lpstr>
      <vt:lpstr>PowerPoint Presentation</vt:lpstr>
      <vt:lpstr>PowerPoint Presentation</vt:lpstr>
      <vt:lpstr>Lockup</vt:lpstr>
      <vt:lpstr>Jails vs. Prisons</vt:lpstr>
      <vt:lpstr>PowerPoint Presentation</vt:lpstr>
      <vt:lpstr>PowerPoint Presentation</vt:lpstr>
      <vt:lpstr>PowerPoint Presentation</vt:lpstr>
      <vt:lpstr>PowerPoint Presentation</vt:lpstr>
      <vt:lpstr>Lockdown: Global Incarceration Rates</vt:lpstr>
      <vt:lpstr>PowerPoint Presentation</vt:lpstr>
      <vt:lpstr>PowerPoint Presentation</vt:lpstr>
      <vt:lpstr>International Rates of Incarceration (2019)</vt:lpstr>
      <vt:lpstr>Lockdown: US Incarceration Rates</vt:lpstr>
      <vt:lpstr>Lockdown: Incarceration Rates</vt:lpstr>
      <vt:lpstr>Lockdown: US Incarceration Rates</vt:lpstr>
      <vt:lpstr>U.S. State and Federal Prison Population 1925-2021 (Sentencing Project)</vt:lpstr>
      <vt:lpstr>PowerPoint Presentation</vt:lpstr>
      <vt:lpstr>PowerPoint Presentation</vt:lpstr>
      <vt:lpstr>Lockdown: US Incarceration Rates</vt:lpstr>
      <vt:lpstr>Lockdown: US Incarceration Rates</vt:lpstr>
      <vt:lpstr>Prison Population by State (2023)</vt:lpstr>
      <vt:lpstr>Lockdown: US Incarceration Costs</vt:lpstr>
      <vt:lpstr>PowerPoint Presentation</vt:lpstr>
      <vt:lpstr>Lockdown: US Incarceration Costs</vt:lpstr>
      <vt:lpstr>Women Behind Bars</vt:lpstr>
      <vt:lpstr>Women Behind Bars</vt:lpstr>
      <vt:lpstr>PowerPoint Presentation</vt:lpstr>
      <vt:lpstr>PowerPoint Presentation</vt:lpstr>
      <vt:lpstr>Women Behind Bars</vt:lpstr>
      <vt:lpstr>Women Behind Bars</vt:lpstr>
      <vt:lpstr>Children of Incarcerated Parents</vt:lpstr>
      <vt:lpstr>Children of Incarcerated Parents</vt:lpstr>
      <vt:lpstr>Prisoner Marriage</vt:lpstr>
      <vt:lpstr>Sexual Orientation and Incarceration</vt:lpstr>
      <vt:lpstr>Kids on the (Cell) Block</vt:lpstr>
      <vt:lpstr>Kids on the (Cell) Block</vt:lpstr>
      <vt:lpstr>Juveniles/Adults</vt:lpstr>
      <vt:lpstr>Bail</vt:lpstr>
      <vt:lpstr>Bail</vt:lpstr>
      <vt:lpstr>Protecting the Innocent</vt:lpstr>
      <vt:lpstr>Protecting the Innocent</vt:lpstr>
      <vt:lpstr>Forensic Evidence</vt:lpstr>
      <vt:lpstr>Schools or Prisons: Misplaced Priorities</vt:lpstr>
      <vt:lpstr>Schools vs Prisons (K-12)</vt:lpstr>
      <vt:lpstr>Schools or Prisons: Misplaced Priorities</vt:lpstr>
      <vt:lpstr>Schools or Prisons: Misplaced Priorities</vt:lpstr>
      <vt:lpstr>Prison Guards</vt:lpstr>
      <vt:lpstr>PowerPoint Presentation</vt:lpstr>
      <vt:lpstr>PowerPoint Presentation</vt:lpstr>
      <vt:lpstr>PowerPoint Presentation</vt:lpstr>
      <vt:lpstr>Race and Detention</vt:lpstr>
      <vt:lpstr>Racism in the Criminal Justice System</vt:lpstr>
      <vt:lpstr>Racism in the Criminal Justice System</vt:lpstr>
      <vt:lpstr>Race and Detention</vt:lpstr>
      <vt:lpstr>Police Shootings</vt:lpstr>
      <vt:lpstr>Police Shootings</vt:lpstr>
      <vt:lpstr>Immigration and Incarceration</vt:lpstr>
      <vt:lpstr>Immigration Detention Centers</vt:lpstr>
      <vt:lpstr>Immigration Detention Centers</vt:lpstr>
      <vt:lpstr>ICE Detention Facts (2026)</vt:lpstr>
      <vt:lpstr>ICE Detention Facts (2026)</vt:lpstr>
      <vt:lpstr>ICE Detention Facts (2026)</vt:lpstr>
      <vt:lpstr>ICE Detention Funding Dramatically Increasing Under Trump II</vt:lpstr>
      <vt:lpstr>Immigration Detention Centers</vt:lpstr>
      <vt:lpstr>Immigration Detention Centers</vt:lpstr>
      <vt:lpstr>Immigration Courts</vt:lpstr>
      <vt:lpstr>PowerPoint Presentation</vt:lpstr>
      <vt:lpstr>Immigration Courts</vt:lpstr>
      <vt:lpstr>Immigration Detention Centers / Guantanamo</vt:lpstr>
      <vt:lpstr>The “War on Drugs”</vt:lpstr>
      <vt:lpstr>PowerPoint Presentation</vt:lpstr>
      <vt:lpstr>PowerPoint Presentation</vt:lpstr>
      <vt:lpstr>The “War on Drugs”</vt:lpstr>
      <vt:lpstr>The “War on Drugs”</vt:lpstr>
      <vt:lpstr>The “War on Drugs”: Alternatives to Mass Incarceration</vt:lpstr>
      <vt:lpstr>The “War on Drugs”: Alternatives to Mass Incarceration</vt:lpstr>
      <vt:lpstr>The “War on Drugs”: Alternatives to Mass Incarceration</vt:lpstr>
      <vt:lpstr>The “War on Drugs”: Alternatives to Mass Incarceration</vt:lpstr>
      <vt:lpstr>The Criminalization of Homelessness</vt:lpstr>
      <vt:lpstr>The Criminalization of Homelessness</vt:lpstr>
      <vt:lpstr>The Criminalization of Homelessness</vt:lpstr>
      <vt:lpstr>Policing for Profit</vt:lpstr>
      <vt:lpstr>Policing for Profit</vt:lpstr>
      <vt:lpstr>Policing for Profit</vt:lpstr>
      <vt:lpstr>Corporate Crime: Silent but Deadly</vt:lpstr>
      <vt:lpstr>PowerPoint Presentation</vt:lpstr>
      <vt:lpstr>Corporate Crime</vt:lpstr>
      <vt:lpstr>Corporate Crime</vt:lpstr>
      <vt:lpstr>The Mentally Ill and Violent Crime</vt:lpstr>
      <vt:lpstr>The Mentally Ill and Violent Crime</vt:lpstr>
      <vt:lpstr>Prisons: De facto mental institutions</vt:lpstr>
      <vt:lpstr>Prisons: De facto mental institutions</vt:lpstr>
      <vt:lpstr>Prisons: De facto mental institutions</vt:lpstr>
      <vt:lpstr>Prisons: De facto mental institutions</vt:lpstr>
      <vt:lpstr>Prisons: De facto mental institutions</vt:lpstr>
      <vt:lpstr>Prisons: De facto mental institutions</vt:lpstr>
      <vt:lpstr>Isolation/Solitary Confinement</vt:lpstr>
      <vt:lpstr>Isolation/Solitary Confinement</vt:lpstr>
      <vt:lpstr>PowerPoint Presentation</vt:lpstr>
      <vt:lpstr>Jail and Prison Overcrowding</vt:lpstr>
      <vt:lpstr>Reasons for Overcrowding</vt:lpstr>
      <vt:lpstr>Reasons for Overcrowding</vt:lpstr>
      <vt:lpstr>The Prison-Industrial Complex</vt:lpstr>
      <vt:lpstr>The Prison-Industrial Complex</vt:lpstr>
      <vt:lpstr>Private prison boom over past 15 years</vt:lpstr>
      <vt:lpstr>The Prison-Industrial Complex</vt:lpstr>
      <vt:lpstr>The Prison-Industrial Complex</vt:lpstr>
      <vt:lpstr>Core Civic Formerly Corrections Corporation of America</vt:lpstr>
      <vt:lpstr>Core Civic Formerly Corrections Corporation of America</vt:lpstr>
      <vt:lpstr>The Prison-Industrial Complex</vt:lpstr>
      <vt:lpstr>Private Prisons</vt:lpstr>
      <vt:lpstr>The Prison-Industrial Complex: 2001 Bureau of Justice Study</vt:lpstr>
      <vt:lpstr>The Prison-Industrial Complex: Politically Well-Connected</vt:lpstr>
      <vt:lpstr>The Prison-Industrial Complex: Lobbying</vt:lpstr>
      <vt:lpstr>PowerPoint Presentation</vt:lpstr>
      <vt:lpstr>The Prison-Industrial Complex: Politically Well-Connected</vt:lpstr>
      <vt:lpstr>The Prison-Industrial Complex: Abuses</vt:lpstr>
      <vt:lpstr>The Prison-Industrial Complex: Abuses</vt:lpstr>
      <vt:lpstr>The Prison-Industrial Complex: Abuses</vt:lpstr>
      <vt:lpstr>The Prison-Industrial Complex</vt:lpstr>
      <vt:lpstr>The Prison-Industrial Complex</vt:lpstr>
      <vt:lpstr>Jails for Jesus: Faith-Based Initiatives</vt:lpstr>
      <vt:lpstr>Jails for Jesus: Faith-Based Initiatives</vt:lpstr>
      <vt:lpstr>Jails for Jesus: Faith-Based Initiatives</vt:lpstr>
      <vt:lpstr>Back on the Chain Gang: Prison Labor</vt:lpstr>
      <vt:lpstr>Private Companies Profiting from Prison Labor</vt:lpstr>
      <vt:lpstr>Back on the Chain Gang: Prison Labor</vt:lpstr>
      <vt:lpstr>Back on the Chain Gang: Prison Labor</vt:lpstr>
      <vt:lpstr>Back on the Chain Gang: Prison Labor</vt:lpstr>
      <vt:lpstr>Back on the Chain Gang: Prison Labor</vt:lpstr>
      <vt:lpstr>Objections to Prison Labor</vt:lpstr>
      <vt:lpstr>Health Issues of Prisoners</vt:lpstr>
      <vt:lpstr>Health Issues of Prisoners (18-65yo, c/w general public)</vt:lpstr>
      <vt:lpstr>Health Issues of Prisoners</vt:lpstr>
      <vt:lpstr>Infectious Diseases</vt:lpstr>
      <vt:lpstr>Infectious Diseases</vt:lpstr>
      <vt:lpstr>Infectious Diseases</vt:lpstr>
      <vt:lpstr>Infectious Diseases</vt:lpstr>
      <vt:lpstr>Health Issues of Prisoners</vt:lpstr>
      <vt:lpstr>Substance Abuse</vt:lpstr>
      <vt:lpstr>Substance Abuse</vt:lpstr>
      <vt:lpstr>Substance Abuse</vt:lpstr>
      <vt:lpstr>Health Care/Nutrition</vt:lpstr>
      <vt:lpstr>Health Care/Nutrition</vt:lpstr>
      <vt:lpstr>Inmate Deaths</vt:lpstr>
      <vt:lpstr>Top Ten Ways People Died Behind Bars</vt:lpstr>
      <vt:lpstr>Arrest-Related Deaths</vt:lpstr>
      <vt:lpstr>Arrest-Related Deaths Other Data</vt:lpstr>
      <vt:lpstr>Inmate Deaths</vt:lpstr>
      <vt:lpstr>Pregnant Inmates: A High-Risk Obstetrical Population</vt:lpstr>
      <vt:lpstr>Pregnant Inmates: A High-Risk Obstetrical Population</vt:lpstr>
      <vt:lpstr>Perinatal Shackling of Prisoners</vt:lpstr>
      <vt:lpstr>Perinatal Shackling of Prisoners</vt:lpstr>
      <vt:lpstr>Pregnant Inmates: A High-Risk Obstetrical Population</vt:lpstr>
      <vt:lpstr>Perinatal Shackling of Prisoners</vt:lpstr>
      <vt:lpstr>Pregnant Inmates: A High-Risk Obstetrical Population</vt:lpstr>
      <vt:lpstr>Protecting the Health and Wellness of Babies and Pregnant Women in Custody Act (pending) </vt:lpstr>
      <vt:lpstr>Prison Health Care</vt:lpstr>
      <vt:lpstr>Prison Health Care</vt:lpstr>
      <vt:lpstr>Prison Health Care</vt:lpstr>
      <vt:lpstr>Prison Health Care</vt:lpstr>
      <vt:lpstr>Prison Health Care</vt:lpstr>
      <vt:lpstr>Prison Health Care</vt:lpstr>
      <vt:lpstr>Examples of Substandard Prison Health Care</vt:lpstr>
      <vt:lpstr>Examples of Substandard Prison Health Care</vt:lpstr>
      <vt:lpstr>Abuse of Female Prisoners</vt:lpstr>
      <vt:lpstr>Abuse of Female Prisoners</vt:lpstr>
      <vt:lpstr>Sexual Assault and Rape of Incarcerated Men</vt:lpstr>
      <vt:lpstr>Prison Rape</vt:lpstr>
      <vt:lpstr>Prison Health Care</vt:lpstr>
      <vt:lpstr>Rehabilitation and Release</vt:lpstr>
      <vt:lpstr>Rehabilitation and Release</vt:lpstr>
      <vt:lpstr>Rehabilitation and Release</vt:lpstr>
      <vt:lpstr>Rehabilitation and Release</vt:lpstr>
      <vt:lpstr>Rehabilitation and Release</vt:lpstr>
      <vt:lpstr>Ex-offenders have poor job prospects</vt:lpstr>
      <vt:lpstr>Ex-offenders have poor job prospects</vt:lpstr>
      <vt:lpstr>PowerPoint Presentation</vt:lpstr>
      <vt:lpstr>Barriers to re-unification of children with released mothers</vt:lpstr>
      <vt:lpstr>Disenfranchisement of convicts and ex-felons</vt:lpstr>
      <vt:lpstr>Disenfranchisement of convicts and ex-felons</vt:lpstr>
      <vt:lpstr>Incarceration and Census</vt:lpstr>
      <vt:lpstr>The Death Penalty</vt:lpstr>
      <vt:lpstr>The Death Penalty</vt:lpstr>
      <vt:lpstr>The Death Penalty: Methods of Execution</vt:lpstr>
      <vt:lpstr>The Death Penalty: Methods of Execution</vt:lpstr>
      <vt:lpstr>Hanging</vt:lpstr>
      <vt:lpstr>Electric Chair</vt:lpstr>
      <vt:lpstr>Electric Chair</vt:lpstr>
      <vt:lpstr>Gas Chamber</vt:lpstr>
      <vt:lpstr>Lethal Injection</vt:lpstr>
      <vt:lpstr>Lethal Injection</vt:lpstr>
      <vt:lpstr>Lethal Injection</vt:lpstr>
      <vt:lpstr>Lethal Injection</vt:lpstr>
      <vt:lpstr>Lethal Injection</vt:lpstr>
      <vt:lpstr>Death Penalty Not Humane</vt:lpstr>
      <vt:lpstr>Death Penalty Not Humane</vt:lpstr>
      <vt:lpstr>Death Penalty Not Humane</vt:lpstr>
      <vt:lpstr>Death Penalty Not Humane</vt:lpstr>
      <vt:lpstr>The Death Penalty: Law and Epidemiology</vt:lpstr>
      <vt:lpstr>The Death Penalty: Law and Epidemiology</vt:lpstr>
      <vt:lpstr>The Death Penalty: Law and Epidemiology</vt:lpstr>
      <vt:lpstr>Death Penalty</vt:lpstr>
      <vt:lpstr>Death Penalty</vt:lpstr>
      <vt:lpstr>Death Penalty</vt:lpstr>
      <vt:lpstr>Death Penalty</vt:lpstr>
      <vt:lpstr>Death Penalty Costly</vt:lpstr>
      <vt:lpstr>PowerPoint Presentation</vt:lpstr>
      <vt:lpstr>Top 10 Countries that Conducted the Most Executions in 2021 (Amnesty International)</vt:lpstr>
      <vt:lpstr>Death Penalty Worldwide</vt:lpstr>
      <vt:lpstr>Death Penalty Worldwide</vt:lpstr>
      <vt:lpstr>Death Penalty Worldwide</vt:lpstr>
      <vt:lpstr>Death Penalty Worldwide</vt:lpstr>
      <vt:lpstr>Death Row</vt:lpstr>
      <vt:lpstr>Death Row</vt:lpstr>
      <vt:lpstr>Death Penalty</vt:lpstr>
      <vt:lpstr>Death Penalty: Costly</vt:lpstr>
      <vt:lpstr>Death Penalty: Not a Deterrent</vt:lpstr>
      <vt:lpstr>The Death Penalty: Errors and Exonerations</vt:lpstr>
      <vt:lpstr>Reasons for Exoneration in Death Penalty Cases</vt:lpstr>
      <vt:lpstr>The Death Penalty: Errors and Exonerations</vt:lpstr>
      <vt:lpstr>The Death Penalty: Errors and Exonerations</vt:lpstr>
      <vt:lpstr>The Death Penalty: Errors and Exonerations</vt:lpstr>
      <vt:lpstr>Errors and Exonerations</vt:lpstr>
      <vt:lpstr>Errors and Exonerations</vt:lpstr>
      <vt:lpstr>The Death Penalty: Errors and Exonerations</vt:lpstr>
      <vt:lpstr>The Death Penalty: Errors and Exonerations</vt:lpstr>
      <vt:lpstr>Errors and Exonerations</vt:lpstr>
      <vt:lpstr>Errors and Exonerations</vt:lpstr>
      <vt:lpstr>The Death Penalty: Public Opinion</vt:lpstr>
      <vt:lpstr>PowerPoint Presentation</vt:lpstr>
      <vt:lpstr>PowerPoint Presentation</vt:lpstr>
      <vt:lpstr>Death Penalty: Moratoria</vt:lpstr>
      <vt:lpstr>The Death Penalty and Juveniles</vt:lpstr>
      <vt:lpstr>Life Without Parole and Youth</vt:lpstr>
      <vt:lpstr>Life Without Parole and Youth</vt:lpstr>
      <vt:lpstr>The Death Penalty and the Mentally Ill</vt:lpstr>
      <vt:lpstr>The Death Penalty and the Mentally Handicapped</vt:lpstr>
      <vt:lpstr>The Death Penalty and the Mentally Handicapped</vt:lpstr>
      <vt:lpstr>The Death Penalty and Health Professionals</vt:lpstr>
      <vt:lpstr>The Death Penalty and Health Professionals</vt:lpstr>
      <vt:lpstr>The Death Penalty and Health Professionals</vt:lpstr>
      <vt:lpstr>The Death Penalty and Health Professionals</vt:lpstr>
      <vt:lpstr>The Death Penalty and Health Professionals</vt:lpstr>
      <vt:lpstr>The Death Penalty and Health Professionals</vt:lpstr>
      <vt:lpstr>Biden Administration</vt:lpstr>
      <vt:lpstr>Trump Administrations</vt:lpstr>
      <vt:lpstr>Trump Administrations</vt:lpstr>
      <vt:lpstr>Trump Administrations</vt:lpstr>
      <vt:lpstr>Trump Administrations</vt:lpstr>
      <vt:lpstr>Trump</vt:lpstr>
      <vt:lpstr>“Federal Officials Investigating Man Posting Racist Attacks Online Armed With Millions Of Explosives” Headline from The Onion, 7-19</vt:lpstr>
      <vt:lpstr>Former Attorney General Jeff Sessions</vt:lpstr>
      <vt:lpstr>Former Attorney General Jeff Sessions</vt:lpstr>
      <vt:lpstr>Former Attorney General Jeff Sessions</vt:lpstr>
      <vt:lpstr>Racism</vt:lpstr>
      <vt:lpstr>Summary</vt:lpstr>
      <vt:lpstr>Summary</vt:lpstr>
      <vt:lpstr>Summary</vt:lpstr>
      <vt:lpstr>Summary</vt:lpstr>
      <vt:lpstr>Policies to Reduce Adverse Health Effects of Incarceration and Facilitate Prisoner Re-entry</vt:lpstr>
      <vt:lpstr>Policies to Reduce Adverse Health Effects of Incarceration and Facilitate Prisoner Re-entry</vt:lpstr>
      <vt:lpstr>Policies to Reduce Adverse Health Effects of Incarceration and Facilitate Prisoner Re-entry</vt:lpstr>
      <vt:lpstr>Policy Benefits</vt:lpstr>
      <vt:lpstr>Capital Punishment and the Promotion of Peace</vt:lpstr>
      <vt:lpstr>Peace and Justice</vt:lpstr>
      <vt:lpstr>Pressure/divest from companies producing components of the lethal injection cocktail</vt:lpstr>
      <vt:lpstr>Pressure/divest from companies producing components of the lethal injection cocktail</vt:lpstr>
      <vt:lpstr>Role of Health Professionals in Creating a Fair Criminal Justice System</vt:lpstr>
      <vt:lpstr>Role of Health Professionals in Creating a Fair Criminal Justice System</vt:lpstr>
      <vt:lpstr>Conclusion</vt:lpstr>
      <vt:lpstr>PowerPoint Presentation</vt:lpstr>
      <vt:lpstr>Reference</vt:lpstr>
      <vt:lpstr>Organizations and Websites Re Death Penalty</vt:lpstr>
      <vt:lpstr>Organizations and Websites Re Death Penalty</vt:lpstr>
      <vt:lpstr>Race</vt:lpstr>
      <vt:lpstr>Unethical Human Subject Experimentation Involving Prisoners</vt:lpstr>
      <vt:lpstr>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Incarceration Nation</dc:title>
  <dc:creator>Owner</dc:creator>
  <cp:lastModifiedBy>martin donohoe</cp:lastModifiedBy>
  <cp:revision>225</cp:revision>
  <dcterms:created xsi:type="dcterms:W3CDTF">2006-08-08T21:40:10Z</dcterms:created>
  <dcterms:modified xsi:type="dcterms:W3CDTF">2026-09-23T20:16:41Z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9af8531-eb46-4968-8cb3-105d2f5ea87e_Enabled">
    <vt:lpwstr>true</vt:lpwstr>
  </property>
  <property fmtid="{D5CDD505-2E9C-101B-9397-08002B2CF9AE}" pid="3" name="MSIP_Label_69af8531-eb46-4968-8cb3-105d2f5ea87e_SetDate">
    <vt:lpwstr>2026-09-21T01:15:00Z</vt:lpwstr>
  </property>
  <property fmtid="{D5CDD505-2E9C-101B-9397-08002B2CF9AE}" pid="4" name="MSIP_Label_69af8531-eb46-4968-8cb3-105d2f5ea87e_Method">
    <vt:lpwstr>Standard</vt:lpwstr>
  </property>
  <property fmtid="{D5CDD505-2E9C-101B-9397-08002B2CF9AE}" pid="5" name="MSIP_Label_69af8531-eb46-4968-8cb3-105d2f5ea87e_Name">
    <vt:lpwstr>Official - No Marking</vt:lpwstr>
  </property>
  <property fmtid="{D5CDD505-2E9C-101B-9397-08002B2CF9AE}" pid="6" name="MSIP_Label_69af8531-eb46-4968-8cb3-105d2f5ea87e_SiteId">
    <vt:lpwstr>b46c1908-0334-4236-b978-585ee88e4199</vt:lpwstr>
  </property>
  <property fmtid="{D5CDD505-2E9C-101B-9397-08002B2CF9AE}" pid="7" name="MSIP_Label_69af8531-eb46-4968-8cb3-105d2f5ea87e_ActionId">
    <vt:lpwstr>e6fd821e-25a0-4ce7-975d-9721a208da15</vt:lpwstr>
  </property>
  <property fmtid="{D5CDD505-2E9C-101B-9397-08002B2CF9AE}" pid="8" name="MSIP_Label_69af8531-eb46-4968-8cb3-105d2f5ea87e_ContentBits">
    <vt:lpwstr>0</vt:lpwstr>
  </property>
  <property fmtid="{D5CDD505-2E9C-101B-9397-08002B2CF9AE}" pid="9" name="MSIP_Label_69af8531-eb46-4968-8cb3-105d2f5ea87e_Tag">
    <vt:lpwstr>10, 3, 0, 1</vt:lpwstr>
  </property>
</Properties>
</file>