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12" r:id="rId3"/>
    <p:sldId id="367" r:id="rId4"/>
    <p:sldId id="411" r:id="rId5"/>
    <p:sldId id="354" r:id="rId6"/>
    <p:sldId id="302" r:id="rId7"/>
    <p:sldId id="333" r:id="rId8"/>
    <p:sldId id="391" r:id="rId9"/>
    <p:sldId id="414" r:id="rId10"/>
    <p:sldId id="330" r:id="rId11"/>
    <p:sldId id="306" r:id="rId12"/>
    <p:sldId id="403" r:id="rId13"/>
    <p:sldId id="331" r:id="rId14"/>
    <p:sldId id="319" r:id="rId15"/>
    <p:sldId id="314" r:id="rId16"/>
    <p:sldId id="313" r:id="rId17"/>
    <p:sldId id="366" r:id="rId18"/>
    <p:sldId id="352" r:id="rId19"/>
    <p:sldId id="315" r:id="rId20"/>
    <p:sldId id="351" r:id="rId21"/>
    <p:sldId id="365" r:id="rId22"/>
    <p:sldId id="290" r:id="rId23"/>
    <p:sldId id="335" r:id="rId24"/>
    <p:sldId id="415" r:id="rId25"/>
    <p:sldId id="307" r:id="rId26"/>
    <p:sldId id="349" r:id="rId27"/>
    <p:sldId id="300" r:id="rId28"/>
    <p:sldId id="311" r:id="rId29"/>
    <p:sldId id="308" r:id="rId30"/>
    <p:sldId id="320" r:id="rId31"/>
    <p:sldId id="41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813B7C-BD95-4C58-A02B-C553DAD11245}" v="25" dt="2026-11-02T05:27:07.8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B1AA8-EFD0-34BC-7A88-B564AD173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419250-EF06-EF4A-434A-7CA8811ECF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8867A-1190-BF56-6521-F5DED237F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BE5C-1314-4E6D-AC78-B103DB935AB7}" type="datetimeFigureOut">
              <a:rPr lang="en-AU" smtClean="0"/>
              <a:t>3/11/2026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E9EBD-DF4F-DFB8-7443-DE2A21633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DF4BB-7C35-2D81-7882-0BF112BC8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3425-774F-4B3B-B17C-F0372239B4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2512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1E16-72C7-9E36-158A-E3F473CD8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78EA8-B169-D310-9C0D-6AF9B83C0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25019-CF4A-3105-30A3-E59DFB979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BE5C-1314-4E6D-AC78-B103DB935AB7}" type="datetimeFigureOut">
              <a:rPr lang="en-AU" smtClean="0"/>
              <a:t>3/11/2026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77AAA-163E-0079-4095-61BB5266E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C0D9F-939E-F82F-165F-AA6E2A656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3425-774F-4B3B-B17C-F0372239B4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038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8CCC9-E411-2396-5211-3B4F9BD1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F01683-B1A7-83D9-ABEB-E60B81481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42CC9-151B-0ABA-B5C1-1E2406D2F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BE5C-1314-4E6D-AC78-B103DB935AB7}" type="datetimeFigureOut">
              <a:rPr lang="en-AU" smtClean="0"/>
              <a:t>3/11/2026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5E8A2-AB19-FA6B-26CE-2D1C49025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B2840-809B-2FB0-7D68-225D53A0D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3425-774F-4B3B-B17C-F0372239B4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0017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3598F-3119-8E3E-5331-49A74FCC4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37657-AAAF-B1A7-FD8A-1901EFE055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35855-A558-8C3A-B7E5-107643B7A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35EA2-173A-91BD-1CE7-61FC8D492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BE5C-1314-4E6D-AC78-B103DB935AB7}" type="datetimeFigureOut">
              <a:rPr lang="en-AU" smtClean="0"/>
              <a:t>3/11/2026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A2A05-CB13-6B7F-54C0-D72826E01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BEA70-375C-CA5D-72E9-260B52E81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3425-774F-4B3B-B17C-F0372239B4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5677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93383-1301-B147-AB6D-2E2EBDE8F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178D7-F4C4-4F4B-2C4A-BFA7B2367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CBA5E3-9C3D-A7AD-82E0-BEA717981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F046E1-C9BE-097C-B3BC-3C0AFAFE05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D4B34F-40EC-4448-977A-27A00B3D8E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A003B6-71A8-C2BB-726B-0EF0DC9F4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BE5C-1314-4E6D-AC78-B103DB935AB7}" type="datetimeFigureOut">
              <a:rPr lang="en-AU" smtClean="0"/>
              <a:t>3/11/2026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A6AEC4-8AD1-E665-683E-6820DD481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488E9D-683E-96B2-92BC-1A17A45D7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3425-774F-4B3B-B17C-F0372239B4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815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EA9D8-D422-756C-3A3D-31D47BD20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421EB5-1AAE-8F29-CDAD-61C698721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BE5C-1314-4E6D-AC78-B103DB935AB7}" type="datetimeFigureOut">
              <a:rPr lang="en-AU" smtClean="0"/>
              <a:t>3/11/2026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54DF7-9CF3-B73B-E419-6496B1EF2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325B1B-063F-289F-0E56-BDE3FCED2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3425-774F-4B3B-B17C-F0372239B4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519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6C6578-AC71-2960-553F-9A415A148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BE5C-1314-4E6D-AC78-B103DB935AB7}" type="datetimeFigureOut">
              <a:rPr lang="en-AU" smtClean="0"/>
              <a:t>3/11/2026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7D87-2BD0-DF88-1858-EB5425782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B61A49-E2CA-85EF-70AA-0125CC939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3425-774F-4B3B-B17C-F0372239B4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9419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F59FF-D34D-B4D2-9C43-F5A18443C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9A908-F2AF-6413-FD05-101C91477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42D73-DF09-0B74-BDEA-096CD858F9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EABC5-184A-595C-78F2-D9F77B186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BE5C-1314-4E6D-AC78-B103DB935AB7}" type="datetimeFigureOut">
              <a:rPr lang="en-AU" smtClean="0"/>
              <a:t>3/11/2026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1C626-39EE-3EB0-339B-D61192F17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7D0E6-2B6C-7455-AAAF-7AF3AFC0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3425-774F-4B3B-B17C-F0372239B4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4397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E846E-1638-B4C5-3C7D-EA4AE5D0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39D713-0A3B-7588-0EBB-76A207F1D5D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05F9F-5EDD-9AF0-1285-CDB542B6D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C9F1E-C483-645B-1C74-5B82D060E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BE5C-1314-4E6D-AC78-B103DB935AB7}" type="datetimeFigureOut">
              <a:rPr lang="en-AU" smtClean="0"/>
              <a:t>3/11/2026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D81DFE-5626-5EDC-A554-A85ACB368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B910A7-878B-1440-D88A-5B7E1E436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3425-774F-4B3B-B17C-F0372239B4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9307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60218-C7E3-B8F6-87CA-77066AC09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5C26CE-5A84-F34B-304E-614CDC8435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3BEF0-6CEB-ECC3-2B4B-A8D56292D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BE5C-1314-4E6D-AC78-B103DB935AB7}" type="datetimeFigureOut">
              <a:rPr lang="en-AU" smtClean="0"/>
              <a:t>3/11/2026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21A90-F708-A17E-3B96-0764F7D76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88D56-434A-DA33-3E4F-5F4FBBC50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3425-774F-4B3B-B17C-F0372239B4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8530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010272-225F-2367-48B7-0D925974EF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D56A2A-A8B6-C3F9-6D5C-4470BD3C0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E5442-E32B-7F7F-90D2-357F41BC1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FBE5C-1314-4E6D-AC78-B103DB935AB7}" type="datetimeFigureOut">
              <a:rPr lang="en-AU" smtClean="0"/>
              <a:t>3/11/2026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ACB40-E28F-12BD-AAC6-E360EB12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F8480-633A-39EC-43A4-CDB35859F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13425-774F-4B3B-B17C-F0372239B4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6088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657B3E-82F4-1EC3-886A-39FD138F1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6D77A-776D-7284-080F-00A97C640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FA6D5-10C7-48DD-329A-A3956DF4D7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CFBE5C-1314-4E6D-AC78-B103DB935AB7}" type="datetimeFigureOut">
              <a:rPr lang="en-AU" smtClean="0"/>
              <a:t>3/11/2026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F814E-E170-0993-619D-1AEE83E256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C3ACC-40E1-2F5F-8C5D-DF4106DA96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C13425-774F-4B3B-B17C-F0372239B4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997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39DE3-E46A-7E2A-A2ED-10D75F4911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AU" sz="5400" dirty="0"/>
              <a:t>TCH Journal Club</a:t>
            </a:r>
            <a:br>
              <a:rPr lang="en-AU" sz="5400" dirty="0"/>
            </a:br>
            <a:r>
              <a:rPr lang="en-AU" sz="5400" dirty="0"/>
              <a:t>5/11/26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B8ED98-1C2A-6A62-C027-BF9D625DD8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sz="4400" dirty="0"/>
              <a:t>CT Scans and Lifetime Cancer Risk</a:t>
            </a:r>
          </a:p>
          <a:p>
            <a:r>
              <a:rPr lang="en-AU" dirty="0"/>
              <a:t>Donohoe</a:t>
            </a:r>
          </a:p>
        </p:txBody>
      </p:sp>
    </p:spTree>
    <p:extLst>
      <p:ext uri="{BB962C8B-B14F-4D97-AF65-F5344CB8AC3E}">
        <p14:creationId xmlns:p14="http://schemas.microsoft.com/office/powerpoint/2010/main" val="1413094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7B8CD-8236-28B6-FCFB-D35CAFEA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06575"/>
          </a:xfrm>
        </p:spPr>
        <p:txBody>
          <a:bodyPr>
            <a:normAutofit fontScale="90000"/>
          </a:bodyPr>
          <a:lstStyle/>
          <a:p>
            <a:r>
              <a:rPr lang="en-AU" dirty="0"/>
              <a:t>Projected Lifetime Cancer Risks from Current Computed Tomography Imaging (JAMA Int Med 2025;185(6):710-19.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E7307-8E34-1141-4F00-7E4952F8B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0775"/>
            <a:ext cx="10515600" cy="3786188"/>
          </a:xfrm>
        </p:spPr>
        <p:txBody>
          <a:bodyPr>
            <a:normAutofit/>
          </a:bodyPr>
          <a:lstStyle/>
          <a:p>
            <a:r>
              <a:rPr lang="en-AU" dirty="0"/>
              <a:t>62 million patients underwent 93 million CT examinations in 2023</a:t>
            </a:r>
          </a:p>
          <a:p>
            <a:pPr lvl="1"/>
            <a:r>
              <a:rPr lang="en-AU" sz="2800" dirty="0"/>
              <a:t>96% adults, 4% children</a:t>
            </a:r>
          </a:p>
          <a:p>
            <a:r>
              <a:rPr lang="en-AU" dirty="0"/>
              <a:t>Projection of 103,000 radiation-induced cancers</a:t>
            </a:r>
          </a:p>
          <a:p>
            <a:pPr lvl="1"/>
            <a:r>
              <a:rPr lang="en-AU" sz="2800" dirty="0"/>
              <a:t>Overall, most common lung, f/b colon, f/b leukemia and bladder</a:t>
            </a:r>
          </a:p>
          <a:p>
            <a:pPr lvl="1"/>
            <a:r>
              <a:rPr lang="en-AU" sz="2800" dirty="0"/>
              <a:t>Breast CA second most common in women</a:t>
            </a:r>
          </a:p>
          <a:p>
            <a:r>
              <a:rPr lang="en-AU" dirty="0"/>
              <a:t>Largest number of cancers from </a:t>
            </a:r>
            <a:r>
              <a:rPr lang="en-AU" dirty="0" err="1"/>
              <a:t>abd</a:t>
            </a:r>
            <a:r>
              <a:rPr lang="en-AU" dirty="0"/>
              <a:t>/pelvic CTs, f/b chest CTs </a:t>
            </a:r>
          </a:p>
        </p:txBody>
      </p:sp>
    </p:spTree>
    <p:extLst>
      <p:ext uri="{BB962C8B-B14F-4D97-AF65-F5344CB8AC3E}">
        <p14:creationId xmlns:p14="http://schemas.microsoft.com/office/powerpoint/2010/main" val="2300366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C590EDD4-7149-580F-BF6B-8DF8844186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>
                <a:solidFill>
                  <a:srgbClr val="000000"/>
                </a:solidFill>
              </a:rPr>
              <a:t>Radiologic Imaging is Expanding and Expensive</a:t>
            </a:r>
            <a:endParaRPr lang="en-US" altLang="en-US" dirty="0"/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72ABEC59-C22C-1ED1-B044-EC8815ED3C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en-US" sz="3600" dirty="0"/>
              <a:t>93 million CT scans performed in 62 million patients 2023</a:t>
            </a:r>
          </a:p>
          <a:p>
            <a:pPr eaLnBrk="1" hangingPunct="1"/>
            <a:r>
              <a:rPr lang="en-US" altLang="en-US" sz="3600" dirty="0"/>
              <a:t>Compared to 2.7 million in 1995; 69 million in 2007; and 74 million in 2016</a:t>
            </a:r>
          </a:p>
          <a:p>
            <a:r>
              <a:rPr lang="en-US" altLang="en-US" sz="3600" dirty="0"/>
              <a:t>FDA estimates 30%-50% of imaging tests unnecessary</a:t>
            </a:r>
          </a:p>
          <a:p>
            <a:r>
              <a:rPr lang="en-US" altLang="en-US" sz="3600" dirty="0"/>
              <a:t>Institute of Medicine estimates $30 billion wasted annually on unnecessary imaging (2012)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C2C24-6E27-2146-84F1-2928A2C2E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kern="0" dirty="0">
                <a:solidFill>
                  <a:srgbClr val="000000"/>
                </a:solidFill>
                <a:latin typeface="Arial"/>
              </a:rPr>
              <a:t>Radiologic Imaging Costs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61E12-5239-FAEE-A38B-166FEAD4D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/>
              <a:t>Overall cost $130 to $150 billion/yr in US</a:t>
            </a:r>
          </a:p>
          <a:p>
            <a:pPr lvl="1"/>
            <a:r>
              <a:rPr lang="en-US" altLang="en-US" sz="3600" dirty="0"/>
              <a:t>9% of hospital operating costs</a:t>
            </a:r>
          </a:p>
          <a:p>
            <a:pPr lvl="1"/>
            <a:r>
              <a:rPr lang="en-US" altLang="en-US" sz="3600" dirty="0"/>
              <a:t>6-7% of personal health care costs</a:t>
            </a:r>
          </a:p>
          <a:p>
            <a:pPr lvl="1"/>
            <a:r>
              <a:rPr lang="en-US" altLang="en-US" sz="3600" dirty="0"/>
              <a:t>Includes all forms of imaging plus facility fees and professional costs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31293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6E3B934C-75BA-6EB1-5025-E959E7C7C4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Radiologic Imaging Utilization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0C06B55F-8DC3-F12D-D1C6-C19A39982E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/>
              <a:t>Utilization driven by introduction of new technologies, new uses for existing technologies, self-referral, patient demand, and defensive medicine</a:t>
            </a:r>
          </a:p>
          <a:p>
            <a:r>
              <a:rPr lang="en-US" altLang="en-US" sz="3600" dirty="0"/>
              <a:t>Some data show defensive medicine might be effective against malpractice suits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A5A96052-A072-3A41-7B23-2524428D87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Medical Imaging and Radiation Exposure</a:t>
            </a:r>
          </a:p>
        </p:txBody>
      </p:sp>
      <p:sp>
        <p:nvSpPr>
          <p:cNvPr id="83971" name="Content Placeholder 2">
            <a:extLst>
              <a:ext uri="{FF2B5EF4-FFF2-40B4-BE49-F238E27FC236}">
                <a16:creationId xmlns:a16="http://schemas.microsoft.com/office/drawing/2014/main" id="{DA6E4DFF-DF36-A27C-9DD7-9F36A5CA42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1950s: Radiation dose from CXR 20X larger than today</a:t>
            </a:r>
          </a:p>
          <a:p>
            <a:endParaRPr lang="en-US" altLang="en-US" sz="3600" dirty="0"/>
          </a:p>
          <a:p>
            <a:r>
              <a:rPr lang="en-US" altLang="en-US" sz="3600" dirty="0"/>
              <a:t>1980: Medical imaging responsible for 15% of U.S. radiation exposure</a:t>
            </a:r>
          </a:p>
          <a:p>
            <a:endParaRPr lang="en-US" altLang="en-US" sz="3600" dirty="0"/>
          </a:p>
          <a:p>
            <a:r>
              <a:rPr lang="en-US" altLang="en-US" sz="3600" dirty="0"/>
              <a:t>2010: 50% (30% from cardiac imaging)</a:t>
            </a:r>
          </a:p>
        </p:txBody>
      </p:sp>
    </p:spTree>
    <p:extLst>
      <p:ext uri="{BB962C8B-B14F-4D97-AF65-F5344CB8AC3E}">
        <p14:creationId xmlns:p14="http://schemas.microsoft.com/office/powerpoint/2010/main" val="1104420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E53AF9A4-2BE1-1878-FE7E-CFBD910534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Changes in Radiologic Imaging</a:t>
            </a:r>
            <a:br>
              <a:rPr lang="en-US" altLang="en-US"/>
            </a:br>
            <a:r>
              <a:rPr lang="en-US" altLang="en-US"/>
              <a:t>1996-2010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09EEDF55-0353-EBED-6C77-8113891CCA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Radiography: 1.2% annual increase</a:t>
            </a:r>
          </a:p>
          <a:p>
            <a:r>
              <a:rPr lang="en-US" altLang="en-US" sz="3200" dirty="0"/>
              <a:t>Angiography/</a:t>
            </a:r>
            <a:r>
              <a:rPr lang="en-US" altLang="en-US" sz="3200" dirty="0" err="1"/>
              <a:t>flouroscopy</a:t>
            </a:r>
            <a:r>
              <a:rPr lang="en-US" altLang="en-US" sz="3200" dirty="0"/>
              <a:t>: 1.3% annual increase</a:t>
            </a:r>
          </a:p>
          <a:p>
            <a:r>
              <a:rPr lang="en-US" altLang="en-US" sz="3200" dirty="0"/>
              <a:t>Nuclear medicine: 3% annual decrease</a:t>
            </a:r>
          </a:p>
          <a:p>
            <a:r>
              <a:rPr lang="en-US" altLang="en-US" sz="3200" dirty="0"/>
              <a:t>Ultrasonography: 3.9% annual increase</a:t>
            </a:r>
          </a:p>
          <a:p>
            <a:pPr lvl="1"/>
            <a:r>
              <a:rPr lang="en-US" altLang="en-US" sz="3200" dirty="0"/>
              <a:t>Use doubled</a:t>
            </a:r>
          </a:p>
          <a:p>
            <a:r>
              <a:rPr lang="en-US" altLang="en-US" sz="3200" dirty="0"/>
              <a:t>CT scans: Use quadrupled</a:t>
            </a:r>
          </a:p>
          <a:p>
            <a:pPr lvl="1"/>
            <a:r>
              <a:rPr lang="en-US" altLang="en-US" sz="3200" dirty="0"/>
              <a:t>Decrease in all noninvasive diagnostic imaging and in CT scans noted 2010-2015, but use now rising</a:t>
            </a:r>
          </a:p>
          <a:p>
            <a:endParaRPr lang="en-US" alt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2AC9DA80-F62B-3CCC-4223-2F5AEDD951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5400" dirty="0">
                <a:solidFill>
                  <a:srgbClr val="000000"/>
                </a:solidFill>
              </a:rPr>
              <a:t>International Comparisons</a:t>
            </a:r>
            <a:endParaRPr lang="en-US" altLang="en-US" sz="5400" dirty="0"/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572EDDCC-3545-B112-1C78-0160C4FEC0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en-US" sz="3600" dirty="0"/>
              <a:t>16% of radiologic procedures performed in US (4.5% of the world’s population)</a:t>
            </a:r>
          </a:p>
          <a:p>
            <a:r>
              <a:rPr lang="en-US" altLang="en-US" sz="3600" dirty="0"/>
              <a:t>US vs Canada: Increase in CT scans: 204 to 428 / 161 to 409 (2010-2016)</a:t>
            </a:r>
          </a:p>
          <a:p>
            <a:r>
              <a:rPr lang="en-US" altLang="en-US" sz="3600" dirty="0"/>
              <a:t>U.S. physicians order 7 times more CT scans than UK doctors (3X French doctors, 2X German doctors)</a:t>
            </a:r>
          </a:p>
          <a:p>
            <a:r>
              <a:rPr lang="en-US" altLang="en-US" sz="3600" dirty="0"/>
              <a:t>US has almost twice the number of MRI machines per capita than any other country except for Japan</a:t>
            </a:r>
          </a:p>
          <a:p>
            <a:endParaRPr lang="en-US" alt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93AD1-88A5-AE3D-0F04-692EA55FF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Radiologic Imaging in Australia (most recent data available in late 2026)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FB8B0-85B0-EA15-931A-496DBE3CE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600" dirty="0"/>
              <a:t>32 million diagnostic imaging procedures/yr (2019)</a:t>
            </a:r>
          </a:p>
          <a:p>
            <a:pPr lvl="1"/>
            <a:r>
              <a:rPr lang="en-AU" sz="3600" dirty="0"/>
              <a:t>360,000 CT scans per year nationally</a:t>
            </a:r>
          </a:p>
          <a:p>
            <a:pPr lvl="2"/>
            <a:r>
              <a:rPr lang="en-AU" sz="3600" dirty="0"/>
              <a:t>0.15 CT scans per person per year</a:t>
            </a:r>
          </a:p>
          <a:p>
            <a:pPr lvl="2"/>
            <a:r>
              <a:rPr lang="en-AU" sz="3600" dirty="0"/>
              <a:t>0.27 CT scans per person per year in US</a:t>
            </a:r>
          </a:p>
          <a:p>
            <a:endParaRPr lang="en-AU" sz="3600" dirty="0"/>
          </a:p>
          <a:p>
            <a:r>
              <a:rPr lang="en-AU" sz="3600" dirty="0"/>
              <a:t>CT use increased 211% from 2001 to 2019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8262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178ADB1B-0BB8-90D8-C165-233CD7215E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Benefits of Diagnostic CT scans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75E71F3B-40B9-8E53-D4B1-AB6BFD6B03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Decreased cancer mortality</a:t>
            </a:r>
          </a:p>
          <a:p>
            <a:endParaRPr lang="en-US" altLang="en-US" sz="3600" dirty="0"/>
          </a:p>
          <a:p>
            <a:r>
              <a:rPr lang="en-US" altLang="en-US" sz="3600" dirty="0"/>
              <a:t>Decreases in exploratory surgeries</a:t>
            </a:r>
          </a:p>
          <a:p>
            <a:endParaRPr lang="en-US" altLang="en-US" sz="3600" dirty="0"/>
          </a:p>
          <a:p>
            <a:r>
              <a:rPr lang="en-US" altLang="en-US" sz="3600" dirty="0"/>
              <a:t>Decreased time to triage of patients, especially trauma patients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C4E8C979-FB71-5A8D-1D5A-C8ED5617B6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?Value of Radiologic Imaging?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A532E795-D8CC-A437-5784-1BCAFB59C5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3600" dirty="0"/>
              <a:t>CT/MRI ordered in 6% of ER visits in 1998; 15% in 2007; 27% in 2019 (MRI in 1.8% of ER visits in 2019)</a:t>
            </a:r>
          </a:p>
          <a:p>
            <a:pPr lvl="1"/>
            <a:r>
              <a:rPr lang="en-US" altLang="en-US" sz="3600" dirty="0"/>
              <a:t>Most common reasons = flank pain, AP, HA</a:t>
            </a:r>
          </a:p>
          <a:p>
            <a:pPr>
              <a:lnSpc>
                <a:spcPct val="90000"/>
              </a:lnSpc>
            </a:pPr>
            <a:endParaRPr lang="en-US" altLang="en-US" sz="3600" dirty="0"/>
          </a:p>
          <a:p>
            <a:r>
              <a:rPr lang="en-US" altLang="en-US" sz="3600" dirty="0"/>
              <a:t>Average U.S. child undergoes 8 imaging procedures by age 18 (85% radiographs, 8% CT scans)</a:t>
            </a:r>
          </a:p>
          <a:p>
            <a:pPr lvl="1"/>
            <a:r>
              <a:rPr lang="en-US" altLang="en-US" sz="3600" dirty="0"/>
              <a:t>Childhood CT scans increase risk for leukemia and brain cancer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B1CAC7A0-E3D1-084A-F488-218C00BEC3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?Value of Radiologic Imaging?</a:t>
            </a:r>
            <a:endParaRPr lang="en-US" altLang="en-US"/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A7D77412-68E3-0925-DDC6-AF7C48D22D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/>
              <a:t>Use of CT scans for ER patients with respiratory symptoms quadrupled between 2001 and 2010 with no measurable clinical benefit</a:t>
            </a:r>
          </a:p>
          <a:p>
            <a:pPr>
              <a:lnSpc>
                <a:spcPct val="90000"/>
              </a:lnSpc>
            </a:pPr>
            <a:r>
              <a:rPr lang="en-US" altLang="en-US" sz="3600" dirty="0"/>
              <a:t>No change in percent of patients admitted to hospital or to ICU</a:t>
            </a:r>
          </a:p>
          <a:p>
            <a:pPr>
              <a:lnSpc>
                <a:spcPct val="90000"/>
              </a:lnSpc>
            </a:pPr>
            <a:r>
              <a:rPr lang="en-US" altLang="en-US" sz="3600" dirty="0"/>
              <a:t>1/3 show incidental findings (most of which are not reported to patients)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F773ED0A-A8A5-3058-367E-6C72844B23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?Value of Radiologic Imaging?</a:t>
            </a:r>
          </a:p>
        </p:txBody>
      </p:sp>
      <p:sp>
        <p:nvSpPr>
          <p:cNvPr id="54275" name="Content Placeholder 2">
            <a:extLst>
              <a:ext uri="{FF2B5EF4-FFF2-40B4-BE49-F238E27FC236}">
                <a16:creationId xmlns:a16="http://schemas.microsoft.com/office/drawing/2014/main" id="{4F076A9E-88F4-446F-CCF8-73B72643F2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Use of head CT and MRI for headache almost doubled between 1990 and 2000, use remains high</a:t>
            </a:r>
          </a:p>
          <a:p>
            <a:pPr lvl="2"/>
            <a:r>
              <a:rPr lang="en-US" altLang="en-US" sz="3200" dirty="0"/>
              <a:t>10% of ER visits involve a head CT, leading to a neurological diagnosis in 1/5 cases</a:t>
            </a:r>
          </a:p>
          <a:p>
            <a:pPr lvl="2"/>
            <a:r>
              <a:rPr lang="en-US" altLang="en-US" sz="3200" dirty="0"/>
              <a:t>CT scans solely for HA rarely influence management or outcome (CA risk from scan approximately 1/20,000)</a:t>
            </a:r>
          </a:p>
          <a:p>
            <a:r>
              <a:rPr lang="en-US" altLang="en-US" sz="3200" dirty="0"/>
              <a:t>Use of CT for dizziness in ER up from 10% of visits (1995) to 25% of visits (2004) without increase in CNS diagnoses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DDAD6504-B196-AA75-15CF-07FBCD9B4E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Radiologic Imaging is Profitable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FC1EE88E-6152-850F-CC0F-86C4780CE2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3600" dirty="0"/>
              <a:t>Ownership of scanners by physicians growing dramatically</a:t>
            </a:r>
          </a:p>
          <a:p>
            <a:r>
              <a:rPr lang="en-US" altLang="en-US" sz="3600" dirty="0"/>
              <a:t>1/6 physician practices owns advanced imaging equipment (CT and/or MRI)</a:t>
            </a:r>
          </a:p>
          <a:p>
            <a:r>
              <a:rPr lang="en-US" altLang="en-US" sz="3600" dirty="0"/>
              <a:t>Physicians with a financial stake in radiology clinics or who own scanners order substantially more scans (often when outside scan already completed)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DBDE3200-EF48-18CB-B2AC-44CD68DCE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Radiation Exposure</a:t>
            </a:r>
            <a:br>
              <a:rPr lang="en-US" altLang="en-US" sz="3200"/>
            </a:br>
            <a:r>
              <a:rPr lang="en-US" altLang="en-US" sz="3200"/>
              <a:t>[in mSv (1 mSv = 100 mREM)]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A737D73B-2727-3C68-5B1C-263585CD54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3600" dirty="0">
                <a:solidFill>
                  <a:srgbClr val="000000"/>
                </a:solidFill>
                <a:ea typeface="+mj-ea"/>
                <a:cs typeface="+mj-cs"/>
              </a:rPr>
              <a:t>Average Whole Body Radiation Exposure in U.S. </a:t>
            </a:r>
            <a:r>
              <a:rPr lang="en-US" altLang="en-US" sz="3600" dirty="0"/>
              <a:t>: 6.2</a:t>
            </a:r>
          </a:p>
          <a:p>
            <a:pPr>
              <a:defRPr/>
            </a:pPr>
            <a:r>
              <a:rPr lang="en-US" altLang="en-US" sz="3600" dirty="0"/>
              <a:t>Worker exposure (</a:t>
            </a:r>
            <a:r>
              <a:rPr lang="en-US" altLang="en-US" sz="3600" dirty="0" err="1"/>
              <a:t>mSv</a:t>
            </a:r>
            <a:r>
              <a:rPr lang="en-US" altLang="en-US" sz="3600" dirty="0"/>
              <a:t>/</a:t>
            </a:r>
            <a:r>
              <a:rPr lang="en-US" altLang="en-US" sz="3600" dirty="0" err="1"/>
              <a:t>yr</a:t>
            </a:r>
            <a:r>
              <a:rPr lang="en-US" altLang="en-US" sz="3600" dirty="0"/>
              <a:t> over background):</a:t>
            </a:r>
          </a:p>
          <a:p>
            <a:pPr lvl="1">
              <a:defRPr/>
            </a:pPr>
            <a:r>
              <a:rPr lang="en-US" altLang="en-US" sz="3600" dirty="0"/>
              <a:t>Airline pilot and crew = 3.1</a:t>
            </a:r>
          </a:p>
          <a:p>
            <a:pPr lvl="1">
              <a:defRPr/>
            </a:pPr>
            <a:r>
              <a:rPr lang="en-US" altLang="en-US" sz="3600" dirty="0"/>
              <a:t>Nuclear power plant worker = 1.9</a:t>
            </a:r>
          </a:p>
          <a:p>
            <a:pPr lvl="1">
              <a:defRPr/>
            </a:pPr>
            <a:r>
              <a:rPr lang="en-US" altLang="en-US" sz="3600" dirty="0"/>
              <a:t>Astronaut on space station = 72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A2C53AD0-41F1-8E92-DE0A-FFD8C49EF1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Effective Radiation Dose to Entire Body in </a:t>
            </a:r>
            <a:r>
              <a:rPr lang="en-US" altLang="en-US" sz="3600" dirty="0" err="1"/>
              <a:t>mSV</a:t>
            </a:r>
            <a:r>
              <a:rPr lang="en-US" altLang="en-US" sz="3600" dirty="0"/>
              <a:t> (1 mSv = 100 </a:t>
            </a:r>
            <a:r>
              <a:rPr lang="en-US" altLang="en-US" sz="3600" dirty="0" err="1"/>
              <a:t>mREM</a:t>
            </a:r>
            <a:r>
              <a:rPr lang="en-US" altLang="en-US" sz="3600" dirty="0"/>
              <a:t>)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67BAEFC8-9D00-93FA-6C40-2ED36B8182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 dirty="0"/>
              <a:t>Annual background radiation in U.S. = 3-4 (can be as high as 20 if altitude and radon-heavy soil exposure included)</a:t>
            </a:r>
          </a:p>
          <a:p>
            <a:pPr>
              <a:lnSpc>
                <a:spcPct val="90000"/>
              </a:lnSpc>
            </a:pPr>
            <a:endParaRPr lang="en-US" altLang="en-US" sz="3600" dirty="0"/>
          </a:p>
          <a:p>
            <a:pPr>
              <a:lnSpc>
                <a:spcPct val="90000"/>
              </a:lnSpc>
            </a:pPr>
            <a:r>
              <a:rPr lang="en-US" altLang="en-US" sz="3600" dirty="0"/>
              <a:t>Maximum allowable occupational exposure to radiation workers = 50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>
            <a:extLst>
              <a:ext uri="{FF2B5EF4-FFF2-40B4-BE49-F238E27FC236}">
                <a16:creationId xmlns:a16="http://schemas.microsoft.com/office/drawing/2014/main" id="{2AFC55A5-1AEF-D95A-66FA-7FAD7C45EC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solidFill>
                  <a:srgbClr val="000000"/>
                </a:solidFill>
              </a:rPr>
              <a:t>Effective Radiation Dose to Entire Body in mSV (1 mSv = 100 mREM)</a:t>
            </a:r>
            <a:endParaRPr lang="en-US" altLang="en-US"/>
          </a:p>
        </p:txBody>
      </p:sp>
      <p:sp>
        <p:nvSpPr>
          <p:cNvPr id="72707" name="Content Placeholder 2">
            <a:extLst>
              <a:ext uri="{FF2B5EF4-FFF2-40B4-BE49-F238E27FC236}">
                <a16:creationId xmlns:a16="http://schemas.microsoft.com/office/drawing/2014/main" id="{967C94DD-17DB-86A3-EDDC-7203027D56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 dirty="0"/>
              <a:t>Airport scanner = 0.0001</a:t>
            </a:r>
          </a:p>
          <a:p>
            <a:pPr>
              <a:lnSpc>
                <a:spcPct val="90000"/>
              </a:lnSpc>
            </a:pPr>
            <a:endParaRPr lang="en-US" altLang="en-US" sz="3600" dirty="0"/>
          </a:p>
          <a:p>
            <a:pPr>
              <a:lnSpc>
                <a:spcPct val="90000"/>
              </a:lnSpc>
            </a:pPr>
            <a:r>
              <a:rPr lang="en-US" altLang="en-US" sz="3600" dirty="0"/>
              <a:t>Domestic airline flight (5 </a:t>
            </a:r>
            <a:r>
              <a:rPr lang="en-US" altLang="en-US" sz="3600" dirty="0" err="1"/>
              <a:t>hrs</a:t>
            </a:r>
            <a:r>
              <a:rPr lang="en-US" altLang="en-US" sz="3600" dirty="0"/>
              <a:t>) = 0.0165</a:t>
            </a:r>
          </a:p>
          <a:p>
            <a:pPr>
              <a:lnSpc>
                <a:spcPct val="90000"/>
              </a:lnSpc>
            </a:pPr>
            <a:endParaRPr lang="en-US" altLang="en-US" sz="3600" dirty="0"/>
          </a:p>
          <a:p>
            <a:pPr>
              <a:lnSpc>
                <a:spcPct val="90000"/>
              </a:lnSpc>
            </a:pPr>
            <a:r>
              <a:rPr lang="en-US" altLang="en-US" sz="3600" dirty="0"/>
              <a:t>Smoking (1ppd x 1 yr) = 0.36 (may be higher due to polonium in cigarettes)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>
            <a:extLst>
              <a:ext uri="{FF2B5EF4-FFF2-40B4-BE49-F238E27FC236}">
                <a16:creationId xmlns:a16="http://schemas.microsoft.com/office/drawing/2014/main" id="{F7DB3215-B2D5-B357-7E3F-DAE002F3FC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solidFill>
                  <a:srgbClr val="000000"/>
                </a:solidFill>
              </a:rPr>
              <a:t>Effective Radiation Dose to Entire Body in mSV (1 mSv = 100 mREM)</a:t>
            </a:r>
            <a:endParaRPr lang="en-US" altLang="en-US"/>
          </a:p>
        </p:txBody>
      </p:sp>
      <p:sp>
        <p:nvSpPr>
          <p:cNvPr id="73731" name="Content Placeholder 2">
            <a:extLst>
              <a:ext uri="{FF2B5EF4-FFF2-40B4-BE49-F238E27FC236}">
                <a16:creationId xmlns:a16="http://schemas.microsoft.com/office/drawing/2014/main" id="{AE9E06AE-287F-A434-A572-24EC56D410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 dirty="0"/>
              <a:t>Extremity XR, bone density scan = 0.001</a:t>
            </a:r>
          </a:p>
          <a:p>
            <a:pPr>
              <a:lnSpc>
                <a:spcPct val="90000"/>
              </a:lnSpc>
            </a:pPr>
            <a:r>
              <a:rPr lang="en-US" altLang="en-US" sz="3600" dirty="0"/>
              <a:t>Dental XR = 0.005</a:t>
            </a:r>
          </a:p>
          <a:p>
            <a:pPr>
              <a:lnSpc>
                <a:spcPct val="90000"/>
              </a:lnSpc>
            </a:pPr>
            <a:r>
              <a:rPr lang="en-US" altLang="en-US" sz="3600" dirty="0"/>
              <a:t>CXR = 0.02</a:t>
            </a:r>
          </a:p>
          <a:p>
            <a:pPr>
              <a:lnSpc>
                <a:spcPct val="90000"/>
              </a:lnSpc>
            </a:pPr>
            <a:r>
              <a:rPr lang="en-US" altLang="en-US" sz="3600" dirty="0"/>
              <a:t>Mammogram = 0.4</a:t>
            </a:r>
          </a:p>
          <a:p>
            <a:pPr>
              <a:lnSpc>
                <a:spcPct val="90000"/>
              </a:lnSpc>
            </a:pPr>
            <a:r>
              <a:rPr lang="en-US" altLang="en-US" sz="3600" dirty="0"/>
              <a:t>Abdominal XR = 0.7</a:t>
            </a:r>
          </a:p>
          <a:p>
            <a:pPr>
              <a:lnSpc>
                <a:spcPct val="90000"/>
              </a:lnSpc>
            </a:pPr>
            <a:r>
              <a:rPr lang="en-US" altLang="en-US" sz="3600" dirty="0"/>
              <a:t>Lumbar spine XR = 1.5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7C747BC1-4186-610E-5F6A-8420D63A46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Effective Radiation Dose to Entire Body in mSV (1 mSv = 100 mREM)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02950A0E-90BF-8CE4-F737-4A5F32DA4D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3600"/>
              <a:t>Head CT = 2</a:t>
            </a:r>
          </a:p>
          <a:p>
            <a:pPr>
              <a:lnSpc>
                <a:spcPct val="80000"/>
              </a:lnSpc>
            </a:pPr>
            <a:r>
              <a:rPr lang="en-US" altLang="en-US" sz="3600"/>
              <a:t>Chest CT = 7</a:t>
            </a:r>
          </a:p>
          <a:p>
            <a:pPr>
              <a:lnSpc>
                <a:spcPct val="80000"/>
              </a:lnSpc>
            </a:pPr>
            <a:r>
              <a:rPr lang="en-US" altLang="en-US" sz="3600"/>
              <a:t>Low dose Chest CT = 1.5</a:t>
            </a:r>
          </a:p>
          <a:p>
            <a:pPr>
              <a:lnSpc>
                <a:spcPct val="80000"/>
              </a:lnSpc>
            </a:pPr>
            <a:r>
              <a:rPr lang="en-US" altLang="en-US" sz="3600"/>
              <a:t>CTPA = 10-15</a:t>
            </a:r>
          </a:p>
          <a:p>
            <a:pPr>
              <a:lnSpc>
                <a:spcPct val="80000"/>
              </a:lnSpc>
            </a:pPr>
            <a:r>
              <a:rPr lang="en-US" altLang="en-US" sz="3600"/>
              <a:t>V/Q scan = 2</a:t>
            </a:r>
          </a:p>
          <a:p>
            <a:pPr>
              <a:lnSpc>
                <a:spcPct val="80000"/>
              </a:lnSpc>
            </a:pPr>
            <a:r>
              <a:rPr lang="en-US" altLang="en-US" sz="3600"/>
              <a:t>Bone scan = 4</a:t>
            </a:r>
          </a:p>
          <a:p>
            <a:pPr>
              <a:lnSpc>
                <a:spcPct val="80000"/>
              </a:lnSpc>
            </a:pPr>
            <a:r>
              <a:rPr lang="en-US" altLang="en-US" sz="3600"/>
              <a:t>Abdominal CT = 8</a:t>
            </a:r>
          </a:p>
          <a:p>
            <a:pPr>
              <a:lnSpc>
                <a:spcPct val="80000"/>
              </a:lnSpc>
            </a:pPr>
            <a:r>
              <a:rPr lang="en-US" altLang="en-US" sz="3600"/>
              <a:t>Pelvic CT = 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>
            <a:extLst>
              <a:ext uri="{FF2B5EF4-FFF2-40B4-BE49-F238E27FC236}">
                <a16:creationId xmlns:a16="http://schemas.microsoft.com/office/drawing/2014/main" id="{D293B047-5221-D3E4-9491-5F9F1156E0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solidFill>
                  <a:srgbClr val="000000"/>
                </a:solidFill>
              </a:rPr>
              <a:t>Effective Radiation Dose to Entire Body in mSV (1 mSv = 100 mREM)</a:t>
            </a:r>
            <a:endParaRPr lang="en-US" altLang="en-US"/>
          </a:p>
        </p:txBody>
      </p:sp>
      <p:sp>
        <p:nvSpPr>
          <p:cNvPr id="75779" name="Content Placeholder 2">
            <a:extLst>
              <a:ext uri="{FF2B5EF4-FFF2-40B4-BE49-F238E27FC236}">
                <a16:creationId xmlns:a16="http://schemas.microsoft.com/office/drawing/2014/main" id="{382D31E5-2169-57C6-D5C7-E8B186874B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CT coronary artery calcium testing = 3</a:t>
            </a:r>
          </a:p>
          <a:p>
            <a:pPr eaLnBrk="1" hangingPunct="1"/>
            <a:r>
              <a:rPr lang="en-US" altLang="en-US" sz="3200" dirty="0"/>
              <a:t>Diagnostic cardiac catheterization = 11.4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Myocardial perfusion study = 14 (20% higher dose than used in most other countries, without any additional benefit)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Percutaneous Coronary Intervention = 15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CT coronary angiography = 16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Whole body CT = 50 - 100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>
            <a:extLst>
              <a:ext uri="{FF2B5EF4-FFF2-40B4-BE49-F238E27FC236}">
                <a16:creationId xmlns:a16="http://schemas.microsoft.com/office/drawing/2014/main" id="{68BFF319-3B06-6929-40F2-0317DA28A5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Effective Radiation Dose</a:t>
            </a:r>
          </a:p>
        </p:txBody>
      </p:sp>
      <p:sp>
        <p:nvSpPr>
          <p:cNvPr id="76803" name="Content Placeholder 2">
            <a:extLst>
              <a:ext uri="{FF2B5EF4-FFF2-40B4-BE49-F238E27FC236}">
                <a16:creationId xmlns:a16="http://schemas.microsoft.com/office/drawing/2014/main" id="{6953C748-5AAB-DAE3-3638-BC08D17762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600"/>
              <a:t>Adding additional phases (e.g., arterial/venous) increases effective dose)</a:t>
            </a:r>
          </a:p>
          <a:p>
            <a:pPr>
              <a:lnSpc>
                <a:spcPct val="80000"/>
              </a:lnSpc>
            </a:pPr>
            <a:r>
              <a:rPr lang="en-US" altLang="en-US" sz="3600"/>
              <a:t>Multiple scans common in patients with both acute and chronic conditions</a:t>
            </a:r>
          </a:p>
          <a:p>
            <a:pPr lvl="1">
              <a:lnSpc>
                <a:spcPct val="80000"/>
              </a:lnSpc>
            </a:pPr>
            <a:r>
              <a:rPr lang="en-US" altLang="en-US" sz="3600"/>
              <a:t>E.g., MI patients undergo an average of 15 radiographic procedures, and 1/3 receives </a:t>
            </a:r>
            <a:r>
              <a:rPr lang="en-US" altLang="en-US" sz="3600">
                <a:cs typeface="Arial" panose="020B0604020202020204" pitchFamily="34" charset="0"/>
              </a:rPr>
              <a:t>&gt; 100 mSv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42A9441F-44C6-131A-E18C-C9596A4AEB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/>
              <a:t>Cancer Risk from Radiographic Imaging – Prior Studies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21CB1464-9456-B185-2850-CDC77FF581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Radiologic imaging could cause up to 2% of cancer deaths within 2-3 decades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Projected 29,000 excess cancers due to the 72 million CT scans (necessary and unnecessary) performed in 2007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For every 10 mSv exposure, cancer risk increased by 3% over 5 yrs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/>
              <a:t>Compared with a 40 yr old pt, a 20 yr old has double and a 60 yr old has ½ the risk of CA from a single imaging test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0012B7D6-7B8B-0021-5726-9EF6A7670A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Cancer Risk from Radiographic Imaging – Prior Studies</a:t>
            </a:r>
            <a:endParaRPr lang="en-US" altLang="en-US" dirty="0"/>
          </a:p>
        </p:txBody>
      </p:sp>
      <p:sp>
        <p:nvSpPr>
          <p:cNvPr id="86019" name="Content Placeholder 2">
            <a:extLst>
              <a:ext uri="{FF2B5EF4-FFF2-40B4-BE49-F238E27FC236}">
                <a16:creationId xmlns:a16="http://schemas.microsoft.com/office/drawing/2014/main" id="{6427FD44-9B83-2DB8-3E74-AC8E868D5C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3200" dirty="0"/>
              <a:t>1/270-4,000 women and 1/600-13,500 men will develop cancer from a single heart scan (vs. 1/3 lifetime risk of developing cancer)</a:t>
            </a:r>
          </a:p>
          <a:p>
            <a:endParaRPr lang="en-US" altLang="en-US" sz="3200" dirty="0"/>
          </a:p>
          <a:p>
            <a:r>
              <a:rPr lang="en-US" altLang="en-US" sz="3200" dirty="0"/>
              <a:t>Pan scans for trauma patients (head to pubic symphysis) expose patients to 20 mSv or more (double the amount that would cause 1 future cancer in 1,000 40 yr old adults</a:t>
            </a:r>
          </a:p>
          <a:p>
            <a:pPr lvl="1"/>
            <a:r>
              <a:rPr lang="en-US" altLang="en-US" sz="3200" dirty="0"/>
              <a:t>More focused scans for trauma patients safe and effective</a:t>
            </a:r>
          </a:p>
        </p:txBody>
      </p:sp>
    </p:spTree>
    <p:extLst>
      <p:ext uri="{BB962C8B-B14F-4D97-AF65-F5344CB8AC3E}">
        <p14:creationId xmlns:p14="http://schemas.microsoft.com/office/powerpoint/2010/main" val="4284635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8CA37-CE68-E744-1CBE-16D234D35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Current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0F362-F23E-EC01-600A-ADCD312D7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4400" dirty="0"/>
              <a:t>93 million CT examinations in US in 2023 projected to cause 103,000 radiation-induced cancers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0198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2E402E35-E4E0-3A53-F8A7-BB61FBE1B1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Cancer Risk from Radiographic Imaging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8D00B35D-7AFF-AD43-4FE4-BAC30CA63B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3600" dirty="0"/>
              <a:t>Scans of children, serial scans carry higher risks</a:t>
            </a:r>
          </a:p>
          <a:p>
            <a:pPr eaLnBrk="1" hangingPunct="1"/>
            <a:r>
              <a:rPr lang="en-US" altLang="en-US" sz="3600" dirty="0"/>
              <a:t>Females at higher risk due (combination of organ-specific radiosensitivity and statistically longer lifespan)</a:t>
            </a:r>
          </a:p>
          <a:p>
            <a:pPr eaLnBrk="1" hangingPunct="1"/>
            <a:r>
              <a:rPr lang="en-US" altLang="en-US" sz="3600" dirty="0"/>
              <a:t>Skin, breasts, thyroid most vulnerable</a:t>
            </a:r>
          </a:p>
          <a:p>
            <a:r>
              <a:rPr lang="en-US" altLang="en-US" sz="3600" dirty="0"/>
              <a:t>Those with chronic illnesses at higher risk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>
            <a:extLst>
              <a:ext uri="{FF2B5EF4-FFF2-40B4-BE49-F238E27FC236}">
                <a16:creationId xmlns:a16="http://schemas.microsoft.com/office/drawing/2014/main" id="{6A76C8FD-13C1-DBB3-53FE-254C70D0B3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Risks of CT Scans</a:t>
            </a:r>
          </a:p>
        </p:txBody>
      </p:sp>
      <p:sp>
        <p:nvSpPr>
          <p:cNvPr id="81923" name="Content Placeholder 2">
            <a:extLst>
              <a:ext uri="{FF2B5EF4-FFF2-40B4-BE49-F238E27FC236}">
                <a16:creationId xmlns:a16="http://schemas.microsoft.com/office/drawing/2014/main" id="{667D92D2-8FD2-9495-4FF3-AD97110436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/>
              <a:t>False positive findings: ¼</a:t>
            </a:r>
          </a:p>
          <a:p>
            <a:r>
              <a:rPr lang="en-US" altLang="en-US" sz="3600" dirty="0"/>
              <a:t>Intravenous contrast-induced renal failure: 1/150 (14% risk of AKI)</a:t>
            </a:r>
          </a:p>
          <a:p>
            <a:pPr lvl="1"/>
            <a:r>
              <a:rPr lang="en-US" altLang="en-US" sz="3600" dirty="0"/>
              <a:t>1/500 of these fatal</a:t>
            </a:r>
          </a:p>
          <a:p>
            <a:r>
              <a:rPr lang="en-US" altLang="en-US" sz="3600" dirty="0"/>
              <a:t>Intravenous contrast-induced severe allergic reaction: 1/5,000 (1/500 if history of asthma)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>
            <a:extLst>
              <a:ext uri="{FF2B5EF4-FFF2-40B4-BE49-F238E27FC236}">
                <a16:creationId xmlns:a16="http://schemas.microsoft.com/office/drawing/2014/main" id="{393BCF14-B164-F2E1-722A-254973A1CF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Risks of Screening CT Scans</a:t>
            </a:r>
          </a:p>
        </p:txBody>
      </p:sp>
      <p:sp>
        <p:nvSpPr>
          <p:cNvPr id="80899" name="Content Placeholder 2">
            <a:extLst>
              <a:ext uri="{FF2B5EF4-FFF2-40B4-BE49-F238E27FC236}">
                <a16:creationId xmlns:a16="http://schemas.microsoft.com/office/drawing/2014/main" id="{D5AC7A46-8E63-7E9D-FDC9-1E10E4C456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600" dirty="0"/>
              <a:t>Physicians and general public unaware of amounts of radiation (and risks) involved</a:t>
            </a:r>
          </a:p>
          <a:p>
            <a:pPr lvl="1" eaLnBrk="1" hangingPunct="1"/>
            <a:r>
              <a:rPr lang="en-US" altLang="en-US" sz="3600" dirty="0"/>
              <a:t>?Adequacy of informed consent?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3B98F085-4994-0D0C-4D8C-60C4BF4881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Beware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96A0B003-CD07-50E8-148D-1B7E8DA49F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Radiation doses from CT scanners may be highly variable between institutions and cases of faulty CT scanners delivering dangerous doses have been reported</a:t>
            </a:r>
          </a:p>
          <a:p>
            <a:r>
              <a:rPr lang="en-US" altLang="en-US" sz="3600" dirty="0"/>
              <a:t>Except for mammography, there are no federal guidelines regarding radiation doses</a:t>
            </a:r>
          </a:p>
          <a:p>
            <a:r>
              <a:rPr lang="en-US" altLang="en-US" sz="3600" dirty="0"/>
              <a:t>Direct-to-consumer whole-body CT scans and MRIs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6E365DB1-551F-1421-4C40-A6A5A39D89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Reducing Radiation Exposure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6417B4B6-C849-977C-9616-EFDE71FAF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2010: FDA launches initiative to reduce unnecessary radiation from medical imaging</a:t>
            </a:r>
          </a:p>
          <a:p>
            <a:r>
              <a:rPr lang="en-US" altLang="en-US" dirty="0"/>
              <a:t>1/3 of CT scans avoidable or could be replaced by ultrasounds or MRIs</a:t>
            </a:r>
          </a:p>
          <a:p>
            <a:r>
              <a:rPr lang="en-US" altLang="en-US" dirty="0"/>
              <a:t>Studies suggest most CT radiation could be reduced 50% without loss of image utility</a:t>
            </a:r>
          </a:p>
          <a:p>
            <a:r>
              <a:rPr lang="en-US" altLang="en-US" dirty="0"/>
              <a:t>Newer machines deliver lower radiation doses without compromising image quality</a:t>
            </a:r>
          </a:p>
          <a:p>
            <a:pPr lvl="1"/>
            <a:r>
              <a:rPr lang="en-US" altLang="en-US" dirty="0"/>
              <a:t>Infant and child settings available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59448D40-4297-FE37-7839-510AC20252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Medical Imaging and Radiation Exposure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3A000872-36F0-2E96-1D62-4EFE9B858D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en-US" sz="4200" dirty="0"/>
              <a:t>Peer feedback and clinical decision support systems reduce physician overuse of radiographic testing</a:t>
            </a:r>
          </a:p>
          <a:p>
            <a:r>
              <a:rPr lang="en-US" altLang="en-US" sz="4200" dirty="0"/>
              <a:t>Patients’ radiation exposure should be measure and tracked</a:t>
            </a:r>
          </a:p>
          <a:p>
            <a:pPr lvl="1"/>
            <a:r>
              <a:rPr lang="en-US" altLang="en-US" sz="4200" dirty="0"/>
              <a:t>CA law requires all hospitals to keep electronic database (2012); other states considering similar laws</a:t>
            </a:r>
          </a:p>
          <a:p>
            <a:r>
              <a:rPr lang="en-US" altLang="en-US" sz="4200" dirty="0"/>
              <a:t>Thyroid shielding recommended for all CT and angiographic procedures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3E956-5A5B-CF3A-76D0-CA27D9BF0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Choosing Wisely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5FDFC-D26D-F07A-1684-93C4C8C64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600" dirty="0"/>
              <a:t>Guidelines available for US and Australia include those for radiographic imaging</a:t>
            </a:r>
          </a:p>
        </p:txBody>
      </p:sp>
    </p:spTree>
    <p:extLst>
      <p:ext uri="{BB962C8B-B14F-4D97-AF65-F5344CB8AC3E}">
        <p14:creationId xmlns:p14="http://schemas.microsoft.com/office/powerpoint/2010/main" val="3975413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1554</Words>
  <Application>Microsoft Office PowerPoint</Application>
  <PresentationFormat>Widescreen</PresentationFormat>
  <Paragraphs>159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Aptos</vt:lpstr>
      <vt:lpstr>Aptos Display</vt:lpstr>
      <vt:lpstr>Arial</vt:lpstr>
      <vt:lpstr>Office Theme</vt:lpstr>
      <vt:lpstr>TCH Journal Club 5/11/26</vt:lpstr>
      <vt:lpstr>Projected Lifetime Cancer Risks from Current Computed Tomography Imaging (JAMA Int Med 2025;185(6):710-19.</vt:lpstr>
      <vt:lpstr>Radiologic Imaging is Expanding and Expensive</vt:lpstr>
      <vt:lpstr>Radiologic Imaging Costs</vt:lpstr>
      <vt:lpstr>Radiologic Imaging Utilization</vt:lpstr>
      <vt:lpstr>Medical Imaging and Radiation Exposure</vt:lpstr>
      <vt:lpstr>Changes in Radiologic Imaging 1996-2010</vt:lpstr>
      <vt:lpstr>International Comparisons</vt:lpstr>
      <vt:lpstr>Radiologic Imaging in Australia (most recent data available in late 2026)</vt:lpstr>
      <vt:lpstr>Benefits of Diagnostic CT scans</vt:lpstr>
      <vt:lpstr>?Value of Radiologic Imaging?</vt:lpstr>
      <vt:lpstr>?Value of Radiologic Imaging?</vt:lpstr>
      <vt:lpstr>?Value of Radiologic Imaging?</vt:lpstr>
      <vt:lpstr>Radiologic Imaging is Profitable</vt:lpstr>
      <vt:lpstr>Radiation Exposure [in mSv (1 mSv = 100 mREM)]</vt:lpstr>
      <vt:lpstr>Effective Radiation Dose to Entire Body in mSV (1 mSv = 100 mREM)</vt:lpstr>
      <vt:lpstr>Effective Radiation Dose to Entire Body in mSV (1 mSv = 100 mREM)</vt:lpstr>
      <vt:lpstr>Effective Radiation Dose to Entire Body in mSV (1 mSv = 100 mREM)</vt:lpstr>
      <vt:lpstr>Effective Radiation Dose to Entire Body in mSV (1 mSv = 100 mREM)</vt:lpstr>
      <vt:lpstr>Effective Radiation Dose to Entire Body in mSV (1 mSv = 100 mREM)</vt:lpstr>
      <vt:lpstr>Effective Radiation Dose</vt:lpstr>
      <vt:lpstr>Cancer Risk from Radiographic Imaging – Prior Studies</vt:lpstr>
      <vt:lpstr>Cancer Risk from Radiographic Imaging – Prior Studies</vt:lpstr>
      <vt:lpstr>Current Study</vt:lpstr>
      <vt:lpstr>Cancer Risk from Radiographic Imaging</vt:lpstr>
      <vt:lpstr>Other Risks of CT Scans</vt:lpstr>
      <vt:lpstr>Risks of Screening CT Scans</vt:lpstr>
      <vt:lpstr>Beware</vt:lpstr>
      <vt:lpstr>Reducing Radiation Exposure</vt:lpstr>
      <vt:lpstr>Medical Imaging and Radiation Exposure</vt:lpstr>
      <vt:lpstr>Choosing Wisely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Donohoe, Martin</dc:creator>
  <cp:lastModifiedBy>martin donohoe</cp:lastModifiedBy>
  <cp:revision>2</cp:revision>
  <dcterms:created xsi:type="dcterms:W3CDTF">2026-11-02T04:27:24Z</dcterms:created>
  <dcterms:modified xsi:type="dcterms:W3CDTF">2026-11-03T08:29:52Z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af8531-eb46-4968-8cb3-105d2f5ea87e_Enabled">
    <vt:lpwstr>true</vt:lpwstr>
  </property>
  <property fmtid="{D5CDD505-2E9C-101B-9397-08002B2CF9AE}" pid="3" name="MSIP_Label_69af8531-eb46-4968-8cb3-105d2f5ea87e_SetDate">
    <vt:lpwstr>2026-11-02T04:32:33Z</vt:lpwstr>
  </property>
  <property fmtid="{D5CDD505-2E9C-101B-9397-08002B2CF9AE}" pid="4" name="MSIP_Label_69af8531-eb46-4968-8cb3-105d2f5ea87e_Method">
    <vt:lpwstr>Standard</vt:lpwstr>
  </property>
  <property fmtid="{D5CDD505-2E9C-101B-9397-08002B2CF9AE}" pid="5" name="MSIP_Label_69af8531-eb46-4968-8cb3-105d2f5ea87e_Name">
    <vt:lpwstr>Official - No Marking</vt:lpwstr>
  </property>
  <property fmtid="{D5CDD505-2E9C-101B-9397-08002B2CF9AE}" pid="6" name="MSIP_Label_69af8531-eb46-4968-8cb3-105d2f5ea87e_SiteId">
    <vt:lpwstr>b46c1908-0334-4236-b978-585ee88e4199</vt:lpwstr>
  </property>
  <property fmtid="{D5CDD505-2E9C-101B-9397-08002B2CF9AE}" pid="7" name="MSIP_Label_69af8531-eb46-4968-8cb3-105d2f5ea87e_ActionId">
    <vt:lpwstr>2b04b6fe-0ae6-4caa-82e6-660e96c25d6c</vt:lpwstr>
  </property>
  <property fmtid="{D5CDD505-2E9C-101B-9397-08002B2CF9AE}" pid="8" name="MSIP_Label_69af8531-eb46-4968-8cb3-105d2f5ea87e_ContentBits">
    <vt:lpwstr>0</vt:lpwstr>
  </property>
  <property fmtid="{D5CDD505-2E9C-101B-9397-08002B2CF9AE}" pid="9" name="MSIP_Label_69af8531-eb46-4968-8cb3-105d2f5ea87e_Tag">
    <vt:lpwstr>10, 3, 0, 1</vt:lpwstr>
  </property>
</Properties>
</file>