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7"/>
  </p:notesMasterIdLst>
  <p:handoutMasterIdLst>
    <p:handoutMasterId r:id="rId148"/>
  </p:handoutMasterIdLst>
  <p:sldIdLst>
    <p:sldId id="256" r:id="rId5"/>
    <p:sldId id="258" r:id="rId6"/>
    <p:sldId id="259" r:id="rId7"/>
    <p:sldId id="260" r:id="rId8"/>
    <p:sldId id="361" r:id="rId9"/>
    <p:sldId id="345" r:id="rId10"/>
    <p:sldId id="346" r:id="rId11"/>
    <p:sldId id="347" r:id="rId12"/>
    <p:sldId id="261" r:id="rId13"/>
    <p:sldId id="384" r:id="rId14"/>
    <p:sldId id="371" r:id="rId15"/>
    <p:sldId id="372" r:id="rId16"/>
    <p:sldId id="373" r:id="rId17"/>
    <p:sldId id="376" r:id="rId18"/>
    <p:sldId id="374" r:id="rId19"/>
    <p:sldId id="375" r:id="rId20"/>
    <p:sldId id="363" r:id="rId21"/>
    <p:sldId id="339" r:id="rId22"/>
    <p:sldId id="398" r:id="rId23"/>
    <p:sldId id="262" r:id="rId24"/>
    <p:sldId id="396" r:id="rId25"/>
    <p:sldId id="393" r:id="rId26"/>
    <p:sldId id="343" r:id="rId27"/>
    <p:sldId id="409" r:id="rId28"/>
    <p:sldId id="360" r:id="rId29"/>
    <p:sldId id="344" r:id="rId30"/>
    <p:sldId id="324" r:id="rId31"/>
    <p:sldId id="402" r:id="rId32"/>
    <p:sldId id="325" r:id="rId33"/>
    <p:sldId id="337" r:id="rId34"/>
    <p:sldId id="401" r:id="rId35"/>
    <p:sldId id="338" r:id="rId36"/>
    <p:sldId id="405" r:id="rId37"/>
    <p:sldId id="404" r:id="rId38"/>
    <p:sldId id="265" r:id="rId39"/>
    <p:sldId id="266" r:id="rId40"/>
    <p:sldId id="410" r:id="rId41"/>
    <p:sldId id="296" r:id="rId42"/>
    <p:sldId id="283" r:id="rId43"/>
    <p:sldId id="353" r:id="rId44"/>
    <p:sldId id="411" r:id="rId45"/>
    <p:sldId id="354" r:id="rId46"/>
    <p:sldId id="333" r:id="rId47"/>
    <p:sldId id="391" r:id="rId48"/>
    <p:sldId id="334" r:id="rId49"/>
    <p:sldId id="288" r:id="rId50"/>
    <p:sldId id="367" r:id="rId51"/>
    <p:sldId id="368" r:id="rId52"/>
    <p:sldId id="397" r:id="rId53"/>
    <p:sldId id="330" r:id="rId54"/>
    <p:sldId id="370" r:id="rId55"/>
    <p:sldId id="306" r:id="rId56"/>
    <p:sldId id="403" r:id="rId57"/>
    <p:sldId id="331" r:id="rId58"/>
    <p:sldId id="348" r:id="rId59"/>
    <p:sldId id="356" r:id="rId60"/>
    <p:sldId id="380" r:id="rId61"/>
    <p:sldId id="382" r:id="rId62"/>
    <p:sldId id="383" r:id="rId63"/>
    <p:sldId id="298" r:id="rId64"/>
    <p:sldId id="289" r:id="rId65"/>
    <p:sldId id="304" r:id="rId66"/>
    <p:sldId id="319" r:id="rId67"/>
    <p:sldId id="321" r:id="rId68"/>
    <p:sldId id="305" r:id="rId69"/>
    <p:sldId id="314" r:id="rId70"/>
    <p:sldId id="327" r:id="rId71"/>
    <p:sldId id="328" r:id="rId72"/>
    <p:sldId id="332" r:id="rId73"/>
    <p:sldId id="364" r:id="rId74"/>
    <p:sldId id="313" r:id="rId75"/>
    <p:sldId id="366" r:id="rId76"/>
    <p:sldId id="352" r:id="rId77"/>
    <p:sldId id="315" r:id="rId78"/>
    <p:sldId id="351" r:id="rId79"/>
    <p:sldId id="365" r:id="rId80"/>
    <p:sldId id="290" r:id="rId81"/>
    <p:sldId id="307" r:id="rId82"/>
    <p:sldId id="412" r:id="rId83"/>
    <p:sldId id="316" r:id="rId84"/>
    <p:sldId id="300" r:id="rId85"/>
    <p:sldId id="349" r:id="rId86"/>
    <p:sldId id="311" r:id="rId87"/>
    <p:sldId id="302" r:id="rId88"/>
    <p:sldId id="308" r:id="rId89"/>
    <p:sldId id="335" r:id="rId90"/>
    <p:sldId id="320" r:id="rId91"/>
    <p:sldId id="299" r:id="rId92"/>
    <p:sldId id="386" r:id="rId93"/>
    <p:sldId id="357" r:id="rId94"/>
    <p:sldId id="297" r:id="rId95"/>
    <p:sldId id="303" r:id="rId96"/>
    <p:sldId id="358" r:id="rId97"/>
    <p:sldId id="323" r:id="rId98"/>
    <p:sldId id="309" r:id="rId99"/>
    <p:sldId id="340" r:id="rId100"/>
    <p:sldId id="341" r:id="rId101"/>
    <p:sldId id="342" r:id="rId102"/>
    <p:sldId id="317" r:id="rId103"/>
    <p:sldId id="378" r:id="rId104"/>
    <p:sldId id="399" r:id="rId105"/>
    <p:sldId id="400" r:id="rId106"/>
    <p:sldId id="350" r:id="rId107"/>
    <p:sldId id="392" r:id="rId108"/>
    <p:sldId id="359" r:id="rId109"/>
    <p:sldId id="394" r:id="rId110"/>
    <p:sldId id="355" r:id="rId111"/>
    <p:sldId id="369" r:id="rId112"/>
    <p:sldId id="329" r:id="rId113"/>
    <p:sldId id="318" r:id="rId114"/>
    <p:sldId id="377" r:id="rId115"/>
    <p:sldId id="387" r:id="rId116"/>
    <p:sldId id="388" r:id="rId117"/>
    <p:sldId id="390" r:id="rId118"/>
    <p:sldId id="389" r:id="rId119"/>
    <p:sldId id="395" r:id="rId120"/>
    <p:sldId id="381" r:id="rId121"/>
    <p:sldId id="407" r:id="rId122"/>
    <p:sldId id="408" r:id="rId123"/>
    <p:sldId id="385" r:id="rId124"/>
    <p:sldId id="268" r:id="rId125"/>
    <p:sldId id="406" r:id="rId126"/>
    <p:sldId id="301" r:id="rId127"/>
    <p:sldId id="336" r:id="rId128"/>
    <p:sldId id="269" r:id="rId129"/>
    <p:sldId id="284" r:id="rId130"/>
    <p:sldId id="272" r:id="rId131"/>
    <p:sldId id="294" r:id="rId132"/>
    <p:sldId id="273" r:id="rId133"/>
    <p:sldId id="274" r:id="rId134"/>
    <p:sldId id="277" r:id="rId135"/>
    <p:sldId id="276" r:id="rId136"/>
    <p:sldId id="279" r:id="rId137"/>
    <p:sldId id="280" r:id="rId138"/>
    <p:sldId id="292" r:id="rId139"/>
    <p:sldId id="293" r:id="rId140"/>
    <p:sldId id="281" r:id="rId141"/>
    <p:sldId id="413" r:id="rId142"/>
    <p:sldId id="282" r:id="rId143"/>
    <p:sldId id="287" r:id="rId144"/>
    <p:sldId id="257" r:id="rId145"/>
    <p:sldId id="379" r:id="rId14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B4C6EF-1BC8-4699-AE3C-2F7A20849315}" v="7" dt="2026-11-02T04:31:27.5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60" autoAdjust="0"/>
    <p:restoredTop sz="94660"/>
  </p:normalViewPr>
  <p:slideViewPr>
    <p:cSldViewPr>
      <p:cViewPr varScale="1">
        <p:scale>
          <a:sx n="105" d="100"/>
          <a:sy n="105" d="100"/>
        </p:scale>
        <p:origin x="183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48"/>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presProps" Target="presProps.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microsoft.com/office/2015/10/relationships/revisionInfo" Target="revisionInfo.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DEA4BDE0-B5F3-9362-4809-1C2EA000403B}"/>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8915" name="Rectangle 3">
            <a:extLst>
              <a:ext uri="{FF2B5EF4-FFF2-40B4-BE49-F238E27FC236}">
                <a16:creationId xmlns:a16="http://schemas.microsoft.com/office/drawing/2014/main" id="{F8323FE5-0A54-3F62-E19C-CF982CBB5419}"/>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8916" name="Rectangle 4">
            <a:extLst>
              <a:ext uri="{FF2B5EF4-FFF2-40B4-BE49-F238E27FC236}">
                <a16:creationId xmlns:a16="http://schemas.microsoft.com/office/drawing/2014/main" id="{DA2F7524-9CEA-E4A8-405F-FB4F52648CFD}"/>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8917" name="Rectangle 5">
            <a:extLst>
              <a:ext uri="{FF2B5EF4-FFF2-40B4-BE49-F238E27FC236}">
                <a16:creationId xmlns:a16="http://schemas.microsoft.com/office/drawing/2014/main" id="{B062611D-D09E-BB50-A5B2-48D5DECBF1EC}"/>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63EDA5D-FF30-4DB9-944A-A26DE3C14F3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7F8DD8-A797-1239-CDF4-FBE228AA92D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34" charset="0"/>
              </a:defRPr>
            </a:lvl1pPr>
          </a:lstStyle>
          <a:p>
            <a:pPr>
              <a:defRPr/>
            </a:pPr>
            <a:endParaRPr lang="en-US"/>
          </a:p>
        </p:txBody>
      </p:sp>
      <p:sp>
        <p:nvSpPr>
          <p:cNvPr id="3" name="Date Placeholder 2">
            <a:extLst>
              <a:ext uri="{FF2B5EF4-FFF2-40B4-BE49-F238E27FC236}">
                <a16:creationId xmlns:a16="http://schemas.microsoft.com/office/drawing/2014/main" id="{4907CA03-11FE-1824-D61A-0308B213099C}"/>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itchFamily="34" charset="0"/>
              </a:defRPr>
            </a:lvl1pPr>
          </a:lstStyle>
          <a:p>
            <a:pPr>
              <a:defRPr/>
            </a:pPr>
            <a:fld id="{4D0DCF19-A4D7-4BEB-81BC-BE66019B1819}" type="datetimeFigureOut">
              <a:rPr lang="en-US"/>
              <a:pPr>
                <a:defRPr/>
              </a:pPr>
              <a:t>11/3/2026</a:t>
            </a:fld>
            <a:endParaRPr lang="en-US"/>
          </a:p>
        </p:txBody>
      </p:sp>
      <p:sp>
        <p:nvSpPr>
          <p:cNvPr id="4" name="Slide Image Placeholder 3">
            <a:extLst>
              <a:ext uri="{FF2B5EF4-FFF2-40B4-BE49-F238E27FC236}">
                <a16:creationId xmlns:a16="http://schemas.microsoft.com/office/drawing/2014/main" id="{90165EA4-BC0F-B0BB-F8CD-8C0E9BA7061C}"/>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66B5D41-86C3-0F01-2C29-1278729E6AF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5E88379-676A-2CFE-435A-7655F9DB4FE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B149ED52-E0FF-FE03-EE33-4E42F5CE463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C8F06A2-D936-4C19-8E43-34CFBB09A98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2C7B314F-D73F-7BBB-CA00-5D1FB6E5DF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9E840F6-7C5D-4E85-8D60-FB3F8BBF9FD4}" type="slidenum">
              <a:rPr lang="en-US" altLang="en-US" smtClean="0">
                <a:latin typeface="Times New Roman" panose="02020603050405020304" pitchFamily="18" charset="0"/>
              </a:rPr>
              <a:pPr>
                <a:spcBef>
                  <a:spcPct val="0"/>
                </a:spcBef>
              </a:pPr>
              <a:t>30</a:t>
            </a:fld>
            <a:endParaRPr lang="en-US" altLang="en-US">
              <a:latin typeface="Times New Roman" panose="02020603050405020304" pitchFamily="18" charset="0"/>
            </a:endParaRPr>
          </a:p>
        </p:txBody>
      </p:sp>
      <p:sp>
        <p:nvSpPr>
          <p:cNvPr id="33795" name="Rectangle 2">
            <a:extLst>
              <a:ext uri="{FF2B5EF4-FFF2-40B4-BE49-F238E27FC236}">
                <a16:creationId xmlns:a16="http://schemas.microsoft.com/office/drawing/2014/main" id="{34DDC578-CABB-C765-CE2D-88B8DD6D61B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a:extLst>
              <a:ext uri="{FF2B5EF4-FFF2-40B4-BE49-F238E27FC236}">
                <a16:creationId xmlns:a16="http://schemas.microsoft.com/office/drawing/2014/main" id="{4234FC2B-5CE6-B71B-D7C3-F3CBA140AA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487CA68-B7C2-ED09-DC7D-2FA33CD4F61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699E72D-655D-459A-70C3-C45142FC34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37C5DE3-3ACA-1A94-0EA7-7593F98AC750}"/>
              </a:ext>
            </a:extLst>
          </p:cNvPr>
          <p:cNvSpPr>
            <a:spLocks noGrp="1" noChangeArrowheads="1"/>
          </p:cNvSpPr>
          <p:nvPr>
            <p:ph type="sldNum" sz="quarter" idx="12"/>
          </p:nvPr>
        </p:nvSpPr>
        <p:spPr>
          <a:ln/>
        </p:spPr>
        <p:txBody>
          <a:bodyPr/>
          <a:lstStyle>
            <a:lvl1pPr>
              <a:defRPr/>
            </a:lvl1pPr>
          </a:lstStyle>
          <a:p>
            <a:pPr>
              <a:defRPr/>
            </a:pPr>
            <a:fld id="{7DDFE857-ACB2-47D8-AD50-CFDB3B267F8A}" type="slidenum">
              <a:rPr lang="en-US" altLang="en-US"/>
              <a:pPr>
                <a:defRPr/>
              </a:pPr>
              <a:t>‹#›</a:t>
            </a:fld>
            <a:endParaRPr lang="en-US" altLang="en-US"/>
          </a:p>
        </p:txBody>
      </p:sp>
    </p:spTree>
    <p:extLst>
      <p:ext uri="{BB962C8B-B14F-4D97-AF65-F5344CB8AC3E}">
        <p14:creationId xmlns:p14="http://schemas.microsoft.com/office/powerpoint/2010/main" val="148515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021E94D-F471-91B4-A18B-A2F5095722C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EF6A081-C694-06AC-F45A-6A4D2C5F6A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6E0335F-050A-2675-D6C3-11EC01B241F1}"/>
              </a:ext>
            </a:extLst>
          </p:cNvPr>
          <p:cNvSpPr>
            <a:spLocks noGrp="1" noChangeArrowheads="1"/>
          </p:cNvSpPr>
          <p:nvPr>
            <p:ph type="sldNum" sz="quarter" idx="12"/>
          </p:nvPr>
        </p:nvSpPr>
        <p:spPr>
          <a:ln/>
        </p:spPr>
        <p:txBody>
          <a:bodyPr/>
          <a:lstStyle>
            <a:lvl1pPr>
              <a:defRPr/>
            </a:lvl1pPr>
          </a:lstStyle>
          <a:p>
            <a:pPr>
              <a:defRPr/>
            </a:pPr>
            <a:fld id="{3217C6CC-1BAF-467D-BF46-3A4EDBBB8FB8}" type="slidenum">
              <a:rPr lang="en-US" altLang="en-US"/>
              <a:pPr>
                <a:defRPr/>
              </a:pPr>
              <a:t>‹#›</a:t>
            </a:fld>
            <a:endParaRPr lang="en-US" altLang="en-US"/>
          </a:p>
        </p:txBody>
      </p:sp>
    </p:spTree>
    <p:extLst>
      <p:ext uri="{BB962C8B-B14F-4D97-AF65-F5344CB8AC3E}">
        <p14:creationId xmlns:p14="http://schemas.microsoft.com/office/powerpoint/2010/main" val="2785035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E1E08DF-6EAA-7B7D-0B4B-CFAD6F340B8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1947AA2-7058-F7E4-DA1C-7036DE5E69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123237A-6DE9-C4E0-2FDF-7F2B8F4BC871}"/>
              </a:ext>
            </a:extLst>
          </p:cNvPr>
          <p:cNvSpPr>
            <a:spLocks noGrp="1" noChangeArrowheads="1"/>
          </p:cNvSpPr>
          <p:nvPr>
            <p:ph type="sldNum" sz="quarter" idx="12"/>
          </p:nvPr>
        </p:nvSpPr>
        <p:spPr>
          <a:ln/>
        </p:spPr>
        <p:txBody>
          <a:bodyPr/>
          <a:lstStyle>
            <a:lvl1pPr>
              <a:defRPr/>
            </a:lvl1pPr>
          </a:lstStyle>
          <a:p>
            <a:pPr>
              <a:defRPr/>
            </a:pPr>
            <a:fld id="{9DCE4E72-C72C-4B98-90A5-0C06D8DE2539}" type="slidenum">
              <a:rPr lang="en-US" altLang="en-US"/>
              <a:pPr>
                <a:defRPr/>
              </a:pPr>
              <a:t>‹#›</a:t>
            </a:fld>
            <a:endParaRPr lang="en-US" altLang="en-US"/>
          </a:p>
        </p:txBody>
      </p:sp>
    </p:spTree>
    <p:extLst>
      <p:ext uri="{BB962C8B-B14F-4D97-AF65-F5344CB8AC3E}">
        <p14:creationId xmlns:p14="http://schemas.microsoft.com/office/powerpoint/2010/main" val="4172023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731BCBB-907B-542A-B109-788982EEB62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B44F59-F9AC-231B-F2D3-022178E368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B30A0C2-AC40-9578-BE7C-E5651C032D85}"/>
              </a:ext>
            </a:extLst>
          </p:cNvPr>
          <p:cNvSpPr>
            <a:spLocks noGrp="1" noChangeArrowheads="1"/>
          </p:cNvSpPr>
          <p:nvPr>
            <p:ph type="sldNum" sz="quarter" idx="12"/>
          </p:nvPr>
        </p:nvSpPr>
        <p:spPr>
          <a:ln/>
        </p:spPr>
        <p:txBody>
          <a:bodyPr/>
          <a:lstStyle>
            <a:lvl1pPr>
              <a:defRPr/>
            </a:lvl1pPr>
          </a:lstStyle>
          <a:p>
            <a:pPr>
              <a:defRPr/>
            </a:pPr>
            <a:fld id="{1CB6DE00-07AB-450F-9982-BE57997F450E}" type="slidenum">
              <a:rPr lang="en-US" altLang="en-US"/>
              <a:pPr>
                <a:defRPr/>
              </a:pPr>
              <a:t>‹#›</a:t>
            </a:fld>
            <a:endParaRPr lang="en-US" altLang="en-US"/>
          </a:p>
        </p:txBody>
      </p:sp>
    </p:spTree>
    <p:extLst>
      <p:ext uri="{BB962C8B-B14F-4D97-AF65-F5344CB8AC3E}">
        <p14:creationId xmlns:p14="http://schemas.microsoft.com/office/powerpoint/2010/main" val="3229230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7FFD307-BA24-B03F-9ACE-1C5943EA80D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C34EC7-B839-64A8-CB81-1675CC05976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832ED8F-9D5C-6F8C-4EB6-14F56D73964C}"/>
              </a:ext>
            </a:extLst>
          </p:cNvPr>
          <p:cNvSpPr>
            <a:spLocks noGrp="1" noChangeArrowheads="1"/>
          </p:cNvSpPr>
          <p:nvPr>
            <p:ph type="sldNum" sz="quarter" idx="12"/>
          </p:nvPr>
        </p:nvSpPr>
        <p:spPr>
          <a:ln/>
        </p:spPr>
        <p:txBody>
          <a:bodyPr/>
          <a:lstStyle>
            <a:lvl1pPr>
              <a:defRPr/>
            </a:lvl1pPr>
          </a:lstStyle>
          <a:p>
            <a:pPr>
              <a:defRPr/>
            </a:pPr>
            <a:fld id="{91935383-1AAC-450F-B0FC-A94197A0E6AE}" type="slidenum">
              <a:rPr lang="en-US" altLang="en-US"/>
              <a:pPr>
                <a:defRPr/>
              </a:pPr>
              <a:t>‹#›</a:t>
            </a:fld>
            <a:endParaRPr lang="en-US" altLang="en-US"/>
          </a:p>
        </p:txBody>
      </p:sp>
    </p:spTree>
    <p:extLst>
      <p:ext uri="{BB962C8B-B14F-4D97-AF65-F5344CB8AC3E}">
        <p14:creationId xmlns:p14="http://schemas.microsoft.com/office/powerpoint/2010/main" val="3065898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938EC19-DE07-CC65-CDFE-C6975CEC041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62CEF79-569E-49C3-83B1-9D778DCBA9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B189A4E-98AC-C915-4532-016CEB3E2B7A}"/>
              </a:ext>
            </a:extLst>
          </p:cNvPr>
          <p:cNvSpPr>
            <a:spLocks noGrp="1" noChangeArrowheads="1"/>
          </p:cNvSpPr>
          <p:nvPr>
            <p:ph type="sldNum" sz="quarter" idx="12"/>
          </p:nvPr>
        </p:nvSpPr>
        <p:spPr>
          <a:ln/>
        </p:spPr>
        <p:txBody>
          <a:bodyPr/>
          <a:lstStyle>
            <a:lvl1pPr>
              <a:defRPr/>
            </a:lvl1pPr>
          </a:lstStyle>
          <a:p>
            <a:pPr>
              <a:defRPr/>
            </a:pPr>
            <a:fld id="{D1444596-A997-4A1A-8AF5-25F76D939970}" type="slidenum">
              <a:rPr lang="en-US" altLang="en-US"/>
              <a:pPr>
                <a:defRPr/>
              </a:pPr>
              <a:t>‹#›</a:t>
            </a:fld>
            <a:endParaRPr lang="en-US" altLang="en-US"/>
          </a:p>
        </p:txBody>
      </p:sp>
    </p:spTree>
    <p:extLst>
      <p:ext uri="{BB962C8B-B14F-4D97-AF65-F5344CB8AC3E}">
        <p14:creationId xmlns:p14="http://schemas.microsoft.com/office/powerpoint/2010/main" val="3987917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4068425-C41C-4454-4E0D-8E0E0569505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9B6AAB4-A399-171A-3114-720B53A120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59397DB-03D2-75E1-B10A-3E9C306B0EB7}"/>
              </a:ext>
            </a:extLst>
          </p:cNvPr>
          <p:cNvSpPr>
            <a:spLocks noGrp="1" noChangeArrowheads="1"/>
          </p:cNvSpPr>
          <p:nvPr>
            <p:ph type="sldNum" sz="quarter" idx="12"/>
          </p:nvPr>
        </p:nvSpPr>
        <p:spPr>
          <a:ln/>
        </p:spPr>
        <p:txBody>
          <a:bodyPr/>
          <a:lstStyle>
            <a:lvl1pPr>
              <a:defRPr/>
            </a:lvl1pPr>
          </a:lstStyle>
          <a:p>
            <a:pPr>
              <a:defRPr/>
            </a:pPr>
            <a:fld id="{A133E029-5F5F-418F-9B4E-F80ED8A094B7}" type="slidenum">
              <a:rPr lang="en-US" altLang="en-US"/>
              <a:pPr>
                <a:defRPr/>
              </a:pPr>
              <a:t>‹#›</a:t>
            </a:fld>
            <a:endParaRPr lang="en-US" altLang="en-US"/>
          </a:p>
        </p:txBody>
      </p:sp>
    </p:spTree>
    <p:extLst>
      <p:ext uri="{BB962C8B-B14F-4D97-AF65-F5344CB8AC3E}">
        <p14:creationId xmlns:p14="http://schemas.microsoft.com/office/powerpoint/2010/main" val="202564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A3EA7B3-92B9-A59B-3F51-0E734C5FB42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72533A5-2E7C-D55A-C034-8FE0027E4E9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839178C-7572-2DB5-F053-5CCD7E58E7CF}"/>
              </a:ext>
            </a:extLst>
          </p:cNvPr>
          <p:cNvSpPr>
            <a:spLocks noGrp="1" noChangeArrowheads="1"/>
          </p:cNvSpPr>
          <p:nvPr>
            <p:ph type="sldNum" sz="quarter" idx="12"/>
          </p:nvPr>
        </p:nvSpPr>
        <p:spPr>
          <a:ln/>
        </p:spPr>
        <p:txBody>
          <a:bodyPr/>
          <a:lstStyle>
            <a:lvl1pPr>
              <a:defRPr/>
            </a:lvl1pPr>
          </a:lstStyle>
          <a:p>
            <a:pPr>
              <a:defRPr/>
            </a:pPr>
            <a:fld id="{78DC694E-52F6-4119-854D-28D616CD4175}" type="slidenum">
              <a:rPr lang="en-US" altLang="en-US"/>
              <a:pPr>
                <a:defRPr/>
              </a:pPr>
              <a:t>‹#›</a:t>
            </a:fld>
            <a:endParaRPr lang="en-US" altLang="en-US"/>
          </a:p>
        </p:txBody>
      </p:sp>
    </p:spTree>
    <p:extLst>
      <p:ext uri="{BB962C8B-B14F-4D97-AF65-F5344CB8AC3E}">
        <p14:creationId xmlns:p14="http://schemas.microsoft.com/office/powerpoint/2010/main" val="2908472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41598CC-A9DE-07CE-1F3D-35628F4FEB0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A546EE4-42A3-0D19-8A29-ABC0A4F8DF1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FC24925-7DBA-F4E0-81F7-4DF07DB42D4F}"/>
              </a:ext>
            </a:extLst>
          </p:cNvPr>
          <p:cNvSpPr>
            <a:spLocks noGrp="1" noChangeArrowheads="1"/>
          </p:cNvSpPr>
          <p:nvPr>
            <p:ph type="sldNum" sz="quarter" idx="12"/>
          </p:nvPr>
        </p:nvSpPr>
        <p:spPr>
          <a:ln/>
        </p:spPr>
        <p:txBody>
          <a:bodyPr/>
          <a:lstStyle>
            <a:lvl1pPr>
              <a:defRPr/>
            </a:lvl1pPr>
          </a:lstStyle>
          <a:p>
            <a:pPr>
              <a:defRPr/>
            </a:pPr>
            <a:fld id="{C04341C2-5AEB-4DE9-8F5F-8FD972AA38BE}" type="slidenum">
              <a:rPr lang="en-US" altLang="en-US"/>
              <a:pPr>
                <a:defRPr/>
              </a:pPr>
              <a:t>‹#›</a:t>
            </a:fld>
            <a:endParaRPr lang="en-US" altLang="en-US"/>
          </a:p>
        </p:txBody>
      </p:sp>
    </p:spTree>
    <p:extLst>
      <p:ext uri="{BB962C8B-B14F-4D97-AF65-F5344CB8AC3E}">
        <p14:creationId xmlns:p14="http://schemas.microsoft.com/office/powerpoint/2010/main" val="253070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512E4DC-9432-EB2F-0950-7C53C9D77F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B8294AA-5CE2-9BA3-57AD-E71B78CED9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44854BB-1FA5-D94B-80A9-AF892AB525D4}"/>
              </a:ext>
            </a:extLst>
          </p:cNvPr>
          <p:cNvSpPr>
            <a:spLocks noGrp="1" noChangeArrowheads="1"/>
          </p:cNvSpPr>
          <p:nvPr>
            <p:ph type="sldNum" sz="quarter" idx="12"/>
          </p:nvPr>
        </p:nvSpPr>
        <p:spPr>
          <a:ln/>
        </p:spPr>
        <p:txBody>
          <a:bodyPr/>
          <a:lstStyle>
            <a:lvl1pPr>
              <a:defRPr/>
            </a:lvl1pPr>
          </a:lstStyle>
          <a:p>
            <a:pPr>
              <a:defRPr/>
            </a:pPr>
            <a:fld id="{DB1E9489-9269-4AAF-8564-A3869422B27E}" type="slidenum">
              <a:rPr lang="en-US" altLang="en-US"/>
              <a:pPr>
                <a:defRPr/>
              </a:pPr>
              <a:t>‹#›</a:t>
            </a:fld>
            <a:endParaRPr lang="en-US" altLang="en-US"/>
          </a:p>
        </p:txBody>
      </p:sp>
    </p:spTree>
    <p:extLst>
      <p:ext uri="{BB962C8B-B14F-4D97-AF65-F5344CB8AC3E}">
        <p14:creationId xmlns:p14="http://schemas.microsoft.com/office/powerpoint/2010/main" val="4190367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C38A991-D9BA-C9D5-AE8A-BB6DB1E0B02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95EBC4-43EB-43F1-3DFF-5F594C9485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942900C-D4E2-41E8-F9EC-5DEB4E8FE671}"/>
              </a:ext>
            </a:extLst>
          </p:cNvPr>
          <p:cNvSpPr>
            <a:spLocks noGrp="1" noChangeArrowheads="1"/>
          </p:cNvSpPr>
          <p:nvPr>
            <p:ph type="sldNum" sz="quarter" idx="12"/>
          </p:nvPr>
        </p:nvSpPr>
        <p:spPr>
          <a:ln/>
        </p:spPr>
        <p:txBody>
          <a:bodyPr/>
          <a:lstStyle>
            <a:lvl1pPr>
              <a:defRPr/>
            </a:lvl1pPr>
          </a:lstStyle>
          <a:p>
            <a:pPr>
              <a:defRPr/>
            </a:pPr>
            <a:fld id="{BBEB727E-6D8D-40BD-B76D-BD885BFE0E2F}" type="slidenum">
              <a:rPr lang="en-US" altLang="en-US"/>
              <a:pPr>
                <a:defRPr/>
              </a:pPr>
              <a:t>‹#›</a:t>
            </a:fld>
            <a:endParaRPr lang="en-US" altLang="en-US"/>
          </a:p>
        </p:txBody>
      </p:sp>
    </p:spTree>
    <p:extLst>
      <p:ext uri="{BB962C8B-B14F-4D97-AF65-F5344CB8AC3E}">
        <p14:creationId xmlns:p14="http://schemas.microsoft.com/office/powerpoint/2010/main" val="96530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14E953F-C82E-C8FC-5427-0FBBB76ADC85}"/>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6D98AE6-471E-D865-784C-9129D0EA7ABB}"/>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0FC27D1-1D70-B3C2-E9FB-1DAAA0F59761}"/>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B72B5106-0007-DACF-7204-B8B9FA6F0511}"/>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0EE94EB8-11D4-984F-81D5-E52679F9CD60}"/>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1E474A7-C6E2-4041-BFA8-B67CD1AB7FE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hyperlink" Target="http://phsj.org/luxury-care-concierge-care/" TargetMode="External"/><Relationship Id="rId2" Type="http://schemas.openxmlformats.org/officeDocument/2006/relationships/hyperlink" Target="http://phsj.org/?page_id=30" TargetMode="External"/><Relationship Id="rId1" Type="http://schemas.openxmlformats.org/officeDocument/2006/relationships/slideLayout" Target="../slideLayouts/slideLayout2.xml"/><Relationship Id="rId4" Type="http://schemas.openxmlformats.org/officeDocument/2006/relationships/hyperlink" Target="https://phsj.org/environmental-health/"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www.phsj.org/" TargetMode="External"/><Relationship Id="rId2" Type="http://schemas.openxmlformats.org/officeDocument/2006/relationships/hyperlink" Target="http://www.publichealthandsocialjustice.org/" TargetMode="External"/><Relationship Id="rId1" Type="http://schemas.openxmlformats.org/officeDocument/2006/relationships/slideLayout" Target="../slideLayouts/slideLayout2.xml"/><Relationship Id="rId4" Type="http://schemas.openxmlformats.org/officeDocument/2006/relationships/hyperlink" Target="mailto:martindonohoe@phsj.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71BDD4F-CBB2-1A1C-C4DF-D127F1BBF4ED}"/>
              </a:ext>
            </a:extLst>
          </p:cNvPr>
          <p:cNvSpPr>
            <a:spLocks noGrp="1" noChangeArrowheads="1"/>
          </p:cNvSpPr>
          <p:nvPr>
            <p:ph type="ctrTitle"/>
          </p:nvPr>
        </p:nvSpPr>
        <p:spPr>
          <a:xfrm>
            <a:off x="685800" y="533400"/>
            <a:ext cx="7772400" cy="4191000"/>
          </a:xfrm>
        </p:spPr>
        <p:txBody>
          <a:bodyPr/>
          <a:lstStyle/>
          <a:p>
            <a:pPr eaLnBrk="1" hangingPunct="1"/>
            <a:r>
              <a:rPr lang="en-US" altLang="en-US" sz="5400"/>
              <a:t>Scans and Scams:</a:t>
            </a:r>
            <a:br>
              <a:rPr lang="en-US" altLang="en-US" sz="5400"/>
            </a:br>
            <a:r>
              <a:rPr lang="en-US" altLang="en-US"/>
              <a:t>Necessary and Unnecessary Screening Tests</a:t>
            </a:r>
          </a:p>
        </p:txBody>
      </p:sp>
      <p:sp>
        <p:nvSpPr>
          <p:cNvPr id="4099" name="Rectangle 3">
            <a:extLst>
              <a:ext uri="{FF2B5EF4-FFF2-40B4-BE49-F238E27FC236}">
                <a16:creationId xmlns:a16="http://schemas.microsoft.com/office/drawing/2014/main" id="{47ACD175-B4B1-7699-F62A-1445643E5F32}"/>
              </a:ext>
            </a:extLst>
          </p:cNvPr>
          <p:cNvSpPr>
            <a:spLocks noGrp="1" noChangeArrowheads="1"/>
          </p:cNvSpPr>
          <p:nvPr>
            <p:ph type="subTitle" idx="1"/>
          </p:nvPr>
        </p:nvSpPr>
        <p:spPr>
          <a:xfrm>
            <a:off x="1371600" y="5029200"/>
            <a:ext cx="6400800" cy="1066800"/>
          </a:xfrm>
        </p:spPr>
        <p:txBody>
          <a:bodyPr/>
          <a:lstStyle/>
          <a:p>
            <a:pPr eaLnBrk="1" hangingPunct="1"/>
            <a:r>
              <a:rPr lang="en-US" altLang="en-US" sz="3600"/>
              <a:t>Martin Donohoe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355E806-8B3D-B220-9208-913ADA7622BF}"/>
              </a:ext>
            </a:extLst>
          </p:cNvPr>
          <p:cNvSpPr>
            <a:spLocks noGrp="1" noChangeArrowheads="1"/>
          </p:cNvSpPr>
          <p:nvPr>
            <p:ph type="title"/>
          </p:nvPr>
        </p:nvSpPr>
        <p:spPr/>
        <p:txBody>
          <a:bodyPr/>
          <a:lstStyle/>
          <a:p>
            <a:pPr eaLnBrk="1" hangingPunct="1"/>
            <a:r>
              <a:rPr lang="en-US" altLang="en-US"/>
              <a:t>Outline</a:t>
            </a:r>
          </a:p>
        </p:txBody>
      </p:sp>
      <p:sp>
        <p:nvSpPr>
          <p:cNvPr id="5123" name="Rectangle 3">
            <a:extLst>
              <a:ext uri="{FF2B5EF4-FFF2-40B4-BE49-F238E27FC236}">
                <a16:creationId xmlns:a16="http://schemas.microsoft.com/office/drawing/2014/main" id="{2E28B2DC-2603-A19C-8482-71C4780617EC}"/>
              </a:ext>
            </a:extLst>
          </p:cNvPr>
          <p:cNvSpPr>
            <a:spLocks noGrp="1" noChangeArrowheads="1"/>
          </p:cNvSpPr>
          <p:nvPr>
            <p:ph type="body" idx="1"/>
          </p:nvPr>
        </p:nvSpPr>
        <p:spPr/>
        <p:txBody>
          <a:bodyPr/>
          <a:lstStyle/>
          <a:p>
            <a:pPr eaLnBrk="1" hangingPunct="1"/>
            <a:r>
              <a:rPr lang="en-US" altLang="en-US"/>
              <a:t>Evidence-based screening</a:t>
            </a:r>
          </a:p>
          <a:p>
            <a:pPr eaLnBrk="1" hangingPunct="1"/>
            <a:r>
              <a:rPr lang="en-US" altLang="en-US"/>
              <a:t>Appropriate and unnecessary testing</a:t>
            </a:r>
          </a:p>
          <a:p>
            <a:pPr eaLnBrk="1" hangingPunct="1"/>
            <a:r>
              <a:rPr lang="en-US" altLang="en-US"/>
              <a:t>Risks of unnecessary testing</a:t>
            </a:r>
          </a:p>
          <a:p>
            <a:pPr eaLnBrk="1" hangingPunct="1"/>
            <a:r>
              <a:rPr lang="en-US" altLang="en-US"/>
              <a:t>Unnecessary testing and luxury care</a:t>
            </a:r>
          </a:p>
          <a:p>
            <a:pPr eaLnBrk="1" hangingPunct="1"/>
            <a:r>
              <a:rPr lang="en-US" altLang="en-US"/>
              <a:t>Recognizing health scams</a:t>
            </a:r>
          </a:p>
          <a:p>
            <a:pPr eaLnBrk="1" hangingPunct="1"/>
            <a:r>
              <a:rPr lang="en-US" altLang="en-US"/>
              <a:t>Current pseudoscience / anti-science</a:t>
            </a:r>
          </a:p>
          <a:p>
            <a:pPr eaLnBrk="1" hangingPunct="1"/>
            <a:r>
              <a:rPr lang="en-US" altLang="en-US"/>
              <a:t>Conclusions and Suggestions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83877976-545A-7720-931E-313CDCD359DE}"/>
              </a:ext>
            </a:extLst>
          </p:cNvPr>
          <p:cNvSpPr>
            <a:spLocks noGrp="1" noChangeArrowheads="1"/>
          </p:cNvSpPr>
          <p:nvPr>
            <p:ph type="title"/>
          </p:nvPr>
        </p:nvSpPr>
        <p:spPr/>
        <p:txBody>
          <a:bodyPr/>
          <a:lstStyle/>
          <a:p>
            <a:pPr eaLnBrk="1" hangingPunct="1"/>
            <a:r>
              <a:rPr lang="en-US" altLang="en-US" sz="4000"/>
              <a:t>Criteria for Evidence-Based Screening</a:t>
            </a:r>
          </a:p>
        </p:txBody>
      </p:sp>
      <p:sp>
        <p:nvSpPr>
          <p:cNvPr id="6147" name="Rectangle 3">
            <a:extLst>
              <a:ext uri="{FF2B5EF4-FFF2-40B4-BE49-F238E27FC236}">
                <a16:creationId xmlns:a16="http://schemas.microsoft.com/office/drawing/2014/main" id="{D4F27DB8-CDC0-928C-2871-CAB9F49C4A22}"/>
              </a:ext>
            </a:extLst>
          </p:cNvPr>
          <p:cNvSpPr>
            <a:spLocks noGrp="1" noChangeArrowheads="1"/>
          </p:cNvSpPr>
          <p:nvPr>
            <p:ph type="body" idx="1"/>
          </p:nvPr>
        </p:nvSpPr>
        <p:spPr/>
        <p:txBody>
          <a:bodyPr/>
          <a:lstStyle/>
          <a:p>
            <a:pPr eaLnBrk="1" hangingPunct="1"/>
            <a:r>
              <a:rPr lang="en-US" altLang="en-US" sz="2800" dirty="0"/>
              <a:t>Disease reasonably common, significantly affects duration and/or quality of life</a:t>
            </a:r>
          </a:p>
          <a:p>
            <a:pPr eaLnBrk="1" hangingPunct="1"/>
            <a:r>
              <a:rPr lang="en-US" altLang="en-US" sz="2800" dirty="0"/>
              <a:t>Existence of acceptable, effective treatment(s)</a:t>
            </a:r>
          </a:p>
          <a:p>
            <a:pPr eaLnBrk="1" hangingPunct="1"/>
            <a:r>
              <a:rPr lang="en-US" altLang="en-US" sz="2800" dirty="0"/>
              <a:t>Asymptomatic period during which detection and treatment can improve outcome</a:t>
            </a:r>
          </a:p>
          <a:p>
            <a:pPr eaLnBrk="1" hangingPunct="1"/>
            <a:r>
              <a:rPr lang="en-US" altLang="en-US" sz="2800" dirty="0"/>
              <a:t>Treatment during asymptomatic period superior to treatment once symptoms appear</a:t>
            </a:r>
          </a:p>
          <a:p>
            <a:pPr eaLnBrk="1" hangingPunct="1"/>
            <a:r>
              <a:rPr lang="en-US" altLang="en-US" sz="2800" dirty="0"/>
              <a:t>Test safe, affordable, adequate sensitivity and specificity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5AC6FBC-60EA-B200-1ED7-08C7804C8EFF}"/>
              </a:ext>
            </a:extLst>
          </p:cNvPr>
          <p:cNvSpPr>
            <a:spLocks noGrp="1" noChangeArrowheads="1"/>
          </p:cNvSpPr>
          <p:nvPr>
            <p:ph type="title"/>
          </p:nvPr>
        </p:nvSpPr>
        <p:spPr/>
        <p:txBody>
          <a:bodyPr/>
          <a:lstStyle/>
          <a:p>
            <a:pPr eaLnBrk="1" hangingPunct="1"/>
            <a:r>
              <a:rPr lang="en-US" altLang="en-US" sz="4000"/>
              <a:t>Evidence-Based Screening: Examples</a:t>
            </a:r>
          </a:p>
        </p:txBody>
      </p:sp>
      <p:sp>
        <p:nvSpPr>
          <p:cNvPr id="7171" name="Rectangle 3">
            <a:extLst>
              <a:ext uri="{FF2B5EF4-FFF2-40B4-BE49-F238E27FC236}">
                <a16:creationId xmlns:a16="http://schemas.microsoft.com/office/drawing/2014/main" id="{FB32B194-0F61-03DD-04C4-539886242BA5}"/>
              </a:ext>
            </a:extLst>
          </p:cNvPr>
          <p:cNvSpPr>
            <a:spLocks noGrp="1" noChangeArrowheads="1"/>
          </p:cNvSpPr>
          <p:nvPr>
            <p:ph type="body" idx="1"/>
          </p:nvPr>
        </p:nvSpPr>
        <p:spPr/>
        <p:txBody>
          <a:bodyPr/>
          <a:lstStyle/>
          <a:p>
            <a:pPr eaLnBrk="1" hangingPunct="1"/>
            <a:r>
              <a:rPr lang="en-US" altLang="en-US" sz="2800" dirty="0"/>
              <a:t>Blood pressure monitoring (age</a:t>
            </a:r>
            <a:r>
              <a:rPr lang="en-US" altLang="en-US" sz="2800" dirty="0">
                <a:cs typeface="Arial" panose="020B0604020202020204" pitchFamily="34" charset="0"/>
              </a:rPr>
              <a:t>&gt;21)</a:t>
            </a:r>
          </a:p>
          <a:p>
            <a:pPr eaLnBrk="1" hangingPunct="1"/>
            <a:r>
              <a:rPr lang="en-US" altLang="en-US" sz="2800" dirty="0"/>
              <a:t>Cholesterol tests (ages 35-65)</a:t>
            </a:r>
          </a:p>
          <a:p>
            <a:pPr eaLnBrk="1" hangingPunct="1"/>
            <a:r>
              <a:rPr lang="en-US" altLang="en-US" sz="2800" dirty="0"/>
              <a:t>Oral glucose tolerance testing during pregnancy</a:t>
            </a:r>
          </a:p>
          <a:p>
            <a:pPr eaLnBrk="1" hangingPunct="1"/>
            <a:r>
              <a:rPr lang="en-US" altLang="en-US" sz="2800" dirty="0"/>
              <a:t>HPV testing/Pap smears</a:t>
            </a:r>
          </a:p>
          <a:p>
            <a:pPr lvl="1" eaLnBrk="1" hangingPunct="1"/>
            <a:r>
              <a:rPr lang="en-US" altLang="en-US" dirty="0"/>
              <a:t>But much overuse, 75% of annual cervical cancer screenings unnecessary in one study</a:t>
            </a:r>
          </a:p>
          <a:p>
            <a:pPr lvl="1" eaLnBrk="1" hangingPunct="1"/>
            <a:r>
              <a:rPr lang="en-US" altLang="en-US" dirty="0"/>
              <a:t>HPV vaccine uptake 60% (2023)</a:t>
            </a:r>
          </a:p>
          <a:p>
            <a:pPr eaLnBrk="1" hangingPunct="1"/>
            <a:endParaRPr lang="en-US" alt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4770E42C-6C72-C134-4867-3273335B948D}"/>
              </a:ext>
            </a:extLst>
          </p:cNvPr>
          <p:cNvSpPr>
            <a:spLocks noGrp="1" noChangeArrowheads="1"/>
          </p:cNvSpPr>
          <p:nvPr>
            <p:ph type="title"/>
          </p:nvPr>
        </p:nvSpPr>
        <p:spPr/>
        <p:txBody>
          <a:bodyPr/>
          <a:lstStyle/>
          <a:p>
            <a:r>
              <a:rPr lang="en-US" altLang="en-US"/>
              <a:t>Evidence-Based Screening: Examples</a:t>
            </a:r>
          </a:p>
        </p:txBody>
      </p:sp>
      <p:sp>
        <p:nvSpPr>
          <p:cNvPr id="8195" name="Content Placeholder 2">
            <a:extLst>
              <a:ext uri="{FF2B5EF4-FFF2-40B4-BE49-F238E27FC236}">
                <a16:creationId xmlns:a16="http://schemas.microsoft.com/office/drawing/2014/main" id="{3EC72EE0-0640-958F-0F30-3C06CB471596}"/>
              </a:ext>
            </a:extLst>
          </p:cNvPr>
          <p:cNvSpPr>
            <a:spLocks noGrp="1" noChangeArrowheads="1"/>
          </p:cNvSpPr>
          <p:nvPr>
            <p:ph idx="1"/>
          </p:nvPr>
        </p:nvSpPr>
        <p:spPr/>
        <p:txBody>
          <a:bodyPr/>
          <a:lstStyle/>
          <a:p>
            <a:pPr eaLnBrk="1" hangingPunct="1"/>
            <a:r>
              <a:rPr lang="en-US" altLang="en-US" sz="2400" dirty="0"/>
              <a:t>Mammography (biennial age 40-74)</a:t>
            </a:r>
          </a:p>
          <a:p>
            <a:pPr lvl="1" eaLnBrk="1" hangingPunct="1"/>
            <a:r>
              <a:rPr lang="en-US" altLang="en-US" sz="2400" dirty="0"/>
              <a:t>May decrease death rate from breast cancer by up to 20% (but no change on all-cause mortality)</a:t>
            </a:r>
          </a:p>
          <a:p>
            <a:pPr lvl="1" eaLnBrk="1" hangingPunct="1"/>
            <a:r>
              <a:rPr lang="en-US" altLang="en-US" sz="2400" dirty="0"/>
              <a:t>FDA requirement and profusion of breast density laws (requiring notification of benefits and/or coverage of costs of adjunctive ultrasound in women with dense breasts)</a:t>
            </a:r>
          </a:p>
          <a:p>
            <a:pPr lvl="2" eaLnBrk="1" hangingPunct="1"/>
            <a:r>
              <a:rPr lang="en-US" altLang="en-US" dirty="0"/>
              <a:t>Supplemental MRI may be recommended (better than US)</a:t>
            </a:r>
          </a:p>
          <a:p>
            <a:pPr lvl="1"/>
            <a:r>
              <a:rPr lang="en-US" altLang="en-US" sz="2400" dirty="0"/>
              <a:t>½ of American women have at least one false alarm over 10 yrs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0CA3FBA7-D2E5-201E-E21E-AB37108087AB}"/>
              </a:ext>
            </a:extLst>
          </p:cNvPr>
          <p:cNvSpPr>
            <a:spLocks noGrp="1" noChangeArrowheads="1"/>
          </p:cNvSpPr>
          <p:nvPr>
            <p:ph type="title"/>
          </p:nvPr>
        </p:nvSpPr>
        <p:spPr/>
        <p:txBody>
          <a:bodyPr/>
          <a:lstStyle/>
          <a:p>
            <a:r>
              <a:rPr lang="en-US" altLang="en-US"/>
              <a:t>Cost-Saving Interventions</a:t>
            </a:r>
          </a:p>
        </p:txBody>
      </p:sp>
      <p:sp>
        <p:nvSpPr>
          <p:cNvPr id="9219" name="Content Placeholder 2">
            <a:extLst>
              <a:ext uri="{FF2B5EF4-FFF2-40B4-BE49-F238E27FC236}">
                <a16:creationId xmlns:a16="http://schemas.microsoft.com/office/drawing/2014/main" id="{C31A4CDD-7FBB-DBDA-F75F-E8BDBA05FABD}"/>
              </a:ext>
            </a:extLst>
          </p:cNvPr>
          <p:cNvSpPr>
            <a:spLocks noGrp="1" noChangeArrowheads="1"/>
          </p:cNvSpPr>
          <p:nvPr>
            <p:ph idx="1"/>
          </p:nvPr>
        </p:nvSpPr>
        <p:spPr/>
        <p:txBody>
          <a:bodyPr/>
          <a:lstStyle/>
          <a:p>
            <a:r>
              <a:rPr lang="en-US" altLang="en-US" dirty="0"/>
              <a:t>One time colonoscopy (age for first screening now 45, due to increasing numbers of cases in younger patients)</a:t>
            </a:r>
          </a:p>
          <a:p>
            <a:r>
              <a:rPr lang="en-US" altLang="en-US" dirty="0"/>
              <a:t>Condom distribution</a:t>
            </a:r>
          </a:p>
          <a:p>
            <a:r>
              <a:rPr lang="en-US" altLang="en-US" dirty="0"/>
              <a:t>Safety belt laws</a:t>
            </a:r>
          </a:p>
          <a:p>
            <a:r>
              <a:rPr lang="en-US" altLang="en-US" dirty="0"/>
              <a:t>Hip protectors for elderly women at risk for falls</a:t>
            </a:r>
          </a:p>
          <a:p>
            <a:r>
              <a:rPr lang="en-US" altLang="en-US" dirty="0"/>
              <a:t>Streetlights</a:t>
            </a:r>
          </a:p>
          <a:p>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FDCA8EAC-CA12-8D33-B915-92AFEC4DEE07}"/>
              </a:ext>
            </a:extLst>
          </p:cNvPr>
          <p:cNvSpPr>
            <a:spLocks noGrp="1" noChangeArrowheads="1"/>
          </p:cNvSpPr>
          <p:nvPr>
            <p:ph type="title"/>
          </p:nvPr>
        </p:nvSpPr>
        <p:spPr/>
        <p:txBody>
          <a:bodyPr/>
          <a:lstStyle/>
          <a:p>
            <a:r>
              <a:rPr lang="en-US" altLang="en-US"/>
              <a:t>Low Cost/QALY Interventions</a:t>
            </a:r>
          </a:p>
        </p:txBody>
      </p:sp>
      <p:sp>
        <p:nvSpPr>
          <p:cNvPr id="10243" name="Content Placeholder 2">
            <a:extLst>
              <a:ext uri="{FF2B5EF4-FFF2-40B4-BE49-F238E27FC236}">
                <a16:creationId xmlns:a16="http://schemas.microsoft.com/office/drawing/2014/main" id="{C74CA21A-D1C7-AF1E-BDB4-4D9080AD7DD4}"/>
              </a:ext>
            </a:extLst>
          </p:cNvPr>
          <p:cNvSpPr>
            <a:spLocks noGrp="1" noChangeArrowheads="1"/>
          </p:cNvSpPr>
          <p:nvPr>
            <p:ph idx="1"/>
          </p:nvPr>
        </p:nvSpPr>
        <p:spPr/>
        <p:txBody>
          <a:bodyPr/>
          <a:lstStyle/>
          <a:p>
            <a:r>
              <a:rPr lang="en-US" altLang="en-US" sz="3600" dirty="0"/>
              <a:t>HIV testing of donated blood</a:t>
            </a:r>
          </a:p>
          <a:p>
            <a:r>
              <a:rPr lang="en-US" altLang="en-US" sz="3600" dirty="0"/>
              <a:t>Most immunizations</a:t>
            </a:r>
          </a:p>
          <a:p>
            <a:r>
              <a:rPr lang="en-US" altLang="en-US" sz="3600" dirty="0"/>
              <a:t>Pap/HPV screening</a:t>
            </a:r>
          </a:p>
          <a:p>
            <a:r>
              <a:rPr lang="en-US" altLang="en-US" sz="3600" dirty="0"/>
              <a:t>Screening for DM2 and DM retinopathy</a:t>
            </a:r>
          </a:p>
          <a:p>
            <a:r>
              <a:rPr lang="en-US" altLang="en-US" sz="3600" dirty="0"/>
              <a:t>Smoking cessation education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3BE26EC3-BEC1-93B9-C57E-F8B39E94311E}"/>
              </a:ext>
            </a:extLst>
          </p:cNvPr>
          <p:cNvSpPr>
            <a:spLocks noGrp="1" noChangeArrowheads="1"/>
          </p:cNvSpPr>
          <p:nvPr>
            <p:ph type="title"/>
          </p:nvPr>
        </p:nvSpPr>
        <p:spPr/>
        <p:txBody>
          <a:bodyPr/>
          <a:lstStyle/>
          <a:p>
            <a:r>
              <a:rPr lang="en-US" altLang="en-US"/>
              <a:t>Low Cost/QALY Interventions</a:t>
            </a:r>
          </a:p>
        </p:txBody>
      </p:sp>
      <p:sp>
        <p:nvSpPr>
          <p:cNvPr id="11267" name="Content Placeholder 2">
            <a:extLst>
              <a:ext uri="{FF2B5EF4-FFF2-40B4-BE49-F238E27FC236}">
                <a16:creationId xmlns:a16="http://schemas.microsoft.com/office/drawing/2014/main" id="{41E4A262-93F8-5525-BD64-A1AEA1AFE750}"/>
              </a:ext>
            </a:extLst>
          </p:cNvPr>
          <p:cNvSpPr>
            <a:spLocks noGrp="1" noChangeArrowheads="1"/>
          </p:cNvSpPr>
          <p:nvPr>
            <p:ph idx="1"/>
          </p:nvPr>
        </p:nvSpPr>
        <p:spPr/>
        <p:txBody>
          <a:bodyPr/>
          <a:lstStyle/>
          <a:p>
            <a:r>
              <a:rPr lang="en-US" altLang="en-US" sz="3600" dirty="0"/>
              <a:t>Air bags in autos</a:t>
            </a:r>
          </a:p>
          <a:p>
            <a:r>
              <a:rPr lang="en-US" altLang="en-US" sz="3600" dirty="0"/>
              <a:t>Restrictions on cell phone use in cars</a:t>
            </a:r>
          </a:p>
          <a:p>
            <a:r>
              <a:rPr lang="en-US" altLang="en-US" sz="3600" dirty="0"/>
              <a:t>Publicly-accessible automated external defibrillators</a:t>
            </a:r>
          </a:p>
          <a:p>
            <a:r>
              <a:rPr lang="en-US" altLang="en-US" sz="3600" dirty="0"/>
              <a:t>Suicide prevention programs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F946AA35-50F4-7A73-D204-68048AF4CF5E}"/>
              </a:ext>
            </a:extLst>
          </p:cNvPr>
          <p:cNvSpPr>
            <a:spLocks noGrp="1" noChangeArrowheads="1"/>
          </p:cNvSpPr>
          <p:nvPr>
            <p:ph type="title"/>
          </p:nvPr>
        </p:nvSpPr>
        <p:spPr/>
        <p:txBody>
          <a:bodyPr/>
          <a:lstStyle/>
          <a:p>
            <a:pPr eaLnBrk="1" hangingPunct="1"/>
            <a:r>
              <a:rPr lang="en-US" altLang="en-US" sz="4000"/>
              <a:t>Underuse of Appropriate Screening Tests</a:t>
            </a:r>
          </a:p>
        </p:txBody>
      </p:sp>
      <p:sp>
        <p:nvSpPr>
          <p:cNvPr id="12291" name="Rectangle 3">
            <a:extLst>
              <a:ext uri="{FF2B5EF4-FFF2-40B4-BE49-F238E27FC236}">
                <a16:creationId xmlns:a16="http://schemas.microsoft.com/office/drawing/2014/main" id="{F63AEB4E-A435-0E2E-B1B2-F7A57F4297E6}"/>
              </a:ext>
            </a:extLst>
          </p:cNvPr>
          <p:cNvSpPr>
            <a:spLocks noGrp="1" noChangeArrowheads="1"/>
          </p:cNvSpPr>
          <p:nvPr>
            <p:ph type="body" idx="1"/>
          </p:nvPr>
        </p:nvSpPr>
        <p:spPr/>
        <p:txBody>
          <a:bodyPr/>
          <a:lstStyle/>
          <a:p>
            <a:pPr eaLnBrk="1" hangingPunct="1"/>
            <a:r>
              <a:rPr lang="en-US" altLang="en-US" sz="2400" dirty="0"/>
              <a:t>Most Americans do not get recommended preventive tests (which are covered under PPACA)</a:t>
            </a:r>
          </a:p>
          <a:p>
            <a:pPr eaLnBrk="1" hangingPunct="1"/>
            <a:r>
              <a:rPr lang="en-US" altLang="en-US" sz="2400" dirty="0"/>
              <a:t>Cancer screening rates higher than almost every other country, yet still inadequate:</a:t>
            </a:r>
          </a:p>
          <a:p>
            <a:pPr lvl="1" eaLnBrk="1" hangingPunct="1"/>
            <a:r>
              <a:rPr lang="en-US" altLang="en-US" sz="2400" dirty="0"/>
              <a:t>Breast cancer: 80%</a:t>
            </a:r>
          </a:p>
          <a:p>
            <a:pPr lvl="1" eaLnBrk="1" hangingPunct="1"/>
            <a:r>
              <a:rPr lang="en-US" altLang="en-US" sz="2400" dirty="0"/>
              <a:t>Cervical cancer: 75%</a:t>
            </a:r>
          </a:p>
          <a:p>
            <a:pPr lvl="1" eaLnBrk="1" hangingPunct="1"/>
            <a:r>
              <a:rPr lang="en-US" altLang="en-US" sz="2400" dirty="0"/>
              <a:t>Colorectal cancer: 67%</a:t>
            </a:r>
          </a:p>
          <a:p>
            <a:pPr lvl="1" eaLnBrk="1" hangingPunct="1"/>
            <a:r>
              <a:rPr lang="en-US" altLang="en-US" sz="2400" dirty="0"/>
              <a:t>Lung cancer: 20%</a:t>
            </a:r>
          </a:p>
          <a:p>
            <a:pPr eaLnBrk="1" hangingPunct="1"/>
            <a:r>
              <a:rPr lang="en-US" altLang="en-US" sz="2400" dirty="0"/>
              <a:t>Paid sick leave associated with higher screening rates</a:t>
            </a:r>
          </a:p>
          <a:p>
            <a:pPr eaLnBrk="1" hangingPunct="1"/>
            <a:r>
              <a:rPr lang="en-US" altLang="en-US" sz="2400" dirty="0"/>
              <a:t>Higher out-of-pocket costs decrease screening rates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BB57FB67-B484-CC69-7E52-72F2DA07F3E2}"/>
              </a:ext>
            </a:extLst>
          </p:cNvPr>
          <p:cNvSpPr>
            <a:spLocks noGrp="1" noChangeArrowheads="1"/>
          </p:cNvSpPr>
          <p:nvPr>
            <p:ph type="title"/>
          </p:nvPr>
        </p:nvSpPr>
        <p:spPr/>
        <p:txBody>
          <a:bodyPr/>
          <a:lstStyle/>
          <a:p>
            <a:r>
              <a:rPr lang="en-US" altLang="en-US"/>
              <a:t>Excessive Phlebotomy of Hospitalized Patients</a:t>
            </a:r>
          </a:p>
        </p:txBody>
      </p:sp>
      <p:sp>
        <p:nvSpPr>
          <p:cNvPr id="13315" name="Content Placeholder 2">
            <a:extLst>
              <a:ext uri="{FF2B5EF4-FFF2-40B4-BE49-F238E27FC236}">
                <a16:creationId xmlns:a16="http://schemas.microsoft.com/office/drawing/2014/main" id="{60A5A8C8-C05F-F343-D7F5-F3C089F7519D}"/>
              </a:ext>
            </a:extLst>
          </p:cNvPr>
          <p:cNvSpPr>
            <a:spLocks noGrp="1" noChangeArrowheads="1"/>
          </p:cNvSpPr>
          <p:nvPr>
            <p:ph idx="1"/>
          </p:nvPr>
        </p:nvSpPr>
        <p:spPr/>
        <p:txBody>
          <a:bodyPr/>
          <a:lstStyle/>
          <a:p>
            <a:r>
              <a:rPr lang="en-US" altLang="en-US" dirty="0"/>
              <a:t>Phlebotomy can cause patient discomfort, sleep deprivation, and hospital-acquired anemia (although only in certain patient populations), sometimes leading to additional testing, prolonged hospitalizations, unnecessary transfusions, and increased mortality for patients with cardiopulmonary diseases</a:t>
            </a:r>
          </a:p>
          <a:p>
            <a:pPr lvl="1"/>
            <a:r>
              <a:rPr lang="en-US" altLang="en-US" dirty="0"/>
              <a:t>Actual effect on overall costs low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0CB748F8-577B-BC30-1277-AAB030A35BBE}"/>
              </a:ext>
            </a:extLst>
          </p:cNvPr>
          <p:cNvSpPr>
            <a:spLocks noGrp="1" noChangeArrowheads="1"/>
          </p:cNvSpPr>
          <p:nvPr>
            <p:ph type="title"/>
          </p:nvPr>
        </p:nvSpPr>
        <p:spPr/>
        <p:txBody>
          <a:bodyPr/>
          <a:lstStyle/>
          <a:p>
            <a:r>
              <a:rPr lang="en-US" altLang="en-US" sz="3200"/>
              <a:t>Preoperative/Routine Screening Tests Overutilized/Rarely Helpful (UptoDate)</a:t>
            </a:r>
          </a:p>
        </p:txBody>
      </p:sp>
      <p:sp>
        <p:nvSpPr>
          <p:cNvPr id="14339" name="Content Placeholder 2">
            <a:extLst>
              <a:ext uri="{FF2B5EF4-FFF2-40B4-BE49-F238E27FC236}">
                <a16:creationId xmlns:a16="http://schemas.microsoft.com/office/drawing/2014/main" id="{BD359118-D563-A21C-0535-67BB8B712046}"/>
              </a:ext>
            </a:extLst>
          </p:cNvPr>
          <p:cNvSpPr>
            <a:spLocks noGrp="1" noChangeArrowheads="1"/>
          </p:cNvSpPr>
          <p:nvPr>
            <p:ph idx="1"/>
          </p:nvPr>
        </p:nvSpPr>
        <p:spPr/>
        <p:txBody>
          <a:bodyPr/>
          <a:lstStyle/>
          <a:p>
            <a:r>
              <a:rPr lang="en-US" altLang="en-US" sz="2800" dirty="0"/>
              <a:t>Routine preoperative laboratory tests have not been shown to improve patient outcomes among healthy patients undergoing surgery</a:t>
            </a:r>
          </a:p>
          <a:p>
            <a:pPr lvl="1"/>
            <a:r>
              <a:rPr lang="en-US" altLang="en-US" sz="2400" dirty="0"/>
              <a:t>85% unnecessary in one study</a:t>
            </a:r>
          </a:p>
          <a:p>
            <a:r>
              <a:rPr lang="en-US" altLang="en-US" sz="2800" dirty="0"/>
              <a:t>Routine testing in healthy patients has poor predictive value, leading to false-positive test results and/or increased medicolegal risk for not following up on abnormal test results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260BFF1-7616-08CE-592D-B47CE7A64591}"/>
              </a:ext>
            </a:extLst>
          </p:cNvPr>
          <p:cNvSpPr>
            <a:spLocks noGrp="1" noChangeArrowheads="1"/>
          </p:cNvSpPr>
          <p:nvPr>
            <p:ph type="title"/>
          </p:nvPr>
        </p:nvSpPr>
        <p:spPr/>
        <p:txBody>
          <a:bodyPr/>
          <a:lstStyle/>
          <a:p>
            <a:r>
              <a:rPr lang="en-US" altLang="en-US" sz="3200">
                <a:solidFill>
                  <a:srgbClr val="000000"/>
                </a:solidFill>
              </a:rPr>
              <a:t>Recommendations for Preoperative ScreeningTests (UptoDate)</a:t>
            </a:r>
            <a:endParaRPr lang="en-US" altLang="en-US"/>
          </a:p>
        </p:txBody>
      </p:sp>
      <p:sp>
        <p:nvSpPr>
          <p:cNvPr id="15363" name="Content Placeholder 2">
            <a:extLst>
              <a:ext uri="{FF2B5EF4-FFF2-40B4-BE49-F238E27FC236}">
                <a16:creationId xmlns:a16="http://schemas.microsoft.com/office/drawing/2014/main" id="{EC63D86B-4FA5-AB3D-65BE-7A183A2FDF71}"/>
              </a:ext>
            </a:extLst>
          </p:cNvPr>
          <p:cNvSpPr>
            <a:spLocks noGrp="1" noChangeArrowheads="1"/>
          </p:cNvSpPr>
          <p:nvPr>
            <p:ph idx="1"/>
          </p:nvPr>
        </p:nvSpPr>
        <p:spPr/>
        <p:txBody>
          <a:bodyPr/>
          <a:lstStyle/>
          <a:p>
            <a:r>
              <a:rPr lang="en-US" altLang="en-US" dirty="0"/>
              <a:t>Baseline Hg for patients 65 or older who are undergoing major surgery and for younger patients undergoing surgery that is expected to result in significant blood loss (not necessary for younger patients undergoing minor surgery unless the history suggests anemia)</a:t>
            </a:r>
          </a:p>
          <a:p>
            <a:endParaRPr lang="en-US" altLang="en-US" dirty="0"/>
          </a:p>
          <a:p>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08014E88-C0F4-EF35-C15D-0930D1B486AD}"/>
              </a:ext>
            </a:extLst>
          </p:cNvPr>
          <p:cNvSpPr>
            <a:spLocks noGrp="1" noChangeArrowheads="1"/>
          </p:cNvSpPr>
          <p:nvPr>
            <p:ph type="title"/>
          </p:nvPr>
        </p:nvSpPr>
        <p:spPr/>
        <p:txBody>
          <a:bodyPr/>
          <a:lstStyle/>
          <a:p>
            <a:r>
              <a:rPr lang="en-US" altLang="en-US" sz="3200">
                <a:solidFill>
                  <a:srgbClr val="000000"/>
                </a:solidFill>
              </a:rPr>
              <a:t>Recommendations for Preoperative ScreeningTests (UptoDate)</a:t>
            </a:r>
            <a:endParaRPr lang="en-US" altLang="en-US"/>
          </a:p>
        </p:txBody>
      </p:sp>
      <p:sp>
        <p:nvSpPr>
          <p:cNvPr id="16387" name="Content Placeholder 2">
            <a:extLst>
              <a:ext uri="{FF2B5EF4-FFF2-40B4-BE49-F238E27FC236}">
                <a16:creationId xmlns:a16="http://schemas.microsoft.com/office/drawing/2014/main" id="{75BE6FC1-1F8D-A29E-FD76-029C437F7A45}"/>
              </a:ext>
            </a:extLst>
          </p:cNvPr>
          <p:cNvSpPr>
            <a:spLocks noGrp="1" noChangeArrowheads="1"/>
          </p:cNvSpPr>
          <p:nvPr>
            <p:ph idx="1"/>
          </p:nvPr>
        </p:nvSpPr>
        <p:spPr/>
        <p:txBody>
          <a:bodyPr/>
          <a:lstStyle/>
          <a:p>
            <a:r>
              <a:rPr lang="en-US" altLang="en-US"/>
              <a:t>Do not check electrolytes, blood glucose, liver function, hemostasis, or urinalysis in the healthy preoperative patient</a:t>
            </a:r>
          </a:p>
          <a:p>
            <a:r>
              <a:rPr lang="en-US" altLang="en-US"/>
              <a:t>Check pregnancy test in all reproductive age women prior to surgery, rather than using history alone to determine pregnancy status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6182DF5E-16BB-13FA-B301-21DA64253928}"/>
              </a:ext>
            </a:extLst>
          </p:cNvPr>
          <p:cNvSpPr>
            <a:spLocks noGrp="1" noChangeArrowheads="1"/>
          </p:cNvSpPr>
          <p:nvPr>
            <p:ph type="title"/>
          </p:nvPr>
        </p:nvSpPr>
        <p:spPr/>
        <p:txBody>
          <a:bodyPr/>
          <a:lstStyle/>
          <a:p>
            <a:r>
              <a:rPr lang="en-US" altLang="en-US" sz="3200">
                <a:solidFill>
                  <a:srgbClr val="000000"/>
                </a:solidFill>
              </a:rPr>
              <a:t>Recommendations for Preoperative ScreeningTests (UptoDate)</a:t>
            </a:r>
            <a:endParaRPr lang="en-US" altLang="en-US"/>
          </a:p>
        </p:txBody>
      </p:sp>
      <p:sp>
        <p:nvSpPr>
          <p:cNvPr id="17411" name="Content Placeholder 2">
            <a:extLst>
              <a:ext uri="{FF2B5EF4-FFF2-40B4-BE49-F238E27FC236}">
                <a16:creationId xmlns:a16="http://schemas.microsoft.com/office/drawing/2014/main" id="{7E26C0B8-D208-AED9-118B-A4716E0630F4}"/>
              </a:ext>
            </a:extLst>
          </p:cNvPr>
          <p:cNvSpPr>
            <a:spLocks noGrp="1" noChangeArrowheads="1"/>
          </p:cNvSpPr>
          <p:nvPr>
            <p:ph idx="1"/>
          </p:nvPr>
        </p:nvSpPr>
        <p:spPr/>
        <p:txBody>
          <a:bodyPr/>
          <a:lstStyle/>
          <a:p>
            <a:r>
              <a:rPr lang="en-US" altLang="en-US" sz="2800" dirty="0"/>
              <a:t>Do not check Cr, except:</a:t>
            </a:r>
          </a:p>
          <a:p>
            <a:pPr lvl="1"/>
            <a:r>
              <a:rPr lang="en-US" altLang="en-US" dirty="0"/>
              <a:t>For patients over 50 undergoing intermediate or high-risk surgery</a:t>
            </a:r>
          </a:p>
          <a:p>
            <a:pPr lvl="1"/>
            <a:r>
              <a:rPr lang="en-US" altLang="en-US" dirty="0"/>
              <a:t>For younger patients suspected of having renal disease</a:t>
            </a:r>
          </a:p>
          <a:p>
            <a:pPr lvl="1"/>
            <a:r>
              <a:rPr lang="en-US" altLang="en-US" dirty="0"/>
              <a:t>When hypotension is likely during surgery</a:t>
            </a:r>
          </a:p>
          <a:p>
            <a:pPr lvl="1"/>
            <a:r>
              <a:rPr lang="en-US" altLang="en-US" dirty="0"/>
              <a:t>When nephrotoxic medications will be used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40A6243E-1C89-B541-94BB-06937F4B39ED}"/>
              </a:ext>
            </a:extLst>
          </p:cNvPr>
          <p:cNvSpPr>
            <a:spLocks noGrp="1" noChangeArrowheads="1"/>
          </p:cNvSpPr>
          <p:nvPr>
            <p:ph type="title"/>
          </p:nvPr>
        </p:nvSpPr>
        <p:spPr/>
        <p:txBody>
          <a:bodyPr/>
          <a:lstStyle/>
          <a:p>
            <a:r>
              <a:rPr lang="en-US" altLang="en-US" sz="3200">
                <a:solidFill>
                  <a:srgbClr val="000000"/>
                </a:solidFill>
              </a:rPr>
              <a:t>Recommendations for Preoperative ScreeningTests (UptoDate)</a:t>
            </a:r>
            <a:endParaRPr lang="en-US" altLang="en-US"/>
          </a:p>
        </p:txBody>
      </p:sp>
      <p:sp>
        <p:nvSpPr>
          <p:cNvPr id="18435" name="Content Placeholder 2">
            <a:extLst>
              <a:ext uri="{FF2B5EF4-FFF2-40B4-BE49-F238E27FC236}">
                <a16:creationId xmlns:a16="http://schemas.microsoft.com/office/drawing/2014/main" id="{8B0F8B61-84BA-0DC7-074A-AF6CE05AA060}"/>
              </a:ext>
            </a:extLst>
          </p:cNvPr>
          <p:cNvSpPr>
            <a:spLocks noGrp="1" noChangeArrowheads="1"/>
          </p:cNvSpPr>
          <p:nvPr>
            <p:ph idx="1"/>
          </p:nvPr>
        </p:nvSpPr>
        <p:spPr/>
        <p:txBody>
          <a:bodyPr/>
          <a:lstStyle/>
          <a:p>
            <a:r>
              <a:rPr lang="en-US" altLang="en-US" dirty="0"/>
              <a:t>Do not ordering an EKG for asymptomatic patients undergoing low-risk surgical procedures (consider for average risk operations)</a:t>
            </a:r>
          </a:p>
          <a:p>
            <a:r>
              <a:rPr lang="en-US" altLang="en-US" dirty="0"/>
              <a:t>Check EKG in patients with known CAD, significant arrhythmia, PAD, cerebrovascular disease, or other significant structural heart disease, except for those undergoing low-risk surgery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E0D3637C-5B21-E6EA-A976-A169F6D39387}"/>
              </a:ext>
            </a:extLst>
          </p:cNvPr>
          <p:cNvSpPr>
            <a:spLocks noGrp="1" noChangeArrowheads="1"/>
          </p:cNvSpPr>
          <p:nvPr>
            <p:ph type="title"/>
          </p:nvPr>
        </p:nvSpPr>
        <p:spPr/>
        <p:txBody>
          <a:bodyPr/>
          <a:lstStyle/>
          <a:p>
            <a:r>
              <a:rPr lang="en-US" altLang="en-US" sz="3200">
                <a:solidFill>
                  <a:srgbClr val="000000"/>
                </a:solidFill>
              </a:rPr>
              <a:t>Recommendations for Preoperative ScreeningTests (UptoDate)</a:t>
            </a:r>
            <a:endParaRPr lang="en-US" altLang="en-US"/>
          </a:p>
        </p:txBody>
      </p:sp>
      <p:sp>
        <p:nvSpPr>
          <p:cNvPr id="19459" name="Content Placeholder 2">
            <a:extLst>
              <a:ext uri="{FF2B5EF4-FFF2-40B4-BE49-F238E27FC236}">
                <a16:creationId xmlns:a16="http://schemas.microsoft.com/office/drawing/2014/main" id="{62B1918B-A964-4AF1-D822-C6D247578347}"/>
              </a:ext>
            </a:extLst>
          </p:cNvPr>
          <p:cNvSpPr>
            <a:spLocks noGrp="1" noChangeArrowheads="1"/>
          </p:cNvSpPr>
          <p:nvPr>
            <p:ph idx="1"/>
          </p:nvPr>
        </p:nvSpPr>
        <p:spPr/>
        <p:txBody>
          <a:bodyPr/>
          <a:lstStyle/>
          <a:p>
            <a:r>
              <a:rPr lang="en-US" altLang="en-US"/>
              <a:t>Do not order routine preoperative CXRs or PFTs in healthy patients</a:t>
            </a:r>
          </a:p>
          <a:p>
            <a:r>
              <a:rPr lang="en-US" altLang="en-US"/>
              <a:t>Obtain preoperative CXR in patients with cardiopulmonary disease and those older than 50 years of age who are undergoing abdominal aortic aneurysm surgery or upper abdominal/thoracic surgery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90A2F5C6-9EEA-801E-355E-653F19E6452B}"/>
              </a:ext>
            </a:extLst>
          </p:cNvPr>
          <p:cNvSpPr>
            <a:spLocks noGrp="1" noChangeArrowheads="1"/>
          </p:cNvSpPr>
          <p:nvPr>
            <p:ph type="title"/>
          </p:nvPr>
        </p:nvSpPr>
        <p:spPr>
          <a:xfrm>
            <a:off x="457200" y="274638"/>
            <a:ext cx="8229600" cy="639762"/>
          </a:xfrm>
        </p:spPr>
        <p:txBody>
          <a:bodyPr/>
          <a:lstStyle/>
          <a:p>
            <a:r>
              <a:rPr lang="en-US" altLang="en-US" sz="3200" dirty="0"/>
              <a:t>Preoperative Tests Before Elective Surgery</a:t>
            </a:r>
          </a:p>
        </p:txBody>
      </p:sp>
      <p:pic>
        <p:nvPicPr>
          <p:cNvPr id="20483" name="Picture 2" descr="http://www.todayshospitalist.com/getarticle.php?cnt=2101">
            <a:extLst>
              <a:ext uri="{FF2B5EF4-FFF2-40B4-BE49-F238E27FC236}">
                <a16:creationId xmlns:a16="http://schemas.microsoft.com/office/drawing/2014/main" id="{BC8B2D00-C018-8ECE-18B2-59DF47FBA5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914400"/>
            <a:ext cx="7543800" cy="5867400"/>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4C6B8637-D0A9-607D-60E1-80C9129E2CDB}"/>
              </a:ext>
            </a:extLst>
          </p:cNvPr>
          <p:cNvSpPr>
            <a:spLocks noGrp="1" noChangeArrowheads="1"/>
          </p:cNvSpPr>
          <p:nvPr>
            <p:ph type="title"/>
          </p:nvPr>
        </p:nvSpPr>
        <p:spPr/>
        <p:txBody>
          <a:bodyPr/>
          <a:lstStyle/>
          <a:p>
            <a:r>
              <a:rPr lang="en-US" altLang="en-US"/>
              <a:t>Unnecessary Testing</a:t>
            </a:r>
          </a:p>
        </p:txBody>
      </p:sp>
      <p:sp>
        <p:nvSpPr>
          <p:cNvPr id="21507" name="Content Placeholder 2">
            <a:extLst>
              <a:ext uri="{FF2B5EF4-FFF2-40B4-BE49-F238E27FC236}">
                <a16:creationId xmlns:a16="http://schemas.microsoft.com/office/drawing/2014/main" id="{88394162-B93E-9C5F-20FA-B633F3A4FC3D}"/>
              </a:ext>
            </a:extLst>
          </p:cNvPr>
          <p:cNvSpPr>
            <a:spLocks noGrp="1" noChangeArrowheads="1"/>
          </p:cNvSpPr>
          <p:nvPr>
            <p:ph idx="1"/>
          </p:nvPr>
        </p:nvSpPr>
        <p:spPr/>
        <p:txBody>
          <a:bodyPr/>
          <a:lstStyle/>
          <a:p>
            <a:r>
              <a:rPr lang="en-US" altLang="en-US" sz="2800" dirty="0"/>
              <a:t>Early radiography for non-specific LBP</a:t>
            </a:r>
          </a:p>
          <a:p>
            <a:r>
              <a:rPr lang="en-US" altLang="en-US" sz="2800" dirty="0"/>
              <a:t>Annual EKGs on low risk patients without symptoms</a:t>
            </a:r>
          </a:p>
          <a:p>
            <a:r>
              <a:rPr lang="en-US" altLang="en-US" sz="2800" dirty="0"/>
              <a:t>Pre-op CXRs on patients with unremarkable H and Ps</a:t>
            </a:r>
          </a:p>
          <a:p>
            <a:r>
              <a:rPr lang="en-US" altLang="en-US" sz="2800" dirty="0"/>
              <a:t>Brain imaging with simple syncope or migraine and normal neurological exam</a:t>
            </a:r>
          </a:p>
          <a:p>
            <a:pPr lvl="1"/>
            <a:r>
              <a:rPr lang="en-US" altLang="en-US" dirty="0"/>
              <a:t>Unnecessary brain imaging for primary headache disorders costs over $1 billion/yr</a:t>
            </a:r>
          </a:p>
          <a:p>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01196C6C-E82B-C789-E2CC-AB2A818A06ED}"/>
              </a:ext>
            </a:extLst>
          </p:cNvPr>
          <p:cNvSpPr>
            <a:spLocks noGrp="1" noChangeArrowheads="1"/>
          </p:cNvSpPr>
          <p:nvPr>
            <p:ph type="title"/>
          </p:nvPr>
        </p:nvSpPr>
        <p:spPr/>
        <p:txBody>
          <a:bodyPr/>
          <a:lstStyle/>
          <a:p>
            <a:r>
              <a:rPr lang="en-US" altLang="en-US"/>
              <a:t>Unnecessary Testing</a:t>
            </a:r>
          </a:p>
        </p:txBody>
      </p:sp>
      <p:sp>
        <p:nvSpPr>
          <p:cNvPr id="22531" name="Content Placeholder 2">
            <a:extLst>
              <a:ext uri="{FF2B5EF4-FFF2-40B4-BE49-F238E27FC236}">
                <a16:creationId xmlns:a16="http://schemas.microsoft.com/office/drawing/2014/main" id="{0054DC74-6262-A7F3-D774-E0BE305BC35A}"/>
              </a:ext>
            </a:extLst>
          </p:cNvPr>
          <p:cNvSpPr>
            <a:spLocks noGrp="1" noChangeArrowheads="1"/>
          </p:cNvSpPr>
          <p:nvPr>
            <p:ph idx="1"/>
          </p:nvPr>
        </p:nvSpPr>
        <p:spPr/>
        <p:txBody>
          <a:bodyPr/>
          <a:lstStyle/>
          <a:p>
            <a:r>
              <a:rPr lang="en-US" altLang="en-US" sz="2800" dirty="0"/>
              <a:t>Too frequent colonoscopies, Pap tests, ovarian cancer screenings</a:t>
            </a:r>
          </a:p>
          <a:p>
            <a:r>
              <a:rPr lang="en-US" altLang="en-US" sz="2800" dirty="0"/>
              <a:t>46% to 74% of typical cancer screenings in patients above age cutoffs </a:t>
            </a:r>
          </a:p>
          <a:p>
            <a:pPr lvl="1"/>
            <a:r>
              <a:rPr lang="en-US" altLang="en-US" dirty="0"/>
              <a:t>Age 75 for colorectal cancer, 74 for breast cancer, 65 for cervical cancer</a:t>
            </a:r>
          </a:p>
          <a:p>
            <a:r>
              <a:rPr lang="en-US" altLang="en-US" sz="2800" dirty="0"/>
              <a:t>Routine subspecialty visits</a:t>
            </a:r>
          </a:p>
          <a:p>
            <a:r>
              <a:rPr lang="en-US" altLang="en-US" sz="2800" dirty="0"/>
              <a:t>See “Choosing Wisely” (ABIM Foundation)</a:t>
            </a:r>
          </a:p>
          <a:p>
            <a:endParaRPr lang="en-US"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597ECA45-58ED-8529-E8F0-9F58BB593F95}"/>
              </a:ext>
            </a:extLst>
          </p:cNvPr>
          <p:cNvSpPr>
            <a:spLocks noGrp="1" noChangeArrowheads="1"/>
          </p:cNvSpPr>
          <p:nvPr>
            <p:ph type="title"/>
          </p:nvPr>
        </p:nvSpPr>
        <p:spPr/>
        <p:txBody>
          <a:bodyPr/>
          <a:lstStyle/>
          <a:p>
            <a:pPr eaLnBrk="1" hangingPunct="1"/>
            <a:r>
              <a:rPr lang="en-US" altLang="en-US"/>
              <a:t>Unnecessary Testing</a:t>
            </a:r>
          </a:p>
        </p:txBody>
      </p:sp>
      <p:sp>
        <p:nvSpPr>
          <p:cNvPr id="23555" name="Rectangle 3">
            <a:extLst>
              <a:ext uri="{FF2B5EF4-FFF2-40B4-BE49-F238E27FC236}">
                <a16:creationId xmlns:a16="http://schemas.microsoft.com/office/drawing/2014/main" id="{DDB148A5-7F90-5DA3-F175-C8389CCA1332}"/>
              </a:ext>
            </a:extLst>
          </p:cNvPr>
          <p:cNvSpPr>
            <a:spLocks noGrp="1" noChangeArrowheads="1"/>
          </p:cNvSpPr>
          <p:nvPr>
            <p:ph type="body" idx="1"/>
          </p:nvPr>
        </p:nvSpPr>
        <p:spPr/>
        <p:txBody>
          <a:bodyPr/>
          <a:lstStyle/>
          <a:p>
            <a:pPr eaLnBrk="1" hangingPunct="1"/>
            <a:r>
              <a:rPr lang="en-US" altLang="en-US"/>
              <a:t>Routine fetal ultrasonography</a:t>
            </a:r>
          </a:p>
          <a:p>
            <a:pPr lvl="1" eaLnBrk="1" hangingPunct="1"/>
            <a:r>
              <a:rPr lang="en-US" altLang="en-US"/>
              <a:t>Average number required = 2 (conservative estimate shows current number over 5)</a:t>
            </a:r>
          </a:p>
          <a:p>
            <a:pPr lvl="1" eaLnBrk="1" hangingPunct="1"/>
            <a:r>
              <a:rPr lang="en-US" altLang="en-US"/>
              <a:t>Keepsake ultrasounds: $27 to $200</a:t>
            </a:r>
          </a:p>
          <a:p>
            <a:pPr lvl="1" eaLnBrk="1" hangingPunct="1"/>
            <a:r>
              <a:rPr lang="en-US" altLang="en-US"/>
              <a:t>Tom Cruise/Katie Holmes personal US machine (cost $15,000 - $200,000) for daily 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6D81587A-5AD7-F531-22AF-05B32E28B873}"/>
              </a:ext>
            </a:extLst>
          </p:cNvPr>
          <p:cNvSpPr>
            <a:spLocks noGrp="1" noChangeArrowheads="1"/>
          </p:cNvSpPr>
          <p:nvPr>
            <p:ph type="title"/>
          </p:nvPr>
        </p:nvSpPr>
        <p:spPr/>
        <p:txBody>
          <a:bodyPr/>
          <a:lstStyle/>
          <a:p>
            <a:r>
              <a:rPr lang="en-US" altLang="en-US">
                <a:solidFill>
                  <a:srgbClr val="000000"/>
                </a:solidFill>
              </a:rPr>
              <a:t>Unnecessary Testing</a:t>
            </a:r>
            <a:endParaRPr lang="en-US" altLang="en-US"/>
          </a:p>
        </p:txBody>
      </p:sp>
      <p:sp>
        <p:nvSpPr>
          <p:cNvPr id="24579" name="Content Placeholder 2">
            <a:extLst>
              <a:ext uri="{FF2B5EF4-FFF2-40B4-BE49-F238E27FC236}">
                <a16:creationId xmlns:a16="http://schemas.microsoft.com/office/drawing/2014/main" id="{F3DB47A2-5D7E-0776-12A7-640C45C3E0BF}"/>
              </a:ext>
            </a:extLst>
          </p:cNvPr>
          <p:cNvSpPr>
            <a:spLocks noGrp="1" noChangeArrowheads="1"/>
          </p:cNvSpPr>
          <p:nvPr>
            <p:ph idx="1"/>
          </p:nvPr>
        </p:nvSpPr>
        <p:spPr/>
        <p:txBody>
          <a:bodyPr/>
          <a:lstStyle/>
          <a:p>
            <a:pPr eaLnBrk="1" hangingPunct="1"/>
            <a:r>
              <a:rPr lang="en-US" altLang="en-US"/>
              <a:t>Routine fetal ultrasonography</a:t>
            </a:r>
          </a:p>
          <a:p>
            <a:pPr lvl="1" eaLnBrk="1" hangingPunct="1"/>
            <a:r>
              <a:rPr lang="en-US" altLang="en-US"/>
              <a:t>Vertebrate data suggest prolonged and frequent use of fetal US can cause fetal anomalies (heats tissues, produces tiny bubbles/cavities)</a:t>
            </a:r>
          </a:p>
          <a:p>
            <a:pPr lvl="1" eaLnBrk="1" hangingPunct="1"/>
            <a:r>
              <a:rPr lang="en-US" altLang="en-US"/>
              <a:t>Keepsake ultrasounds focus on face, could affect brain development</a:t>
            </a:r>
          </a:p>
          <a:p>
            <a:pPr lvl="1" eaLnBrk="1" hangingPunct="1"/>
            <a:r>
              <a:rPr lang="en-US" altLang="en-US"/>
              <a:t>FDA: “unapproved use of a medical device”</a:t>
            </a:r>
          </a:p>
          <a:p>
            <a:pPr lvl="2" eaLnBrk="1" hangingPunct="1"/>
            <a:r>
              <a:rPr lang="en-US" altLang="en-US"/>
              <a:t>May also violate state laws and regulations</a:t>
            </a:r>
          </a:p>
          <a:p>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8DCD77BA-4F79-881D-C8FE-E7D3B5573CF9}"/>
              </a:ext>
            </a:extLst>
          </p:cNvPr>
          <p:cNvSpPr>
            <a:spLocks noGrp="1" noChangeArrowheads="1"/>
          </p:cNvSpPr>
          <p:nvPr>
            <p:ph type="title"/>
          </p:nvPr>
        </p:nvSpPr>
        <p:spPr/>
        <p:txBody>
          <a:bodyPr/>
          <a:lstStyle/>
          <a:p>
            <a:r>
              <a:rPr lang="en-US" altLang="en-US"/>
              <a:t>Diagnostic Errors</a:t>
            </a:r>
          </a:p>
        </p:txBody>
      </p:sp>
      <p:sp>
        <p:nvSpPr>
          <p:cNvPr id="25603" name="Content Placeholder 2">
            <a:extLst>
              <a:ext uri="{FF2B5EF4-FFF2-40B4-BE49-F238E27FC236}">
                <a16:creationId xmlns:a16="http://schemas.microsoft.com/office/drawing/2014/main" id="{EEB22AB1-F3B2-2A69-D2B0-29BEDCD307A3}"/>
              </a:ext>
            </a:extLst>
          </p:cNvPr>
          <p:cNvSpPr>
            <a:spLocks noGrp="1" noChangeArrowheads="1"/>
          </p:cNvSpPr>
          <p:nvPr>
            <p:ph idx="1"/>
          </p:nvPr>
        </p:nvSpPr>
        <p:spPr/>
        <p:txBody>
          <a:bodyPr/>
          <a:lstStyle/>
          <a:p>
            <a:r>
              <a:rPr lang="en-US" altLang="en-US"/>
              <a:t>Arise in 10%-15% of patient encounters</a:t>
            </a:r>
          </a:p>
          <a:p>
            <a:endParaRPr lang="en-US" altLang="en-US"/>
          </a:p>
          <a:p>
            <a:r>
              <a:rPr lang="en-US" altLang="en-US"/>
              <a:t>Time constraints during diagnostic process = factor that most hinders physicians’ ability to make diagnosis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CD6D8DA2-C6AD-1BAF-EE70-8B4C17A1AA70}"/>
              </a:ext>
            </a:extLst>
          </p:cNvPr>
          <p:cNvSpPr>
            <a:spLocks noGrp="1" noChangeArrowheads="1"/>
          </p:cNvSpPr>
          <p:nvPr>
            <p:ph type="title"/>
          </p:nvPr>
        </p:nvSpPr>
        <p:spPr/>
        <p:txBody>
          <a:bodyPr/>
          <a:lstStyle/>
          <a:p>
            <a:r>
              <a:rPr lang="en-US" altLang="en-US"/>
              <a:t>Diagnostic Yield: Utility and Reimbursement</a:t>
            </a:r>
          </a:p>
        </p:txBody>
      </p:sp>
      <p:sp>
        <p:nvSpPr>
          <p:cNvPr id="26627" name="Content Placeholder 2">
            <a:extLst>
              <a:ext uri="{FF2B5EF4-FFF2-40B4-BE49-F238E27FC236}">
                <a16:creationId xmlns:a16="http://schemas.microsoft.com/office/drawing/2014/main" id="{C4F8BE98-1BBE-B142-F5E6-3EF808060B77}"/>
              </a:ext>
            </a:extLst>
          </p:cNvPr>
          <p:cNvSpPr>
            <a:spLocks noGrp="1" noChangeArrowheads="1"/>
          </p:cNvSpPr>
          <p:nvPr>
            <p:ph idx="1"/>
          </p:nvPr>
        </p:nvSpPr>
        <p:spPr/>
        <p:txBody>
          <a:bodyPr/>
          <a:lstStyle/>
          <a:p>
            <a:r>
              <a:rPr lang="en-US" altLang="en-US" sz="2800"/>
              <a:t>Diagnostic yield</a:t>
            </a:r>
          </a:p>
          <a:p>
            <a:pPr lvl="1"/>
            <a:r>
              <a:rPr lang="en-US" altLang="en-US"/>
              <a:t>History = 75%</a:t>
            </a:r>
          </a:p>
          <a:p>
            <a:pPr lvl="1"/>
            <a:r>
              <a:rPr lang="en-US" altLang="en-US"/>
              <a:t>Physical exam = 10-15%</a:t>
            </a:r>
          </a:p>
          <a:p>
            <a:pPr lvl="1"/>
            <a:r>
              <a:rPr lang="en-US" altLang="en-US"/>
              <a:t>Testing = 10%</a:t>
            </a:r>
          </a:p>
          <a:p>
            <a:r>
              <a:rPr lang="en-US" altLang="en-US" sz="2800"/>
              <a:t>US reimbursement system financially incentivizes in reverse order</a:t>
            </a:r>
          </a:p>
          <a:p>
            <a:r>
              <a:rPr lang="en-US" altLang="en-US" sz="2800"/>
              <a:t>14% of cancers found through screening</a:t>
            </a:r>
          </a:p>
          <a:p>
            <a:pPr lvl="1"/>
            <a:r>
              <a:rPr lang="en-US" altLang="en-US"/>
              <a:t>Multicancer detection kits may dramatically increase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908AA-0CF2-0E69-86FD-2EE779D12C82}"/>
              </a:ext>
            </a:extLst>
          </p:cNvPr>
          <p:cNvSpPr>
            <a:spLocks noGrp="1"/>
          </p:cNvSpPr>
          <p:nvPr>
            <p:ph type="title"/>
          </p:nvPr>
        </p:nvSpPr>
        <p:spPr/>
        <p:txBody>
          <a:bodyPr/>
          <a:lstStyle/>
          <a:p>
            <a:r>
              <a:rPr lang="en-US" dirty="0"/>
              <a:t>Overuse</a:t>
            </a:r>
          </a:p>
        </p:txBody>
      </p:sp>
      <p:sp>
        <p:nvSpPr>
          <p:cNvPr id="3" name="Content Placeholder 2">
            <a:extLst>
              <a:ext uri="{FF2B5EF4-FFF2-40B4-BE49-F238E27FC236}">
                <a16:creationId xmlns:a16="http://schemas.microsoft.com/office/drawing/2014/main" id="{2273A0FD-EEF9-E79B-2897-408DC55253BA}"/>
              </a:ext>
            </a:extLst>
          </p:cNvPr>
          <p:cNvSpPr>
            <a:spLocks noGrp="1"/>
          </p:cNvSpPr>
          <p:nvPr>
            <p:ph idx="1"/>
          </p:nvPr>
        </p:nvSpPr>
        <p:spPr/>
        <p:txBody>
          <a:bodyPr/>
          <a:lstStyle/>
          <a:p>
            <a:pPr eaLnBrk="1" hangingPunct="1">
              <a:defRPr/>
            </a:pPr>
            <a:r>
              <a:rPr lang="en-US" dirty="0"/>
              <a:t>Overuse of diagnostic tests, medications, and therapeutic procedures</a:t>
            </a:r>
          </a:p>
          <a:p>
            <a:pPr lvl="1" eaLnBrk="1" hangingPunct="1">
              <a:defRPr/>
            </a:pPr>
            <a:r>
              <a:rPr lang="en-US" sz="3200" dirty="0"/>
              <a:t>$765 billion wasted annually</a:t>
            </a:r>
          </a:p>
          <a:p>
            <a:pPr lvl="2" eaLnBrk="1" hangingPunct="1">
              <a:defRPr/>
            </a:pPr>
            <a:r>
              <a:rPr lang="en-US" sz="3200" dirty="0"/>
              <a:t>$210 billion on unnecessary testing alone</a:t>
            </a:r>
          </a:p>
          <a:p>
            <a:pPr lvl="2" eaLnBrk="1" hangingPunct="1">
              <a:defRPr/>
            </a:pPr>
            <a:r>
              <a:rPr lang="en-US" sz="3200" dirty="0"/>
              <a:t>Unnecessary testing causes up to 30,000 deaths/yr</a:t>
            </a:r>
          </a:p>
          <a:p>
            <a:endParaRPr lang="en-US" dirty="0"/>
          </a:p>
        </p:txBody>
      </p:sp>
    </p:spTree>
    <p:extLst>
      <p:ext uri="{BB962C8B-B14F-4D97-AF65-F5344CB8AC3E}">
        <p14:creationId xmlns:p14="http://schemas.microsoft.com/office/powerpoint/2010/main" val="3971842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F01A5D74-D08D-C873-3480-3E5593D5E173}"/>
              </a:ext>
            </a:extLst>
          </p:cNvPr>
          <p:cNvSpPr>
            <a:spLocks noGrp="1" noChangeArrowheads="1"/>
          </p:cNvSpPr>
          <p:nvPr>
            <p:ph type="title"/>
          </p:nvPr>
        </p:nvSpPr>
        <p:spPr/>
        <p:txBody>
          <a:bodyPr/>
          <a:lstStyle/>
          <a:p>
            <a:r>
              <a:rPr lang="en-US" altLang="en-US">
                <a:solidFill>
                  <a:srgbClr val="000000"/>
                </a:solidFill>
              </a:rPr>
              <a:t>Overuse of Diagnostic Testing</a:t>
            </a:r>
            <a:endParaRPr lang="en-US" altLang="en-US"/>
          </a:p>
        </p:txBody>
      </p:sp>
      <p:sp>
        <p:nvSpPr>
          <p:cNvPr id="27651" name="Content Placeholder 2">
            <a:extLst>
              <a:ext uri="{FF2B5EF4-FFF2-40B4-BE49-F238E27FC236}">
                <a16:creationId xmlns:a16="http://schemas.microsoft.com/office/drawing/2014/main" id="{ED4D9DF3-A678-A071-86A9-B981CB874284}"/>
              </a:ext>
            </a:extLst>
          </p:cNvPr>
          <p:cNvSpPr>
            <a:spLocks noGrp="1" noChangeArrowheads="1"/>
          </p:cNvSpPr>
          <p:nvPr>
            <p:ph idx="1"/>
          </p:nvPr>
        </p:nvSpPr>
        <p:spPr/>
        <p:txBody>
          <a:bodyPr/>
          <a:lstStyle/>
          <a:p>
            <a:r>
              <a:rPr lang="en-US" altLang="en-US" sz="3600"/>
              <a:t>Lake Wobegon Effect</a:t>
            </a:r>
          </a:p>
          <a:p>
            <a:pPr lvl="1"/>
            <a:r>
              <a:rPr lang="en-US" altLang="en-US" sz="3600"/>
              <a:t>Most “average” patients are at below average risk (i.e., median risk is below average risk)</a:t>
            </a:r>
          </a:p>
          <a:p>
            <a:pPr lvl="1"/>
            <a:r>
              <a:rPr lang="en-US" altLang="en-US" sz="3600"/>
              <a:t>Thus, for many interventions, expected benefit is lower for “average” patients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FB04C19-4B99-0DF0-EB34-A1212FBE1DC0}"/>
              </a:ext>
            </a:extLst>
          </p:cNvPr>
          <p:cNvSpPr>
            <a:spLocks noGrp="1" noChangeArrowheads="1"/>
          </p:cNvSpPr>
          <p:nvPr>
            <p:ph type="title"/>
          </p:nvPr>
        </p:nvSpPr>
        <p:spPr/>
        <p:txBody>
          <a:bodyPr/>
          <a:lstStyle/>
          <a:p>
            <a:r>
              <a:rPr lang="en-US" altLang="en-US" dirty="0"/>
              <a:t>Overuse of Diagnostic Testing</a:t>
            </a:r>
          </a:p>
        </p:txBody>
      </p:sp>
      <p:sp>
        <p:nvSpPr>
          <p:cNvPr id="28675" name="Content Placeholder 2">
            <a:extLst>
              <a:ext uri="{FF2B5EF4-FFF2-40B4-BE49-F238E27FC236}">
                <a16:creationId xmlns:a16="http://schemas.microsoft.com/office/drawing/2014/main" id="{A788C4B2-DAD6-FF84-16AB-9947FCF6E972}"/>
              </a:ext>
            </a:extLst>
          </p:cNvPr>
          <p:cNvSpPr>
            <a:spLocks noGrp="1" noChangeArrowheads="1"/>
          </p:cNvSpPr>
          <p:nvPr>
            <p:ph idx="1"/>
          </p:nvPr>
        </p:nvSpPr>
        <p:spPr/>
        <p:txBody>
          <a:bodyPr/>
          <a:lstStyle/>
          <a:p>
            <a:r>
              <a:rPr lang="en-US" altLang="en-US"/>
              <a:t>Patients report higher satisfaction with care when x-rayed and/or scanned</a:t>
            </a:r>
          </a:p>
          <a:p>
            <a:pPr lvl="1"/>
            <a:r>
              <a:rPr lang="en-US" altLang="en-US" sz="3200"/>
              <a:t>But symptoms may not decrease</a:t>
            </a:r>
          </a:p>
          <a:p>
            <a:r>
              <a:rPr lang="en-US" altLang="en-US"/>
              <a:t>Patients overestimate benefits of testing, underestimate risks of harm</a:t>
            </a:r>
          </a:p>
          <a:p>
            <a:r>
              <a:rPr lang="en-US" altLang="en-US"/>
              <a:t>Physicians eager to please</a:t>
            </a:r>
          </a:p>
          <a:p>
            <a:r>
              <a:rPr lang="en-US" altLang="en-US"/>
              <a:t>But continuity of care associated with decreased overuse</a:t>
            </a:r>
          </a:p>
          <a:p>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74115C6A-371F-EDC3-5969-99F71292A285}"/>
              </a:ext>
            </a:extLst>
          </p:cNvPr>
          <p:cNvSpPr>
            <a:spLocks noGrp="1" noChangeArrowheads="1"/>
          </p:cNvSpPr>
          <p:nvPr>
            <p:ph type="title"/>
          </p:nvPr>
        </p:nvSpPr>
        <p:spPr/>
        <p:txBody>
          <a:bodyPr/>
          <a:lstStyle/>
          <a:p>
            <a:r>
              <a:rPr lang="en-US" altLang="en-US"/>
              <a:t>Wasteful Healthcare Spending</a:t>
            </a:r>
          </a:p>
        </p:txBody>
      </p:sp>
      <p:sp>
        <p:nvSpPr>
          <p:cNvPr id="29699" name="Content Placeholder 2">
            <a:extLst>
              <a:ext uri="{FF2B5EF4-FFF2-40B4-BE49-F238E27FC236}">
                <a16:creationId xmlns:a16="http://schemas.microsoft.com/office/drawing/2014/main" id="{91096818-61C3-1725-8085-FCC181309471}"/>
              </a:ext>
            </a:extLst>
          </p:cNvPr>
          <p:cNvSpPr>
            <a:spLocks noGrp="1" noChangeArrowheads="1"/>
          </p:cNvSpPr>
          <p:nvPr>
            <p:ph idx="1"/>
          </p:nvPr>
        </p:nvSpPr>
        <p:spPr/>
        <p:txBody>
          <a:bodyPr/>
          <a:lstStyle/>
          <a:p>
            <a:r>
              <a:rPr lang="en-US" altLang="en-US"/>
              <a:t>Estimated cost of excessive medications, labs, and radiographic procedures = $200 - $250 billion (imaging $100 billion+)</a:t>
            </a:r>
          </a:p>
          <a:p>
            <a:r>
              <a:rPr lang="en-US" altLang="en-US"/>
              <a:t>50-70% of physicians acknowledge ordering unnecessary tests or procedures at least once per week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C0FAE8AD-4787-7000-7816-61F0AF79C735}"/>
              </a:ext>
            </a:extLst>
          </p:cNvPr>
          <p:cNvSpPr>
            <a:spLocks noGrp="1" noChangeArrowheads="1"/>
          </p:cNvSpPr>
          <p:nvPr>
            <p:ph type="title"/>
          </p:nvPr>
        </p:nvSpPr>
        <p:spPr/>
        <p:txBody>
          <a:bodyPr/>
          <a:lstStyle/>
          <a:p>
            <a:r>
              <a:rPr lang="en-US" altLang="en-US">
                <a:solidFill>
                  <a:srgbClr val="000000"/>
                </a:solidFill>
              </a:rPr>
              <a:t>Wasteful Healthcare Spending</a:t>
            </a:r>
            <a:endParaRPr lang="en-US" altLang="en-US"/>
          </a:p>
        </p:txBody>
      </p:sp>
      <p:sp>
        <p:nvSpPr>
          <p:cNvPr id="30723" name="Content Placeholder 2">
            <a:extLst>
              <a:ext uri="{FF2B5EF4-FFF2-40B4-BE49-F238E27FC236}">
                <a16:creationId xmlns:a16="http://schemas.microsoft.com/office/drawing/2014/main" id="{789AA7D8-A910-0E17-D1DE-7356DABE8B41}"/>
              </a:ext>
            </a:extLst>
          </p:cNvPr>
          <p:cNvSpPr>
            <a:spLocks noGrp="1" noChangeArrowheads="1"/>
          </p:cNvSpPr>
          <p:nvPr>
            <p:ph idx="1"/>
          </p:nvPr>
        </p:nvSpPr>
        <p:spPr/>
        <p:txBody>
          <a:bodyPr/>
          <a:lstStyle/>
          <a:p>
            <a:r>
              <a:rPr lang="en-US" altLang="en-US"/>
              <a:t>Defensive medicine accounts for estimated 1/5 CT scans; inaccessibility of prior studies another 1/5</a:t>
            </a:r>
          </a:p>
          <a:p>
            <a:r>
              <a:rPr lang="en-US" altLang="en-US"/>
              <a:t>Adding diagnostic tests supports upcoding for hospitalizations and clinic visits, thus increasing costs/reimbursement</a:t>
            </a:r>
          </a:p>
          <a:p>
            <a:r>
              <a:rPr lang="en-US" altLang="en-US"/>
              <a:t>Physicians paid per procedure order more procedures than physicians paid on capitation basis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A3618300-940A-2611-7AE8-F4549F2ED23E}"/>
              </a:ext>
            </a:extLst>
          </p:cNvPr>
          <p:cNvSpPr>
            <a:spLocks noGrp="1" noChangeArrowheads="1"/>
          </p:cNvSpPr>
          <p:nvPr>
            <p:ph type="title"/>
          </p:nvPr>
        </p:nvSpPr>
        <p:spPr/>
        <p:txBody>
          <a:bodyPr/>
          <a:lstStyle/>
          <a:p>
            <a:r>
              <a:rPr lang="en-US" altLang="en-US"/>
              <a:t>Wasteful Healthcare Spending</a:t>
            </a:r>
          </a:p>
        </p:txBody>
      </p:sp>
      <p:sp>
        <p:nvSpPr>
          <p:cNvPr id="31747" name="Content Placeholder 2">
            <a:extLst>
              <a:ext uri="{FF2B5EF4-FFF2-40B4-BE49-F238E27FC236}">
                <a16:creationId xmlns:a16="http://schemas.microsoft.com/office/drawing/2014/main" id="{F2C1EF67-EA8A-0C77-E4F3-A227ECECFF3E}"/>
              </a:ext>
            </a:extLst>
          </p:cNvPr>
          <p:cNvSpPr>
            <a:spLocks noGrp="1" noChangeArrowheads="1"/>
          </p:cNvSpPr>
          <p:nvPr>
            <p:ph idx="1"/>
          </p:nvPr>
        </p:nvSpPr>
        <p:spPr/>
        <p:txBody>
          <a:bodyPr/>
          <a:lstStyle/>
          <a:p>
            <a:r>
              <a:rPr lang="en-US" altLang="en-US"/>
              <a:t>Oncologists reimbursed for administering chemotherapy administer more (and more expensive) agents</a:t>
            </a:r>
          </a:p>
          <a:p>
            <a:r>
              <a:rPr lang="en-US" altLang="en-US"/>
              <a:t>Estimated $800 billion (1/3 of all healthcare spending) wasted in unnecessary diagnostic tests, procedures and extra days in the hospital</a:t>
            </a:r>
          </a:p>
          <a:p>
            <a:pPr lvl="1"/>
            <a:r>
              <a:rPr lang="en-US" altLang="en-US" sz="3200"/>
              <a:t>EHRs lead to increased testing</a:t>
            </a:r>
          </a:p>
          <a:p>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0D41757-99C9-7199-D548-0E31AD9675BD}"/>
              </a:ext>
            </a:extLst>
          </p:cNvPr>
          <p:cNvSpPr>
            <a:spLocks noGrp="1" noChangeArrowheads="1"/>
          </p:cNvSpPr>
          <p:nvPr>
            <p:ph type="title"/>
          </p:nvPr>
        </p:nvSpPr>
        <p:spPr/>
        <p:txBody>
          <a:bodyPr/>
          <a:lstStyle/>
          <a:p>
            <a:r>
              <a:rPr lang="en-US" altLang="en-US"/>
              <a:t>Unnecessary Procedures</a:t>
            </a:r>
          </a:p>
        </p:txBody>
      </p:sp>
      <p:sp>
        <p:nvSpPr>
          <p:cNvPr id="32771" name="Rectangle 3">
            <a:extLst>
              <a:ext uri="{FF2B5EF4-FFF2-40B4-BE49-F238E27FC236}">
                <a16:creationId xmlns:a16="http://schemas.microsoft.com/office/drawing/2014/main" id="{50D82B65-1982-90FE-D052-1887D485DF6D}"/>
              </a:ext>
            </a:extLst>
          </p:cNvPr>
          <p:cNvSpPr>
            <a:spLocks noGrp="1" noChangeArrowheads="1"/>
          </p:cNvSpPr>
          <p:nvPr>
            <p:ph type="body" idx="1"/>
          </p:nvPr>
        </p:nvSpPr>
        <p:spPr/>
        <p:txBody>
          <a:bodyPr/>
          <a:lstStyle/>
          <a:p>
            <a:endParaRPr lang="en-US" altLang="en-US"/>
          </a:p>
        </p:txBody>
      </p:sp>
      <p:pic>
        <p:nvPicPr>
          <p:cNvPr id="32772" name="Picture 4" descr="overuse">
            <a:extLst>
              <a:ext uri="{FF2B5EF4-FFF2-40B4-BE49-F238E27FC236}">
                <a16:creationId xmlns:a16="http://schemas.microsoft.com/office/drawing/2014/main" id="{B9CFB534-D3E9-BBA7-44A0-3535CDAF1C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3175"/>
            <a:ext cx="9140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FA83FA7A-AEBE-EED0-7950-1AD5A2DE5E9E}"/>
              </a:ext>
            </a:extLst>
          </p:cNvPr>
          <p:cNvSpPr>
            <a:spLocks noGrp="1" noChangeArrowheads="1"/>
          </p:cNvSpPr>
          <p:nvPr>
            <p:ph type="title"/>
          </p:nvPr>
        </p:nvSpPr>
        <p:spPr/>
        <p:txBody>
          <a:bodyPr/>
          <a:lstStyle/>
          <a:p>
            <a:r>
              <a:rPr lang="en-US" altLang="en-US" sz="3600"/>
              <a:t>Most Common Low Value Surgeries</a:t>
            </a:r>
            <a:br>
              <a:rPr lang="en-US" altLang="en-US"/>
            </a:br>
            <a:r>
              <a:rPr lang="en-US" altLang="en-US" sz="2800"/>
              <a:t>Lown Institute, 2020 Data</a:t>
            </a:r>
          </a:p>
        </p:txBody>
      </p:sp>
      <p:sp>
        <p:nvSpPr>
          <p:cNvPr id="34819" name="Content Placeholder 2">
            <a:extLst>
              <a:ext uri="{FF2B5EF4-FFF2-40B4-BE49-F238E27FC236}">
                <a16:creationId xmlns:a16="http://schemas.microsoft.com/office/drawing/2014/main" id="{CDB48F71-0240-2410-3310-932B9372592C}"/>
              </a:ext>
            </a:extLst>
          </p:cNvPr>
          <p:cNvSpPr>
            <a:spLocks noGrp="1" noChangeArrowheads="1"/>
          </p:cNvSpPr>
          <p:nvPr>
            <p:ph idx="1"/>
          </p:nvPr>
        </p:nvSpPr>
        <p:spPr/>
        <p:txBody>
          <a:bodyPr/>
          <a:lstStyle/>
          <a:p>
            <a:r>
              <a:rPr lang="en-US" altLang="en-US" dirty="0"/>
              <a:t>Stents for stable CAD</a:t>
            </a:r>
          </a:p>
          <a:p>
            <a:r>
              <a:rPr lang="en-US" altLang="en-US" dirty="0"/>
              <a:t>Vertebroplasty for osteoporosis</a:t>
            </a:r>
          </a:p>
          <a:p>
            <a:r>
              <a:rPr lang="en-US" altLang="en-US" dirty="0"/>
              <a:t>Hysterectomy for benign disease</a:t>
            </a:r>
          </a:p>
          <a:p>
            <a:r>
              <a:rPr lang="en-US" altLang="en-US" dirty="0"/>
              <a:t>Spinal fusion for back pain</a:t>
            </a:r>
          </a:p>
          <a:p>
            <a:r>
              <a:rPr lang="en-US" altLang="en-US" dirty="0"/>
              <a:t>Inferior vena cava filter</a:t>
            </a:r>
          </a:p>
          <a:p>
            <a:r>
              <a:rPr lang="en-US" altLang="en-US" dirty="0"/>
              <a:t>Carotid endarterectomy</a:t>
            </a:r>
          </a:p>
          <a:p>
            <a:r>
              <a:rPr lang="en-US" altLang="en-US" dirty="0"/>
              <a:t>Renal stent</a:t>
            </a:r>
          </a:p>
          <a:p>
            <a:r>
              <a:rPr lang="en-US" altLang="en-US" dirty="0"/>
              <a:t>Knee arthroscopy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415F48D4-0120-7C96-F6A3-8C4AD25890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5D6BB-274C-73F9-F345-1E8E71AE8D9D}"/>
              </a:ext>
            </a:extLst>
          </p:cNvPr>
          <p:cNvSpPr>
            <a:spLocks noGrp="1"/>
          </p:cNvSpPr>
          <p:nvPr>
            <p:ph type="title"/>
          </p:nvPr>
        </p:nvSpPr>
        <p:spPr/>
        <p:txBody>
          <a:bodyPr/>
          <a:lstStyle/>
          <a:p>
            <a:r>
              <a:rPr lang="en-US" sz="2400" dirty="0"/>
              <a:t>Top 20 Most Prevalent Low-Value Services Among Medicare Beneficiaries, 2018-2020</a:t>
            </a:r>
            <a:r>
              <a:rPr lang="en-US" sz="3200" dirty="0"/>
              <a:t> </a:t>
            </a:r>
            <a:r>
              <a:rPr lang="en-US" sz="1600" dirty="0"/>
              <a:t>JAMA Health Forum | Vol. 6, No. 8</a:t>
            </a:r>
          </a:p>
        </p:txBody>
      </p:sp>
      <p:pic>
        <p:nvPicPr>
          <p:cNvPr id="4" name="Content Placeholder 3">
            <a:extLst>
              <a:ext uri="{FF2B5EF4-FFF2-40B4-BE49-F238E27FC236}">
                <a16:creationId xmlns:a16="http://schemas.microsoft.com/office/drawing/2014/main" id="{A69D5E69-9ABA-8958-8A77-980061667CC4}"/>
              </a:ext>
            </a:extLst>
          </p:cNvPr>
          <p:cNvPicPr>
            <a:picLocks noGrp="1" noChangeAspect="1"/>
          </p:cNvPicPr>
          <p:nvPr>
            <p:ph idx="1"/>
          </p:nvPr>
        </p:nvPicPr>
        <p:blipFill>
          <a:blip r:embed="rId2"/>
          <a:stretch>
            <a:fillRect/>
          </a:stretch>
        </p:blipFill>
        <p:spPr>
          <a:xfrm>
            <a:off x="714375" y="1710531"/>
            <a:ext cx="7715250" cy="4305300"/>
          </a:xfrm>
          <a:prstGeom prst="rect">
            <a:avLst/>
          </a:prstGeom>
        </p:spPr>
      </p:pic>
    </p:spTree>
    <p:extLst>
      <p:ext uri="{BB962C8B-B14F-4D97-AF65-F5344CB8AC3E}">
        <p14:creationId xmlns:p14="http://schemas.microsoft.com/office/powerpoint/2010/main" val="2038069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77236A-73B2-82F6-9A31-4B8E27D60843}"/>
              </a:ext>
            </a:extLst>
          </p:cNvPr>
          <p:cNvSpPr>
            <a:spLocks noGrp="1"/>
          </p:cNvSpPr>
          <p:nvPr>
            <p:ph type="title"/>
          </p:nvPr>
        </p:nvSpPr>
        <p:spPr/>
        <p:txBody>
          <a:bodyPr/>
          <a:lstStyle/>
          <a:p>
            <a:r>
              <a:rPr lang="en-US" sz="2400" dirty="0"/>
              <a:t>Potential Annual Savings Associated With Top 20 Low-Value Services Among Medicare Beneficiaries </a:t>
            </a:r>
            <a:br>
              <a:rPr lang="en-US" sz="2400" dirty="0"/>
            </a:br>
            <a:r>
              <a:rPr lang="en-US" sz="1800" dirty="0"/>
              <a:t>JAMA Health Forum | Vol. 6, No. 8</a:t>
            </a:r>
          </a:p>
        </p:txBody>
      </p:sp>
      <p:pic>
        <p:nvPicPr>
          <p:cNvPr id="5" name="Content Placeholder 4">
            <a:extLst>
              <a:ext uri="{FF2B5EF4-FFF2-40B4-BE49-F238E27FC236}">
                <a16:creationId xmlns:a16="http://schemas.microsoft.com/office/drawing/2014/main" id="{56017B58-CFCF-A7A0-ABD4-1EF3BC88B4C9}"/>
              </a:ext>
            </a:extLst>
          </p:cNvPr>
          <p:cNvPicPr>
            <a:picLocks noGrp="1" noChangeAspect="1"/>
          </p:cNvPicPr>
          <p:nvPr>
            <p:ph idx="1"/>
          </p:nvPr>
        </p:nvPicPr>
        <p:blipFill>
          <a:blip r:embed="rId2"/>
          <a:stretch>
            <a:fillRect/>
          </a:stretch>
        </p:blipFill>
        <p:spPr>
          <a:xfrm>
            <a:off x="714375" y="1724819"/>
            <a:ext cx="7715250" cy="4276725"/>
          </a:xfrm>
          <a:prstGeom prst="rect">
            <a:avLst/>
          </a:prstGeom>
        </p:spPr>
      </p:pic>
    </p:spTree>
    <p:extLst>
      <p:ext uri="{BB962C8B-B14F-4D97-AF65-F5344CB8AC3E}">
        <p14:creationId xmlns:p14="http://schemas.microsoft.com/office/powerpoint/2010/main" val="2072706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E5374191-3557-ACA1-2C7D-433378C61120}"/>
              </a:ext>
            </a:extLst>
          </p:cNvPr>
          <p:cNvSpPr>
            <a:spLocks noGrp="1" noChangeArrowheads="1"/>
          </p:cNvSpPr>
          <p:nvPr>
            <p:ph type="title"/>
          </p:nvPr>
        </p:nvSpPr>
        <p:spPr/>
        <p:txBody>
          <a:bodyPr/>
          <a:lstStyle/>
          <a:p>
            <a:pPr eaLnBrk="1" hangingPunct="1"/>
            <a:r>
              <a:rPr lang="en-US" altLang="en-US"/>
              <a:t>Full Body CT Scans</a:t>
            </a:r>
          </a:p>
        </p:txBody>
      </p:sp>
      <p:sp>
        <p:nvSpPr>
          <p:cNvPr id="36867" name="Rectangle 3">
            <a:extLst>
              <a:ext uri="{FF2B5EF4-FFF2-40B4-BE49-F238E27FC236}">
                <a16:creationId xmlns:a16="http://schemas.microsoft.com/office/drawing/2014/main" id="{D3E722D4-6E2E-9839-041C-A3A9BE505538}"/>
              </a:ext>
            </a:extLst>
          </p:cNvPr>
          <p:cNvSpPr>
            <a:spLocks noGrp="1" noChangeArrowheads="1"/>
          </p:cNvSpPr>
          <p:nvPr>
            <p:ph type="body" idx="1"/>
          </p:nvPr>
        </p:nvSpPr>
        <p:spPr/>
        <p:txBody>
          <a:bodyPr/>
          <a:lstStyle/>
          <a:p>
            <a:pPr eaLnBrk="1" hangingPunct="1"/>
            <a:r>
              <a:rPr lang="en-US" altLang="en-US" sz="3600"/>
              <a:t>Popularity increased after Oprah Winfrey underwent testing in 2001</a:t>
            </a:r>
          </a:p>
          <a:p>
            <a:pPr eaLnBrk="1" hangingPunct="1"/>
            <a:r>
              <a:rPr lang="en-US" altLang="en-US" sz="3600"/>
              <a:t>Self-referral body imaging centers proliferating</a:t>
            </a:r>
          </a:p>
          <a:p>
            <a:pPr eaLnBrk="1" hangingPunct="1"/>
            <a:r>
              <a:rPr lang="en-US" altLang="en-US" sz="3600"/>
              <a:t>Highly profitable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6412FEB-FA9F-3F12-7720-A1E81223AC70}"/>
              </a:ext>
            </a:extLst>
          </p:cNvPr>
          <p:cNvSpPr>
            <a:spLocks noGrp="1" noChangeArrowheads="1"/>
          </p:cNvSpPr>
          <p:nvPr>
            <p:ph type="title"/>
          </p:nvPr>
        </p:nvSpPr>
        <p:spPr/>
        <p:txBody>
          <a:bodyPr/>
          <a:lstStyle/>
          <a:p>
            <a:pPr eaLnBrk="1" hangingPunct="1"/>
            <a:r>
              <a:rPr lang="en-US" altLang="en-US"/>
              <a:t>Full Body CT Scans</a:t>
            </a:r>
          </a:p>
        </p:txBody>
      </p:sp>
      <p:sp>
        <p:nvSpPr>
          <p:cNvPr id="37891" name="Rectangle 3">
            <a:extLst>
              <a:ext uri="{FF2B5EF4-FFF2-40B4-BE49-F238E27FC236}">
                <a16:creationId xmlns:a16="http://schemas.microsoft.com/office/drawing/2014/main" id="{1F6B7D97-F7F0-F3B8-11BE-A26DA1E3673C}"/>
              </a:ext>
            </a:extLst>
          </p:cNvPr>
          <p:cNvSpPr>
            <a:spLocks noGrp="1" noChangeArrowheads="1"/>
          </p:cNvSpPr>
          <p:nvPr>
            <p:ph type="body" idx="1"/>
          </p:nvPr>
        </p:nvSpPr>
        <p:spPr/>
        <p:txBody>
          <a:bodyPr/>
          <a:lstStyle/>
          <a:p>
            <a:pPr eaLnBrk="1" hangingPunct="1"/>
            <a:r>
              <a:rPr lang="en-US" altLang="en-US" sz="2800" dirty="0"/>
              <a:t>Typical costs for full body CT scans $1000-$2000</a:t>
            </a:r>
          </a:p>
          <a:p>
            <a:pPr eaLnBrk="1" hangingPunct="1"/>
            <a:r>
              <a:rPr lang="en-US" altLang="en-US" sz="2800" dirty="0"/>
              <a:t>2004 survey of 500 Americans</a:t>
            </a:r>
          </a:p>
          <a:p>
            <a:pPr lvl="1" eaLnBrk="1" hangingPunct="1"/>
            <a:r>
              <a:rPr lang="en-US" altLang="en-US" dirty="0"/>
              <a:t>85% would choose a full-body CT scan over $1000 cash </a:t>
            </a:r>
          </a:p>
          <a:p>
            <a:r>
              <a:rPr lang="en-US" altLang="en-US" sz="2800" dirty="0">
                <a:solidFill>
                  <a:srgbClr val="000000"/>
                </a:solidFill>
              </a:rPr>
              <a:t>2005 study: </a:t>
            </a:r>
          </a:p>
          <a:p>
            <a:pPr lvl="1"/>
            <a:r>
              <a:rPr lang="en-US" altLang="en-US" dirty="0">
                <a:solidFill>
                  <a:srgbClr val="000000"/>
                </a:solidFill>
              </a:rPr>
              <a:t>86% of patients had at least one abnormality</a:t>
            </a:r>
          </a:p>
          <a:p>
            <a:pPr lvl="1"/>
            <a:r>
              <a:rPr lang="en-US" altLang="en-US" dirty="0">
                <a:solidFill>
                  <a:srgbClr val="000000"/>
                </a:solidFill>
              </a:rPr>
              <a:t>Mean = 3 abnormal findings per patient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7E42-5EEB-49A1-32FF-90B8085C38CC}"/>
              </a:ext>
            </a:extLst>
          </p:cNvPr>
          <p:cNvSpPr>
            <a:spLocks noGrp="1"/>
          </p:cNvSpPr>
          <p:nvPr>
            <p:ph type="title"/>
          </p:nvPr>
        </p:nvSpPr>
        <p:spPr/>
        <p:txBody>
          <a:bodyPr/>
          <a:lstStyle/>
          <a:p>
            <a:r>
              <a:rPr lang="en-US" dirty="0"/>
              <a:t>Full Body MRIs </a:t>
            </a:r>
          </a:p>
        </p:txBody>
      </p:sp>
      <p:sp>
        <p:nvSpPr>
          <p:cNvPr id="3" name="Content Placeholder 2">
            <a:extLst>
              <a:ext uri="{FF2B5EF4-FFF2-40B4-BE49-F238E27FC236}">
                <a16:creationId xmlns:a16="http://schemas.microsoft.com/office/drawing/2014/main" id="{43CDFBCF-5A70-A1C8-1AC9-A825BE19C95A}"/>
              </a:ext>
            </a:extLst>
          </p:cNvPr>
          <p:cNvSpPr>
            <a:spLocks noGrp="1"/>
          </p:cNvSpPr>
          <p:nvPr>
            <p:ph idx="1"/>
          </p:nvPr>
        </p:nvSpPr>
        <p:spPr/>
        <p:txBody>
          <a:bodyPr/>
          <a:lstStyle/>
          <a:p>
            <a:r>
              <a:rPr lang="en-US" altLang="en-US" sz="2400" dirty="0">
                <a:solidFill>
                  <a:srgbClr val="000000"/>
                </a:solidFill>
              </a:rPr>
              <a:t>2020s: increasing popularity - social media blitz (e.g., Kim Kardashian)</a:t>
            </a:r>
          </a:p>
          <a:p>
            <a:pPr lvl="1"/>
            <a:r>
              <a:rPr lang="en-US" altLang="en-US" sz="2400" dirty="0">
                <a:solidFill>
                  <a:srgbClr val="000000"/>
                </a:solidFill>
              </a:rPr>
              <a:t>$2500/scan</a:t>
            </a:r>
          </a:p>
          <a:p>
            <a:pPr lvl="1"/>
            <a:r>
              <a:rPr lang="en-US" altLang="en-US" sz="2400" dirty="0">
                <a:solidFill>
                  <a:srgbClr val="000000"/>
                </a:solidFill>
              </a:rPr>
              <a:t>Over 100,000 screened</a:t>
            </a:r>
          </a:p>
          <a:p>
            <a:pPr lvl="1"/>
            <a:r>
              <a:rPr lang="en-US" altLang="en-US" sz="2400" dirty="0">
                <a:solidFill>
                  <a:srgbClr val="000000"/>
                </a:solidFill>
              </a:rPr>
              <a:t>1-2/100 show cancer</a:t>
            </a:r>
          </a:p>
          <a:p>
            <a:pPr lvl="2"/>
            <a:r>
              <a:rPr lang="en-US" altLang="en-US" dirty="0">
                <a:solidFill>
                  <a:srgbClr val="000000"/>
                </a:solidFill>
              </a:rPr>
              <a:t>Most of these either low risk or advanced</a:t>
            </a:r>
          </a:p>
          <a:p>
            <a:pPr lvl="2"/>
            <a:r>
              <a:rPr lang="en-US" altLang="en-US" dirty="0">
                <a:solidFill>
                  <a:srgbClr val="000000"/>
                </a:solidFill>
              </a:rPr>
              <a:t>No evidence of improved health or mortality benefit</a:t>
            </a:r>
          </a:p>
          <a:p>
            <a:pPr lvl="2"/>
            <a:r>
              <a:rPr lang="en-US" altLang="en-US" dirty="0">
                <a:solidFill>
                  <a:srgbClr val="000000"/>
                </a:solidFill>
              </a:rPr>
              <a:t>Possibility of harms</a:t>
            </a:r>
          </a:p>
          <a:p>
            <a:r>
              <a:rPr lang="en-US" sz="2400" dirty="0"/>
              <a:t>Not recommended</a:t>
            </a:r>
          </a:p>
        </p:txBody>
      </p:sp>
    </p:spTree>
    <p:extLst>
      <p:ext uri="{BB962C8B-B14F-4D97-AF65-F5344CB8AC3E}">
        <p14:creationId xmlns:p14="http://schemas.microsoft.com/office/powerpoint/2010/main" val="973799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9DAA9CD3-3A1C-13A5-DFC3-2F6F69C5CDFD}"/>
              </a:ext>
            </a:extLst>
          </p:cNvPr>
          <p:cNvSpPr>
            <a:spLocks noGrp="1" noChangeArrowheads="1"/>
          </p:cNvSpPr>
          <p:nvPr>
            <p:ph type="title"/>
          </p:nvPr>
        </p:nvSpPr>
        <p:spPr/>
        <p:txBody>
          <a:bodyPr/>
          <a:lstStyle/>
          <a:p>
            <a:pPr eaLnBrk="1" hangingPunct="1"/>
            <a:r>
              <a:rPr lang="en-US" altLang="en-US" sz="3600"/>
              <a:t>Full Body CT Scans are Opposed by</a:t>
            </a:r>
          </a:p>
        </p:txBody>
      </p:sp>
      <p:sp>
        <p:nvSpPr>
          <p:cNvPr id="38915" name="Content Placeholder 2">
            <a:extLst>
              <a:ext uri="{FF2B5EF4-FFF2-40B4-BE49-F238E27FC236}">
                <a16:creationId xmlns:a16="http://schemas.microsoft.com/office/drawing/2014/main" id="{5DAD9BFA-6013-A2A9-FEDC-5E876113AE1C}"/>
              </a:ext>
            </a:extLst>
          </p:cNvPr>
          <p:cNvSpPr>
            <a:spLocks noGrp="1" noChangeArrowheads="1"/>
          </p:cNvSpPr>
          <p:nvPr>
            <p:ph idx="1"/>
          </p:nvPr>
        </p:nvSpPr>
        <p:spPr/>
        <p:txBody>
          <a:bodyPr/>
          <a:lstStyle/>
          <a:p>
            <a:pPr eaLnBrk="1" hangingPunct="1"/>
            <a:r>
              <a:rPr lang="en-US" altLang="en-US" dirty="0"/>
              <a:t>FDA</a:t>
            </a:r>
          </a:p>
          <a:p>
            <a:pPr eaLnBrk="1" hangingPunct="1"/>
            <a:r>
              <a:rPr lang="en-US" altLang="en-US" dirty="0"/>
              <a:t>AMA</a:t>
            </a:r>
          </a:p>
          <a:p>
            <a:pPr eaLnBrk="1" hangingPunct="1"/>
            <a:r>
              <a:rPr lang="en-US" altLang="en-US" dirty="0"/>
              <a:t>ACR</a:t>
            </a:r>
          </a:p>
          <a:p>
            <a:pPr eaLnBrk="1" hangingPunct="1"/>
            <a:r>
              <a:rPr lang="en-US" altLang="en-US" dirty="0"/>
              <a:t>ACC</a:t>
            </a:r>
          </a:p>
          <a:p>
            <a:pPr eaLnBrk="1" hangingPunct="1"/>
            <a:r>
              <a:rPr lang="en-US" altLang="en-US" dirty="0"/>
              <a:t>ACS</a:t>
            </a:r>
          </a:p>
          <a:p>
            <a:pPr eaLnBrk="1" hangingPunct="1"/>
            <a:r>
              <a:rPr lang="en-US" altLang="en-US" dirty="0"/>
              <a:t>AHA</a:t>
            </a:r>
          </a:p>
          <a:p>
            <a:pPr eaLnBrk="1" hangingPunct="1"/>
            <a:r>
              <a:rPr lang="en-US" altLang="en-US" dirty="0"/>
              <a:t>Many other professional organizations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7E85B220-DEC4-8DA9-6F74-AB52A5756181}"/>
              </a:ext>
            </a:extLst>
          </p:cNvPr>
          <p:cNvSpPr>
            <a:spLocks noGrp="1" noChangeArrowheads="1"/>
          </p:cNvSpPr>
          <p:nvPr>
            <p:ph type="title"/>
          </p:nvPr>
        </p:nvSpPr>
        <p:spPr/>
        <p:txBody>
          <a:bodyPr/>
          <a:lstStyle/>
          <a:p>
            <a:pPr eaLnBrk="1" hangingPunct="1"/>
            <a:r>
              <a:rPr lang="en-US" altLang="en-US"/>
              <a:t>Marketing Scans</a:t>
            </a:r>
          </a:p>
        </p:txBody>
      </p:sp>
      <p:sp>
        <p:nvSpPr>
          <p:cNvPr id="39939" name="Rectangle 3">
            <a:extLst>
              <a:ext uri="{FF2B5EF4-FFF2-40B4-BE49-F238E27FC236}">
                <a16:creationId xmlns:a16="http://schemas.microsoft.com/office/drawing/2014/main" id="{C7AED5B0-EDCD-8826-877C-A164A8E6CB66}"/>
              </a:ext>
            </a:extLst>
          </p:cNvPr>
          <p:cNvSpPr>
            <a:spLocks noGrp="1" noChangeArrowheads="1"/>
          </p:cNvSpPr>
          <p:nvPr>
            <p:ph type="body" idx="1"/>
          </p:nvPr>
        </p:nvSpPr>
        <p:spPr/>
        <p:txBody>
          <a:bodyPr/>
          <a:lstStyle/>
          <a:p>
            <a:pPr eaLnBrk="1" hangingPunct="1"/>
            <a:r>
              <a:rPr lang="en-US" altLang="en-US" sz="2800"/>
              <a:t>Companies market in areas of higher SES, including via Groupon discount coupons</a:t>
            </a:r>
          </a:p>
          <a:p>
            <a:pPr eaLnBrk="1" hangingPunct="1"/>
            <a:r>
              <a:rPr lang="en-US" altLang="en-US" sz="2800"/>
              <a:t>Prey on fear of heart disease and cancer, and on the natural desire to detect health problems early in hopes of achieving a cure, or at least avoiding potentially disfiguring or toxic therapies</a:t>
            </a:r>
          </a:p>
          <a:p>
            <a:pPr eaLnBrk="1" hangingPunct="1"/>
            <a:r>
              <a:rPr lang="en-US" altLang="en-US" sz="2800"/>
              <a:t>Some companies offering SPECT brain scans to diagnose and manage neuropsychiatric problems (including to children)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E65D2976-3D9C-D1C0-A35D-829A9A61E835}"/>
              </a:ext>
            </a:extLst>
          </p:cNvPr>
          <p:cNvSpPr>
            <a:spLocks noGrp="1" noChangeArrowheads="1"/>
          </p:cNvSpPr>
          <p:nvPr>
            <p:ph type="title"/>
          </p:nvPr>
        </p:nvSpPr>
        <p:spPr/>
        <p:txBody>
          <a:bodyPr/>
          <a:lstStyle/>
          <a:p>
            <a:r>
              <a:rPr lang="en-US" altLang="en-US" dirty="0"/>
              <a:t>Radiologic Imaging</a:t>
            </a:r>
          </a:p>
        </p:txBody>
      </p:sp>
      <p:sp>
        <p:nvSpPr>
          <p:cNvPr id="40963" name="Content Placeholder 2">
            <a:extLst>
              <a:ext uri="{FF2B5EF4-FFF2-40B4-BE49-F238E27FC236}">
                <a16:creationId xmlns:a16="http://schemas.microsoft.com/office/drawing/2014/main" id="{EC1A4B0D-B9BA-7F63-A6D1-193F97539544}"/>
              </a:ext>
            </a:extLst>
          </p:cNvPr>
          <p:cNvSpPr>
            <a:spLocks noGrp="1" noChangeArrowheads="1"/>
          </p:cNvSpPr>
          <p:nvPr>
            <p:ph idx="1"/>
          </p:nvPr>
        </p:nvSpPr>
        <p:spPr/>
        <p:txBody>
          <a:bodyPr/>
          <a:lstStyle/>
          <a:p>
            <a:r>
              <a:rPr lang="en-US" altLang="en-US" dirty="0"/>
              <a:t>691 million radiology exams/yr in US (2016, most recent data available as of 2026)</a:t>
            </a:r>
          </a:p>
          <a:p>
            <a:pPr lvl="1"/>
            <a:r>
              <a:rPr lang="en-US" altLang="en-US" dirty="0"/>
              <a:t>74 million CT scans</a:t>
            </a:r>
          </a:p>
          <a:p>
            <a:pPr lvl="1"/>
            <a:r>
              <a:rPr lang="en-US" altLang="en-US" dirty="0"/>
              <a:t>13.5 million nuclear medicine exams</a:t>
            </a:r>
          </a:p>
          <a:p>
            <a:pPr lvl="1"/>
            <a:r>
              <a:rPr lang="en-US" altLang="en-US" dirty="0"/>
              <a:t>45 million mammograms</a:t>
            </a:r>
          </a:p>
          <a:p>
            <a:pPr lvl="1"/>
            <a:r>
              <a:rPr lang="en-US" altLang="en-US" dirty="0"/>
              <a:t>275 million conventional radiographic and fluoroscopic procedures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2C24-6E27-2146-84F1-2928A2C2E030}"/>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000000"/>
                </a:solidFill>
                <a:effectLst/>
                <a:uLnTx/>
                <a:uFillTx/>
                <a:latin typeface="Arial"/>
                <a:ea typeface="+mj-ea"/>
                <a:cs typeface="+mj-cs"/>
              </a:rPr>
              <a:t>Radiologic Imaging</a:t>
            </a:r>
            <a:endParaRPr lang="en-AU" dirty="0"/>
          </a:p>
        </p:txBody>
      </p:sp>
      <p:sp>
        <p:nvSpPr>
          <p:cNvPr id="3" name="Content Placeholder 2">
            <a:extLst>
              <a:ext uri="{FF2B5EF4-FFF2-40B4-BE49-F238E27FC236}">
                <a16:creationId xmlns:a16="http://schemas.microsoft.com/office/drawing/2014/main" id="{C8961E12-5239-FAEE-A38B-166FEAD4D8F2}"/>
              </a:ext>
            </a:extLst>
          </p:cNvPr>
          <p:cNvSpPr>
            <a:spLocks noGrp="1"/>
          </p:cNvSpPr>
          <p:nvPr>
            <p:ph idx="1"/>
          </p:nvPr>
        </p:nvSpPr>
        <p:spPr/>
        <p:txBody>
          <a:bodyPr/>
          <a:lstStyle/>
          <a:p>
            <a:r>
              <a:rPr lang="en-US" altLang="en-US" dirty="0"/>
              <a:t>Overall cost $130 to $150 billion/yr in US</a:t>
            </a:r>
          </a:p>
          <a:p>
            <a:pPr lvl="1"/>
            <a:r>
              <a:rPr lang="en-US" altLang="en-US" dirty="0"/>
              <a:t>9% of hospital operating costs</a:t>
            </a:r>
          </a:p>
          <a:p>
            <a:pPr lvl="1"/>
            <a:r>
              <a:rPr lang="en-US" altLang="en-US" dirty="0"/>
              <a:t>6-7% of personal health care costs</a:t>
            </a:r>
          </a:p>
          <a:p>
            <a:pPr lvl="1"/>
            <a:r>
              <a:rPr lang="en-US" altLang="en-US" dirty="0"/>
              <a:t>Includes all forms of imaging plus facility </a:t>
            </a:r>
            <a:r>
              <a:rPr lang="en-US" altLang="en-US"/>
              <a:t>fees and </a:t>
            </a:r>
            <a:r>
              <a:rPr lang="en-US" altLang="en-US" dirty="0"/>
              <a:t>professional costs</a:t>
            </a:r>
          </a:p>
          <a:p>
            <a:pPr lvl="1"/>
            <a:r>
              <a:rPr lang="en-US" altLang="en-US" dirty="0"/>
              <a:t>Fastest growing component of medical costs (#2 = pharmaceuticals)</a:t>
            </a:r>
          </a:p>
          <a:p>
            <a:endParaRPr lang="en-AU" dirty="0"/>
          </a:p>
        </p:txBody>
      </p:sp>
    </p:spTree>
    <p:extLst>
      <p:ext uri="{BB962C8B-B14F-4D97-AF65-F5344CB8AC3E}">
        <p14:creationId xmlns:p14="http://schemas.microsoft.com/office/powerpoint/2010/main" val="27312937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6E3B934C-75BA-6EB1-5025-E959E7C7C4D1}"/>
              </a:ext>
            </a:extLst>
          </p:cNvPr>
          <p:cNvSpPr>
            <a:spLocks noGrp="1" noChangeArrowheads="1"/>
          </p:cNvSpPr>
          <p:nvPr>
            <p:ph type="title"/>
          </p:nvPr>
        </p:nvSpPr>
        <p:spPr/>
        <p:txBody>
          <a:bodyPr/>
          <a:lstStyle/>
          <a:p>
            <a:r>
              <a:rPr lang="en-US" altLang="en-US"/>
              <a:t>Radiologic Imaging</a:t>
            </a:r>
          </a:p>
        </p:txBody>
      </p:sp>
      <p:sp>
        <p:nvSpPr>
          <p:cNvPr id="41987" name="Content Placeholder 2">
            <a:extLst>
              <a:ext uri="{FF2B5EF4-FFF2-40B4-BE49-F238E27FC236}">
                <a16:creationId xmlns:a16="http://schemas.microsoft.com/office/drawing/2014/main" id="{0C06B55F-8DC3-F12D-D1C6-C19A39982EE7}"/>
              </a:ext>
            </a:extLst>
          </p:cNvPr>
          <p:cNvSpPr>
            <a:spLocks noGrp="1" noChangeArrowheads="1"/>
          </p:cNvSpPr>
          <p:nvPr>
            <p:ph idx="1"/>
          </p:nvPr>
        </p:nvSpPr>
        <p:spPr/>
        <p:txBody>
          <a:bodyPr/>
          <a:lstStyle/>
          <a:p>
            <a:r>
              <a:rPr lang="en-US" altLang="en-US" dirty="0"/>
              <a:t>Utilization driven by introduction of new technologies, new uses for existing technologies, self-referral, patient demand, and defensive medicine</a:t>
            </a:r>
          </a:p>
          <a:p>
            <a:r>
              <a:rPr lang="en-US" altLang="en-US" dirty="0"/>
              <a:t>FDA estimates 30%-50% of imaging tests unnecessary</a:t>
            </a:r>
          </a:p>
          <a:p>
            <a:r>
              <a:rPr lang="en-US" altLang="en-US" dirty="0"/>
              <a:t>Some data show defensive medicine might be effective against malpractice suits</a:t>
            </a:r>
          </a:p>
          <a:p>
            <a:endParaRPr lang="en-US"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E53AF9A4-2BE1-1878-FE7E-CFBD91053476}"/>
              </a:ext>
            </a:extLst>
          </p:cNvPr>
          <p:cNvSpPr>
            <a:spLocks noGrp="1" noChangeArrowheads="1"/>
          </p:cNvSpPr>
          <p:nvPr>
            <p:ph type="title"/>
          </p:nvPr>
        </p:nvSpPr>
        <p:spPr/>
        <p:txBody>
          <a:bodyPr/>
          <a:lstStyle/>
          <a:p>
            <a:r>
              <a:rPr lang="en-US" altLang="en-US"/>
              <a:t>Changes in Radiologic Imaging</a:t>
            </a:r>
            <a:br>
              <a:rPr lang="en-US" altLang="en-US"/>
            </a:br>
            <a:r>
              <a:rPr lang="en-US" altLang="en-US"/>
              <a:t>1996-2010</a:t>
            </a:r>
          </a:p>
        </p:txBody>
      </p:sp>
      <p:sp>
        <p:nvSpPr>
          <p:cNvPr id="43011" name="Content Placeholder 2">
            <a:extLst>
              <a:ext uri="{FF2B5EF4-FFF2-40B4-BE49-F238E27FC236}">
                <a16:creationId xmlns:a16="http://schemas.microsoft.com/office/drawing/2014/main" id="{09EEDF55-0353-EBED-6C77-8113891CCA51}"/>
              </a:ext>
            </a:extLst>
          </p:cNvPr>
          <p:cNvSpPr>
            <a:spLocks noGrp="1" noChangeArrowheads="1"/>
          </p:cNvSpPr>
          <p:nvPr>
            <p:ph idx="1"/>
          </p:nvPr>
        </p:nvSpPr>
        <p:spPr/>
        <p:txBody>
          <a:bodyPr/>
          <a:lstStyle/>
          <a:p>
            <a:pPr>
              <a:buFont typeface="Arial" panose="020B0604020202020204" pitchFamily="34" charset="0"/>
              <a:buChar char="•"/>
            </a:pPr>
            <a:r>
              <a:rPr lang="en-US" altLang="en-US" sz="2800" dirty="0"/>
              <a:t>Radiography: 1.2% annual increase</a:t>
            </a:r>
          </a:p>
          <a:p>
            <a:pPr>
              <a:buFont typeface="Arial" panose="020B0604020202020204" pitchFamily="34" charset="0"/>
              <a:buChar char="•"/>
            </a:pPr>
            <a:r>
              <a:rPr lang="en-US" altLang="en-US" sz="2800" dirty="0"/>
              <a:t>Angiography/</a:t>
            </a:r>
            <a:r>
              <a:rPr lang="en-US" altLang="en-US" sz="2800" dirty="0" err="1"/>
              <a:t>flouroscopy</a:t>
            </a:r>
            <a:r>
              <a:rPr lang="en-US" altLang="en-US" sz="2800" dirty="0"/>
              <a:t>: 1.3% annual increase</a:t>
            </a:r>
          </a:p>
          <a:p>
            <a:pPr>
              <a:buFont typeface="Arial" panose="020B0604020202020204" pitchFamily="34" charset="0"/>
              <a:buChar char="•"/>
            </a:pPr>
            <a:r>
              <a:rPr lang="en-US" altLang="en-US" sz="2800" dirty="0"/>
              <a:t>Nuclear medicine: 3% annual decrease</a:t>
            </a:r>
          </a:p>
          <a:p>
            <a:pPr>
              <a:buFont typeface="Arial" panose="020B0604020202020204" pitchFamily="34" charset="0"/>
              <a:buChar char="•"/>
            </a:pPr>
            <a:r>
              <a:rPr lang="en-US" altLang="en-US" sz="2800" dirty="0"/>
              <a:t>Ultrasonography: 3.9% annual increase</a:t>
            </a:r>
          </a:p>
          <a:p>
            <a:pPr lvl="1"/>
            <a:r>
              <a:rPr lang="en-US" altLang="en-US" dirty="0"/>
              <a:t>Use doubled</a:t>
            </a:r>
          </a:p>
          <a:p>
            <a:pPr>
              <a:buFont typeface="Arial" panose="020B0604020202020204" pitchFamily="34" charset="0"/>
              <a:buChar char="•"/>
            </a:pPr>
            <a:r>
              <a:rPr lang="en-US" altLang="en-US" sz="2800" dirty="0"/>
              <a:t>CT scans: Use quadrupled</a:t>
            </a:r>
          </a:p>
          <a:p>
            <a:pPr lvl="1"/>
            <a:r>
              <a:rPr lang="en-US" altLang="en-US" dirty="0"/>
              <a:t>Decrease in all noninvasive diagnostic imaging and in CT scans noted 2010-2015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2AC9DA80-F62B-3CCC-4223-2F5AEDD951C8}"/>
              </a:ext>
            </a:extLst>
          </p:cNvPr>
          <p:cNvSpPr>
            <a:spLocks noGrp="1" noChangeArrowheads="1"/>
          </p:cNvSpPr>
          <p:nvPr>
            <p:ph type="title"/>
          </p:nvPr>
        </p:nvSpPr>
        <p:spPr/>
        <p:txBody>
          <a:bodyPr/>
          <a:lstStyle/>
          <a:p>
            <a:r>
              <a:rPr lang="en-US" altLang="en-US" sz="2800">
                <a:solidFill>
                  <a:srgbClr val="000000"/>
                </a:solidFill>
              </a:rPr>
              <a:t>Increases in Radiologic Imaging, 2000-2016</a:t>
            </a:r>
            <a:br>
              <a:rPr lang="en-US" altLang="en-US" sz="2800">
                <a:solidFill>
                  <a:srgbClr val="000000"/>
                </a:solidFill>
              </a:rPr>
            </a:br>
            <a:r>
              <a:rPr lang="en-US" altLang="en-US" sz="2800">
                <a:solidFill>
                  <a:srgbClr val="000000"/>
                </a:solidFill>
              </a:rPr>
              <a:t>Scans per 1,000, U.S. / Ontario, Canada</a:t>
            </a:r>
            <a:endParaRPr lang="en-US" altLang="en-US" sz="2800"/>
          </a:p>
        </p:txBody>
      </p:sp>
      <p:sp>
        <p:nvSpPr>
          <p:cNvPr id="44035" name="Content Placeholder 2">
            <a:extLst>
              <a:ext uri="{FF2B5EF4-FFF2-40B4-BE49-F238E27FC236}">
                <a16:creationId xmlns:a16="http://schemas.microsoft.com/office/drawing/2014/main" id="{572EDDCC-3545-B112-1C78-0160C4FEC0AC}"/>
              </a:ext>
            </a:extLst>
          </p:cNvPr>
          <p:cNvSpPr>
            <a:spLocks noGrp="1" noChangeArrowheads="1"/>
          </p:cNvSpPr>
          <p:nvPr>
            <p:ph idx="1"/>
          </p:nvPr>
        </p:nvSpPr>
        <p:spPr/>
        <p:txBody>
          <a:bodyPr/>
          <a:lstStyle/>
          <a:p>
            <a:r>
              <a:rPr lang="en-US" altLang="en-US" dirty="0"/>
              <a:t>Ultrasound: 324 to 495 / 332 to 580</a:t>
            </a:r>
          </a:p>
          <a:p>
            <a:endParaRPr lang="en-US" altLang="en-US" dirty="0"/>
          </a:p>
          <a:p>
            <a:r>
              <a:rPr lang="en-US" altLang="en-US" dirty="0"/>
              <a:t>CT: 204 to 428 / 161 to 409</a:t>
            </a:r>
          </a:p>
          <a:p>
            <a:endParaRPr lang="en-US" altLang="en-US" dirty="0"/>
          </a:p>
          <a:p>
            <a:r>
              <a:rPr lang="en-US" altLang="en-US" dirty="0"/>
              <a:t>MRI: 62 to 139 / 13 to 89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967C3A83-13F7-145A-E0A6-D8A0EEC7D2A4}"/>
              </a:ext>
            </a:extLst>
          </p:cNvPr>
          <p:cNvSpPr>
            <a:spLocks noGrp="1" noChangeArrowheads="1"/>
          </p:cNvSpPr>
          <p:nvPr>
            <p:ph type="title"/>
          </p:nvPr>
        </p:nvSpPr>
        <p:spPr/>
        <p:txBody>
          <a:bodyPr/>
          <a:lstStyle/>
          <a:p>
            <a:r>
              <a:rPr lang="en-US" altLang="en-US"/>
              <a:t>Radiologic Imaging in the U.S.</a:t>
            </a:r>
            <a:br>
              <a:rPr lang="en-US" altLang="en-US"/>
            </a:br>
            <a:r>
              <a:rPr lang="en-US" altLang="en-US"/>
              <a:t>2019</a:t>
            </a:r>
          </a:p>
        </p:txBody>
      </p:sp>
      <p:sp>
        <p:nvSpPr>
          <p:cNvPr id="45059" name="Content Placeholder 2">
            <a:extLst>
              <a:ext uri="{FF2B5EF4-FFF2-40B4-BE49-F238E27FC236}">
                <a16:creationId xmlns:a16="http://schemas.microsoft.com/office/drawing/2014/main" id="{4297FFA4-D795-D220-94D5-9B65516538D8}"/>
              </a:ext>
            </a:extLst>
          </p:cNvPr>
          <p:cNvSpPr>
            <a:spLocks noGrp="1" noChangeArrowheads="1"/>
          </p:cNvSpPr>
          <p:nvPr>
            <p:ph idx="1"/>
          </p:nvPr>
        </p:nvSpPr>
        <p:spPr/>
        <p:txBody>
          <a:bodyPr/>
          <a:lstStyle/>
          <a:p>
            <a:endParaRPr lang="en-US" altLang="en-US" sz="4000" dirty="0"/>
          </a:p>
          <a:p>
            <a:r>
              <a:rPr lang="en-US" altLang="en-US" sz="4000" dirty="0"/>
              <a:t>245 CT scans / 1,000 people (215 in 2013)</a:t>
            </a:r>
          </a:p>
          <a:p>
            <a:endParaRPr lang="en-US" altLang="en-US" sz="4000" dirty="0"/>
          </a:p>
          <a:p>
            <a:r>
              <a:rPr lang="en-US" altLang="en-US" sz="4000" dirty="0"/>
              <a:t>118 MRIs / 1,000 people (91 in 2013; Canada less than half this)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4823B364-C197-615E-9A02-9B2FF795CDE4}"/>
              </a:ext>
            </a:extLst>
          </p:cNvPr>
          <p:cNvSpPr>
            <a:spLocks noGrp="1" noChangeArrowheads="1"/>
          </p:cNvSpPr>
          <p:nvPr>
            <p:ph type="title"/>
          </p:nvPr>
        </p:nvSpPr>
        <p:spPr/>
        <p:txBody>
          <a:bodyPr/>
          <a:lstStyle/>
          <a:p>
            <a:pPr eaLnBrk="1" hangingPunct="1"/>
            <a:r>
              <a:rPr lang="en-US" altLang="en-US" sz="4000"/>
              <a:t>Radiologic Imaging is Expensive</a:t>
            </a:r>
          </a:p>
        </p:txBody>
      </p:sp>
      <p:sp>
        <p:nvSpPr>
          <p:cNvPr id="46083" name="Rectangle 3">
            <a:extLst>
              <a:ext uri="{FF2B5EF4-FFF2-40B4-BE49-F238E27FC236}">
                <a16:creationId xmlns:a16="http://schemas.microsoft.com/office/drawing/2014/main" id="{CDAA6875-646D-1276-9468-BFC61AF2E353}"/>
              </a:ext>
            </a:extLst>
          </p:cNvPr>
          <p:cNvSpPr>
            <a:spLocks noGrp="1" noChangeArrowheads="1"/>
          </p:cNvSpPr>
          <p:nvPr>
            <p:ph type="body" idx="1"/>
          </p:nvPr>
        </p:nvSpPr>
        <p:spPr/>
        <p:txBody>
          <a:bodyPr/>
          <a:lstStyle/>
          <a:p>
            <a:pPr eaLnBrk="1" hangingPunct="1"/>
            <a:r>
              <a:rPr lang="en-US" altLang="en-US" sz="3600"/>
              <a:t>Institute of Medicine estimates $30 billion wasted annually on unnecessary imaging (2012)</a:t>
            </a:r>
          </a:p>
          <a:p>
            <a:pPr eaLnBrk="1" hangingPunct="1"/>
            <a:r>
              <a:rPr lang="en-US" altLang="en-US" sz="3600"/>
              <a:t>Adding a CT scan to an ER visit (for any cause) can double Medicare reimbursement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C590EDD4-7149-580F-BF6B-8DF884418620}"/>
              </a:ext>
            </a:extLst>
          </p:cNvPr>
          <p:cNvSpPr>
            <a:spLocks noGrp="1" noChangeArrowheads="1"/>
          </p:cNvSpPr>
          <p:nvPr>
            <p:ph type="title"/>
          </p:nvPr>
        </p:nvSpPr>
        <p:spPr/>
        <p:txBody>
          <a:bodyPr/>
          <a:lstStyle/>
          <a:p>
            <a:r>
              <a:rPr lang="en-US" altLang="en-US" sz="4000">
                <a:solidFill>
                  <a:srgbClr val="000000"/>
                </a:solidFill>
              </a:rPr>
              <a:t>Radiologic Imaging is Expensive</a:t>
            </a:r>
            <a:endParaRPr lang="en-US" altLang="en-US"/>
          </a:p>
        </p:txBody>
      </p:sp>
      <p:sp>
        <p:nvSpPr>
          <p:cNvPr id="47107" name="Content Placeholder 2">
            <a:extLst>
              <a:ext uri="{FF2B5EF4-FFF2-40B4-BE49-F238E27FC236}">
                <a16:creationId xmlns:a16="http://schemas.microsoft.com/office/drawing/2014/main" id="{72ABEC59-C22C-1ED1-B044-EC8815ED3CE3}"/>
              </a:ext>
            </a:extLst>
          </p:cNvPr>
          <p:cNvSpPr>
            <a:spLocks noGrp="1" noChangeArrowheads="1"/>
          </p:cNvSpPr>
          <p:nvPr>
            <p:ph idx="1"/>
          </p:nvPr>
        </p:nvSpPr>
        <p:spPr/>
        <p:txBody>
          <a:bodyPr/>
          <a:lstStyle/>
          <a:p>
            <a:pPr eaLnBrk="1" hangingPunct="1"/>
            <a:r>
              <a:rPr lang="en-US" altLang="en-US" dirty="0"/>
              <a:t>93 million CT scans performed in 62 million patients 2023</a:t>
            </a:r>
          </a:p>
          <a:p>
            <a:pPr eaLnBrk="1" hangingPunct="1"/>
            <a:r>
              <a:rPr lang="en-US" altLang="en-US" dirty="0"/>
              <a:t>Compared to 2.7 million in 1995; </a:t>
            </a:r>
            <a:r>
              <a:rPr lang="en-US" altLang="en-US"/>
              <a:t>69 million in 2007; and </a:t>
            </a:r>
            <a:r>
              <a:rPr lang="en-US" altLang="en-US" dirty="0"/>
              <a:t>74 million in 2016</a:t>
            </a:r>
          </a:p>
          <a:p>
            <a:pPr lvl="1" eaLnBrk="1" hangingPunct="1"/>
            <a:r>
              <a:rPr lang="en-US" altLang="en-US" sz="3200" dirty="0"/>
              <a:t>Estimated that 40% unnecessary</a:t>
            </a:r>
          </a:p>
          <a:p>
            <a:pPr lvl="1" eaLnBrk="1" hangingPunct="1"/>
            <a:r>
              <a:rPr lang="en-US" altLang="en-US" sz="3200" dirty="0"/>
              <a:t>Number of preventable duplicates very low per one study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78509740-C6B6-F870-79E8-19EEAE151D87}"/>
              </a:ext>
            </a:extLst>
          </p:cNvPr>
          <p:cNvSpPr>
            <a:spLocks noGrp="1" noChangeArrowheads="1"/>
          </p:cNvSpPr>
          <p:nvPr>
            <p:ph type="title"/>
          </p:nvPr>
        </p:nvSpPr>
        <p:spPr/>
        <p:txBody>
          <a:bodyPr/>
          <a:lstStyle/>
          <a:p>
            <a:r>
              <a:rPr lang="en-US" altLang="en-US" sz="4000">
                <a:solidFill>
                  <a:srgbClr val="000000"/>
                </a:solidFill>
              </a:rPr>
              <a:t>Radiologic Imaging is Expensive</a:t>
            </a:r>
            <a:endParaRPr lang="en-US" altLang="en-US"/>
          </a:p>
        </p:txBody>
      </p:sp>
      <p:sp>
        <p:nvSpPr>
          <p:cNvPr id="48131" name="Content Placeholder 2">
            <a:extLst>
              <a:ext uri="{FF2B5EF4-FFF2-40B4-BE49-F238E27FC236}">
                <a16:creationId xmlns:a16="http://schemas.microsoft.com/office/drawing/2014/main" id="{6A27F1A4-1BD5-22C7-548B-8FED509BA444}"/>
              </a:ext>
            </a:extLst>
          </p:cNvPr>
          <p:cNvSpPr>
            <a:spLocks noGrp="1" noChangeArrowheads="1"/>
          </p:cNvSpPr>
          <p:nvPr>
            <p:ph idx="1"/>
          </p:nvPr>
        </p:nvSpPr>
        <p:spPr/>
        <p:txBody>
          <a:bodyPr/>
          <a:lstStyle/>
          <a:p>
            <a:pPr eaLnBrk="1" hangingPunct="1"/>
            <a:r>
              <a:rPr lang="en-US" altLang="en-US"/>
              <a:t>Overall Medicare imaging costs more than doubled from 2000-2006 (to $14 billion)</a:t>
            </a:r>
          </a:p>
          <a:p>
            <a:pPr lvl="1" eaLnBrk="1" hangingPunct="1"/>
            <a:r>
              <a:rPr lang="en-US" altLang="en-US" sz="3200"/>
              <a:t>2009 costs down to $12 billion</a:t>
            </a:r>
          </a:p>
          <a:p>
            <a:r>
              <a:rPr lang="en-US" altLang="en-US"/>
              <a:t>Use of CT scans for ER patients with respiratory symptoms quadrupled between 2001 and 2010 with no measurable clinical benefit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3">
            <a:extLst>
              <a:ext uri="{FF2B5EF4-FFF2-40B4-BE49-F238E27FC236}">
                <a16:creationId xmlns:a16="http://schemas.microsoft.com/office/drawing/2014/main" id="{12E4D1A9-6E07-44BA-9BF2-89203E4095DE}"/>
              </a:ext>
            </a:extLst>
          </p:cNvPr>
          <p:cNvSpPr>
            <a:spLocks noGrp="1" noChangeArrowheads="1"/>
          </p:cNvSpPr>
          <p:nvPr>
            <p:ph type="title"/>
          </p:nvPr>
        </p:nvSpPr>
        <p:spPr/>
        <p:txBody>
          <a:bodyPr/>
          <a:lstStyle/>
          <a:p>
            <a:r>
              <a:rPr lang="en-US" altLang="en-US" sz="2400"/>
              <a:t>Mean adjusted Medicare national reimbursement rates by imaging modality from 2007 to 2019</a:t>
            </a:r>
          </a:p>
        </p:txBody>
      </p:sp>
      <p:pic>
        <p:nvPicPr>
          <p:cNvPr id="49155" name="Picture 4">
            <a:extLst>
              <a:ext uri="{FF2B5EF4-FFF2-40B4-BE49-F238E27FC236}">
                <a16:creationId xmlns:a16="http://schemas.microsoft.com/office/drawing/2014/main" id="{616492C2-53C9-9FA5-682C-9BCB42C2EC2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524000"/>
            <a:ext cx="8153400" cy="4572000"/>
          </a:xfr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178ADB1B-0BB8-90D8-C165-233CD7215EC7}"/>
              </a:ext>
            </a:extLst>
          </p:cNvPr>
          <p:cNvSpPr>
            <a:spLocks noGrp="1" noChangeArrowheads="1"/>
          </p:cNvSpPr>
          <p:nvPr>
            <p:ph type="title"/>
          </p:nvPr>
        </p:nvSpPr>
        <p:spPr/>
        <p:txBody>
          <a:bodyPr/>
          <a:lstStyle/>
          <a:p>
            <a:r>
              <a:rPr lang="en-US" altLang="en-US"/>
              <a:t>Benefits of Diagnostic CT scans</a:t>
            </a:r>
          </a:p>
        </p:txBody>
      </p:sp>
      <p:sp>
        <p:nvSpPr>
          <p:cNvPr id="50179" name="Content Placeholder 2">
            <a:extLst>
              <a:ext uri="{FF2B5EF4-FFF2-40B4-BE49-F238E27FC236}">
                <a16:creationId xmlns:a16="http://schemas.microsoft.com/office/drawing/2014/main" id="{75E71F3B-40B9-8E53-D4B1-AB6BFD6B035A}"/>
              </a:ext>
            </a:extLst>
          </p:cNvPr>
          <p:cNvSpPr>
            <a:spLocks noGrp="1" noChangeArrowheads="1"/>
          </p:cNvSpPr>
          <p:nvPr>
            <p:ph idx="1"/>
          </p:nvPr>
        </p:nvSpPr>
        <p:spPr/>
        <p:txBody>
          <a:bodyPr/>
          <a:lstStyle/>
          <a:p>
            <a:r>
              <a:rPr lang="en-US" altLang="en-US"/>
              <a:t>Decreased cancer mortality</a:t>
            </a:r>
          </a:p>
          <a:p>
            <a:endParaRPr lang="en-US" altLang="en-US"/>
          </a:p>
          <a:p>
            <a:r>
              <a:rPr lang="en-US" altLang="en-US"/>
              <a:t>Decreases in exploratory surgeries</a:t>
            </a:r>
          </a:p>
          <a:p>
            <a:endParaRPr lang="en-US" altLang="en-US"/>
          </a:p>
          <a:p>
            <a:r>
              <a:rPr lang="en-US" altLang="en-US"/>
              <a:t>Decreased time to triage of patients, especially trauma patients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AC6CB129-3A09-3A7A-2A3B-4BC1E392FD63}"/>
              </a:ext>
            </a:extLst>
          </p:cNvPr>
          <p:cNvSpPr>
            <a:spLocks noGrp="1" noChangeArrowheads="1"/>
          </p:cNvSpPr>
          <p:nvPr>
            <p:ph type="title"/>
          </p:nvPr>
        </p:nvSpPr>
        <p:spPr/>
        <p:txBody>
          <a:bodyPr/>
          <a:lstStyle/>
          <a:p>
            <a:r>
              <a:rPr lang="en-US" altLang="en-US">
                <a:solidFill>
                  <a:srgbClr val="000000"/>
                </a:solidFill>
              </a:rPr>
              <a:t>?Value of Radiologic Imaging?</a:t>
            </a:r>
            <a:endParaRPr lang="en-US" altLang="en-US"/>
          </a:p>
        </p:txBody>
      </p:sp>
      <p:sp>
        <p:nvSpPr>
          <p:cNvPr id="51203" name="Content Placeholder 2">
            <a:extLst>
              <a:ext uri="{FF2B5EF4-FFF2-40B4-BE49-F238E27FC236}">
                <a16:creationId xmlns:a16="http://schemas.microsoft.com/office/drawing/2014/main" id="{095B294E-F996-DC25-1553-398C6CDA6653}"/>
              </a:ext>
            </a:extLst>
          </p:cNvPr>
          <p:cNvSpPr>
            <a:spLocks noGrp="1" noChangeArrowheads="1"/>
          </p:cNvSpPr>
          <p:nvPr>
            <p:ph idx="1"/>
          </p:nvPr>
        </p:nvSpPr>
        <p:spPr/>
        <p:txBody>
          <a:bodyPr/>
          <a:lstStyle/>
          <a:p>
            <a:r>
              <a:rPr lang="en-US" altLang="en-US" sz="3600"/>
              <a:t>Lumbar spine imaging for uncomplicated lower back pain (i.e., no significant trauma, fever, steroids IVDU, etc.) very common but without benefit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C4E8C979-FB71-5A8D-1D5A-C8ED5617B6B7}"/>
              </a:ext>
            </a:extLst>
          </p:cNvPr>
          <p:cNvSpPr>
            <a:spLocks noGrp="1" noChangeArrowheads="1"/>
          </p:cNvSpPr>
          <p:nvPr>
            <p:ph type="title"/>
          </p:nvPr>
        </p:nvSpPr>
        <p:spPr/>
        <p:txBody>
          <a:bodyPr/>
          <a:lstStyle/>
          <a:p>
            <a:r>
              <a:rPr lang="en-US" altLang="en-US"/>
              <a:t>?Value of Radiologic Imaging?</a:t>
            </a:r>
          </a:p>
        </p:txBody>
      </p:sp>
      <p:sp>
        <p:nvSpPr>
          <p:cNvPr id="52227" name="Rectangle 3">
            <a:extLst>
              <a:ext uri="{FF2B5EF4-FFF2-40B4-BE49-F238E27FC236}">
                <a16:creationId xmlns:a16="http://schemas.microsoft.com/office/drawing/2014/main" id="{A532E795-D8CC-A437-5784-1BCAFB59C548}"/>
              </a:ext>
            </a:extLst>
          </p:cNvPr>
          <p:cNvSpPr>
            <a:spLocks noGrp="1" noChangeArrowheads="1"/>
          </p:cNvSpPr>
          <p:nvPr>
            <p:ph type="body" idx="1"/>
          </p:nvPr>
        </p:nvSpPr>
        <p:spPr/>
        <p:txBody>
          <a:bodyPr/>
          <a:lstStyle/>
          <a:p>
            <a:pPr>
              <a:lnSpc>
                <a:spcPct val="90000"/>
              </a:lnSpc>
            </a:pPr>
            <a:r>
              <a:rPr lang="en-US" altLang="en-US" sz="2800" dirty="0"/>
              <a:t>CT/MRI ordered in 6% of ER visits in 1998; 15% in 2007; 27% in 2019 (MRI in 1.8% of ER visits in 2019)</a:t>
            </a:r>
          </a:p>
          <a:p>
            <a:pPr lvl="1">
              <a:lnSpc>
                <a:spcPct val="90000"/>
              </a:lnSpc>
            </a:pPr>
            <a:r>
              <a:rPr lang="en-US" altLang="en-US" dirty="0"/>
              <a:t>Most common reasons = flank pain, AP, HA</a:t>
            </a:r>
          </a:p>
          <a:p>
            <a:pPr lvl="2">
              <a:lnSpc>
                <a:spcPct val="90000"/>
              </a:lnSpc>
            </a:pPr>
            <a:r>
              <a:rPr lang="en-US" altLang="en-US" sz="2800" dirty="0"/>
              <a:t>CT scans solely for HA rarely influence management or outcome (CA risk from scan approximately 1/20,000)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B1CAC7A0-E3D1-084A-F488-218C00BEC364}"/>
              </a:ext>
            </a:extLst>
          </p:cNvPr>
          <p:cNvSpPr>
            <a:spLocks noGrp="1" noChangeArrowheads="1"/>
          </p:cNvSpPr>
          <p:nvPr>
            <p:ph type="title"/>
          </p:nvPr>
        </p:nvSpPr>
        <p:spPr/>
        <p:txBody>
          <a:bodyPr/>
          <a:lstStyle/>
          <a:p>
            <a:r>
              <a:rPr lang="en-US" altLang="en-US">
                <a:solidFill>
                  <a:srgbClr val="000000"/>
                </a:solidFill>
              </a:rPr>
              <a:t>?Value of Radiologic Imaging?</a:t>
            </a:r>
            <a:endParaRPr lang="en-US" altLang="en-US"/>
          </a:p>
        </p:txBody>
      </p:sp>
      <p:sp>
        <p:nvSpPr>
          <p:cNvPr id="53251" name="Content Placeholder 2">
            <a:extLst>
              <a:ext uri="{FF2B5EF4-FFF2-40B4-BE49-F238E27FC236}">
                <a16:creationId xmlns:a16="http://schemas.microsoft.com/office/drawing/2014/main" id="{A7D77412-68E3-0925-DDC6-AF7C48D22DF9}"/>
              </a:ext>
            </a:extLst>
          </p:cNvPr>
          <p:cNvSpPr>
            <a:spLocks noGrp="1" noChangeArrowheads="1"/>
          </p:cNvSpPr>
          <p:nvPr>
            <p:ph idx="1"/>
          </p:nvPr>
        </p:nvSpPr>
        <p:spPr/>
        <p:txBody>
          <a:bodyPr/>
          <a:lstStyle/>
          <a:p>
            <a:pPr>
              <a:lnSpc>
                <a:spcPct val="90000"/>
              </a:lnSpc>
            </a:pPr>
            <a:r>
              <a:rPr lang="en-US" altLang="en-US"/>
              <a:t>However, no change in percent of patients admitted to hospital or to ICU</a:t>
            </a:r>
          </a:p>
          <a:p>
            <a:pPr>
              <a:lnSpc>
                <a:spcPct val="90000"/>
              </a:lnSpc>
            </a:pPr>
            <a:r>
              <a:rPr lang="en-US" altLang="en-US"/>
              <a:t>1/3 show incidental findings (most of which are not reported to patients)</a:t>
            </a:r>
          </a:p>
          <a:p>
            <a:pPr>
              <a:lnSpc>
                <a:spcPct val="90000"/>
              </a:lnSpc>
            </a:pPr>
            <a:r>
              <a:rPr lang="en-US" altLang="en-US"/>
              <a:t>Having a PCP significantly reduces the odds of ER visit imaging</a:t>
            </a:r>
          </a:p>
          <a:p>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F773ED0A-A8A5-3058-367E-6C72844B23BF}"/>
              </a:ext>
            </a:extLst>
          </p:cNvPr>
          <p:cNvSpPr>
            <a:spLocks noGrp="1" noChangeArrowheads="1"/>
          </p:cNvSpPr>
          <p:nvPr>
            <p:ph type="title"/>
          </p:nvPr>
        </p:nvSpPr>
        <p:spPr/>
        <p:txBody>
          <a:bodyPr/>
          <a:lstStyle/>
          <a:p>
            <a:r>
              <a:rPr lang="en-US" altLang="en-US"/>
              <a:t>?Value of Radiologic Imaging?</a:t>
            </a:r>
          </a:p>
        </p:txBody>
      </p:sp>
      <p:sp>
        <p:nvSpPr>
          <p:cNvPr id="54275" name="Content Placeholder 2">
            <a:extLst>
              <a:ext uri="{FF2B5EF4-FFF2-40B4-BE49-F238E27FC236}">
                <a16:creationId xmlns:a16="http://schemas.microsoft.com/office/drawing/2014/main" id="{4F076A9E-88F4-446F-CCF8-73B72643F2F4}"/>
              </a:ext>
            </a:extLst>
          </p:cNvPr>
          <p:cNvSpPr>
            <a:spLocks noGrp="1" noChangeArrowheads="1"/>
          </p:cNvSpPr>
          <p:nvPr>
            <p:ph idx="1"/>
          </p:nvPr>
        </p:nvSpPr>
        <p:spPr/>
        <p:txBody>
          <a:bodyPr/>
          <a:lstStyle/>
          <a:p>
            <a:r>
              <a:rPr lang="en-US" altLang="en-US" sz="2800" dirty="0"/>
              <a:t>Use of head CT and MRI for headache almost doubled between 1990 and 2000, use remains high</a:t>
            </a:r>
          </a:p>
          <a:p>
            <a:pPr lvl="1"/>
            <a:r>
              <a:rPr lang="en-US" altLang="en-US" dirty="0"/>
              <a:t>10% of ER visits involve a head CT, leading to a neurological diagnosis in 1/5 cases</a:t>
            </a:r>
          </a:p>
          <a:p>
            <a:r>
              <a:rPr lang="en-US" altLang="en-US" sz="2800" dirty="0"/>
              <a:t>Use of CT for dizziness in ER up from 10% of visits (1995) to 25% of visits (2004) without increase in CNS diagnoses</a:t>
            </a:r>
          </a:p>
          <a:p>
            <a:r>
              <a:rPr lang="en-US" altLang="en-US" sz="2800" dirty="0"/>
              <a:t>25% of CT and MRI studies at one academic institution unnecessary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9272A66B-0DF9-A3B3-696B-195C36C0BBD4}"/>
              </a:ext>
            </a:extLst>
          </p:cNvPr>
          <p:cNvSpPr>
            <a:spLocks noGrp="1" noChangeArrowheads="1"/>
          </p:cNvSpPr>
          <p:nvPr>
            <p:ph type="title"/>
          </p:nvPr>
        </p:nvSpPr>
        <p:spPr/>
        <p:txBody>
          <a:bodyPr/>
          <a:lstStyle/>
          <a:p>
            <a:r>
              <a:rPr lang="en-US" altLang="en-US">
                <a:solidFill>
                  <a:srgbClr val="000000"/>
                </a:solidFill>
              </a:rPr>
              <a:t>?Value of Radiologic Imaging?</a:t>
            </a:r>
            <a:endParaRPr lang="en-US" altLang="en-US"/>
          </a:p>
        </p:txBody>
      </p:sp>
      <p:sp>
        <p:nvSpPr>
          <p:cNvPr id="55299" name="Content Placeholder 2">
            <a:extLst>
              <a:ext uri="{FF2B5EF4-FFF2-40B4-BE49-F238E27FC236}">
                <a16:creationId xmlns:a16="http://schemas.microsoft.com/office/drawing/2014/main" id="{8184284C-82A4-1B26-0504-7F6C3E7D105D}"/>
              </a:ext>
            </a:extLst>
          </p:cNvPr>
          <p:cNvSpPr>
            <a:spLocks noGrp="1" noChangeArrowheads="1"/>
          </p:cNvSpPr>
          <p:nvPr>
            <p:ph idx="1"/>
          </p:nvPr>
        </p:nvSpPr>
        <p:spPr/>
        <p:txBody>
          <a:bodyPr/>
          <a:lstStyle/>
          <a:p>
            <a:r>
              <a:rPr lang="en-US" altLang="en-US"/>
              <a:t>1/3 of the 4.25 million CT scans performed each year on children felt to be unnecessary</a:t>
            </a:r>
          </a:p>
          <a:p>
            <a:pPr lvl="1"/>
            <a:r>
              <a:rPr lang="en-US" altLang="en-US"/>
              <a:t>Will result in est. 4,870 cancers</a:t>
            </a:r>
          </a:p>
          <a:p>
            <a:pPr lvl="1"/>
            <a:r>
              <a:rPr lang="en-US" altLang="en-US"/>
              <a:t>¼ pediatric patients with isolated headache gets at least one head CT (minimal yield, dangerous)</a:t>
            </a:r>
          </a:p>
          <a:p>
            <a:endParaRPr lang="en-US"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070D986A-BC57-5C5E-EE5A-F7C316731F56}"/>
              </a:ext>
            </a:extLst>
          </p:cNvPr>
          <p:cNvSpPr>
            <a:spLocks noGrp="1" noChangeArrowheads="1"/>
          </p:cNvSpPr>
          <p:nvPr>
            <p:ph type="title"/>
          </p:nvPr>
        </p:nvSpPr>
        <p:spPr/>
        <p:txBody>
          <a:bodyPr/>
          <a:lstStyle/>
          <a:p>
            <a:r>
              <a:rPr lang="en-US" altLang="en-US" sz="3600"/>
              <a:t>“Epidemic” of Thyroid Cancer in Korea, US</a:t>
            </a:r>
          </a:p>
        </p:txBody>
      </p:sp>
      <p:sp>
        <p:nvSpPr>
          <p:cNvPr id="56323" name="Content Placeholder 2">
            <a:extLst>
              <a:ext uri="{FF2B5EF4-FFF2-40B4-BE49-F238E27FC236}">
                <a16:creationId xmlns:a16="http://schemas.microsoft.com/office/drawing/2014/main" id="{C8D41D5E-2C98-EFCD-1B8E-52B0AFB27821}"/>
              </a:ext>
            </a:extLst>
          </p:cNvPr>
          <p:cNvSpPr>
            <a:spLocks noGrp="1" noChangeArrowheads="1"/>
          </p:cNvSpPr>
          <p:nvPr>
            <p:ph idx="1"/>
          </p:nvPr>
        </p:nvSpPr>
        <p:spPr/>
        <p:txBody>
          <a:bodyPr/>
          <a:lstStyle/>
          <a:p>
            <a:r>
              <a:rPr lang="en-US" altLang="en-US" sz="2400"/>
              <a:t>100-fold increase over less than one decade in one study; another estimated overdiagnosis of cancer = 20%</a:t>
            </a:r>
          </a:p>
          <a:p>
            <a:r>
              <a:rPr lang="en-US" altLang="en-US" sz="2400"/>
              <a:t>May be due to widespread screening</a:t>
            </a:r>
          </a:p>
          <a:p>
            <a:r>
              <a:rPr lang="en-US" altLang="en-US" sz="2400"/>
              <a:t>Exposure to flame retardants (ubiquitous in household furnishings) another contributor</a:t>
            </a:r>
          </a:p>
          <a:p>
            <a:r>
              <a:rPr lang="en-US" altLang="en-US" sz="2400"/>
              <a:t>Entire increase due to detection of papillary thyroid CA (up to 1/3 of adults may harbor small papillary thyroid CAs)</a:t>
            </a:r>
          </a:p>
          <a:p>
            <a:pPr lvl="1"/>
            <a:r>
              <a:rPr lang="en-US" altLang="en-US" sz="2400"/>
              <a:t>However, these are associated with exposure to flame retardants (ubiquitous)</a:t>
            </a:r>
          </a:p>
          <a:p>
            <a:endParaRPr lang="en-US"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AE87B0F7-C5A9-A6C8-A234-C8BB4409DF45}"/>
              </a:ext>
            </a:extLst>
          </p:cNvPr>
          <p:cNvSpPr>
            <a:spLocks noGrp="1" noChangeArrowheads="1"/>
          </p:cNvSpPr>
          <p:nvPr>
            <p:ph type="title"/>
          </p:nvPr>
        </p:nvSpPr>
        <p:spPr/>
        <p:txBody>
          <a:bodyPr/>
          <a:lstStyle/>
          <a:p>
            <a:r>
              <a:rPr lang="en-US" altLang="en-US" sz="3600">
                <a:solidFill>
                  <a:srgbClr val="000000"/>
                </a:solidFill>
              </a:rPr>
              <a:t>“Epidemic” of Thyroid Cancer in Korea, US</a:t>
            </a:r>
            <a:endParaRPr lang="en-US" altLang="en-US"/>
          </a:p>
        </p:txBody>
      </p:sp>
      <p:sp>
        <p:nvSpPr>
          <p:cNvPr id="57347" name="Content Placeholder 2">
            <a:extLst>
              <a:ext uri="{FF2B5EF4-FFF2-40B4-BE49-F238E27FC236}">
                <a16:creationId xmlns:a16="http://schemas.microsoft.com/office/drawing/2014/main" id="{56DDD7B8-769F-D654-C137-D8A37F971EB0}"/>
              </a:ext>
            </a:extLst>
          </p:cNvPr>
          <p:cNvSpPr>
            <a:spLocks noGrp="1" noChangeArrowheads="1"/>
          </p:cNvSpPr>
          <p:nvPr>
            <p:ph idx="1"/>
          </p:nvPr>
        </p:nvSpPr>
        <p:spPr/>
        <p:txBody>
          <a:bodyPr/>
          <a:lstStyle/>
          <a:p>
            <a:r>
              <a:rPr lang="en-US" altLang="en-US"/>
              <a:t>Mortality rate unchanged</a:t>
            </a:r>
          </a:p>
          <a:p>
            <a:r>
              <a:rPr lang="en-US" altLang="en-US"/>
              <a:t>Of those undergoing surgery, 11% developed hypoparathyroidism, 2% vocal cord paralysis</a:t>
            </a:r>
          </a:p>
          <a:p>
            <a:r>
              <a:rPr lang="en-US" altLang="en-US"/>
              <a:t>USPSTF recommends against screening asymptomative adults</a:t>
            </a:r>
          </a:p>
          <a:p>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C1A98299-ADF0-B78F-DAE3-ADA765CBB951}"/>
              </a:ext>
            </a:extLst>
          </p:cNvPr>
          <p:cNvSpPr>
            <a:spLocks noGrp="1" noChangeArrowheads="1"/>
          </p:cNvSpPr>
          <p:nvPr>
            <p:ph type="title"/>
          </p:nvPr>
        </p:nvSpPr>
        <p:spPr/>
        <p:txBody>
          <a:bodyPr/>
          <a:lstStyle/>
          <a:p>
            <a:r>
              <a:rPr lang="en-US" altLang="en-US"/>
              <a:t>Thyroid Nodules</a:t>
            </a:r>
          </a:p>
        </p:txBody>
      </p:sp>
      <p:sp>
        <p:nvSpPr>
          <p:cNvPr id="58371" name="Content Placeholder 2">
            <a:extLst>
              <a:ext uri="{FF2B5EF4-FFF2-40B4-BE49-F238E27FC236}">
                <a16:creationId xmlns:a16="http://schemas.microsoft.com/office/drawing/2014/main" id="{46A9CF9C-EFD0-7E8B-3550-62F9533F2B19}"/>
              </a:ext>
            </a:extLst>
          </p:cNvPr>
          <p:cNvSpPr>
            <a:spLocks noGrp="1" noChangeArrowheads="1"/>
          </p:cNvSpPr>
          <p:nvPr>
            <p:ph idx="1"/>
          </p:nvPr>
        </p:nvSpPr>
        <p:spPr/>
        <p:txBody>
          <a:bodyPr/>
          <a:lstStyle/>
          <a:p>
            <a:r>
              <a:rPr lang="en-US" altLang="en-US" dirty="0"/>
              <a:t>Found in up to 75% of thyroid ultrasounds, 25% of contrast-enhanced chest CT scans, 5%-18% of neck CT and MRI scans</a:t>
            </a:r>
          </a:p>
          <a:p>
            <a:r>
              <a:rPr lang="en-US" altLang="en-US" dirty="0"/>
              <a:t>For nodules found by CT or MRI, evaluate further with US if suspicious features (e.g., local invasion or cervical lymphadenopathy)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4642181A-24CF-71C8-1775-129A2280ADF4}"/>
              </a:ext>
            </a:extLst>
          </p:cNvPr>
          <p:cNvSpPr>
            <a:spLocks noGrp="1" noChangeArrowheads="1"/>
          </p:cNvSpPr>
          <p:nvPr>
            <p:ph type="title"/>
          </p:nvPr>
        </p:nvSpPr>
        <p:spPr/>
        <p:txBody>
          <a:bodyPr/>
          <a:lstStyle/>
          <a:p>
            <a:r>
              <a:rPr lang="en-US" altLang="en-US"/>
              <a:t>Thyroid Nodules</a:t>
            </a:r>
          </a:p>
        </p:txBody>
      </p:sp>
      <p:sp>
        <p:nvSpPr>
          <p:cNvPr id="59395" name="Content Placeholder 2">
            <a:extLst>
              <a:ext uri="{FF2B5EF4-FFF2-40B4-BE49-F238E27FC236}">
                <a16:creationId xmlns:a16="http://schemas.microsoft.com/office/drawing/2014/main" id="{57C86DCA-A860-4C9A-6916-34FF623E5704}"/>
              </a:ext>
            </a:extLst>
          </p:cNvPr>
          <p:cNvSpPr>
            <a:spLocks noGrp="1" noChangeArrowheads="1"/>
          </p:cNvSpPr>
          <p:nvPr>
            <p:ph idx="1"/>
          </p:nvPr>
        </p:nvSpPr>
        <p:spPr/>
        <p:txBody>
          <a:bodyPr/>
          <a:lstStyle/>
          <a:p>
            <a:r>
              <a:rPr lang="en-US" altLang="en-US" dirty="0"/>
              <a:t>For nodules found by CT or MRI, if no suspicious features:</a:t>
            </a:r>
          </a:p>
          <a:p>
            <a:pPr lvl="1"/>
            <a:r>
              <a:rPr lang="en-US" altLang="en-US" dirty="0"/>
              <a:t>Nodules ≥ 1.0 cm in patients &lt; 35 </a:t>
            </a:r>
            <a:r>
              <a:rPr lang="en-US" altLang="en-US" dirty="0" err="1"/>
              <a:t>yo</a:t>
            </a:r>
            <a:r>
              <a:rPr lang="en-US" altLang="en-US" dirty="0"/>
              <a:t>, and nodules ≥ 1.5 cm in patients &gt; 35 </a:t>
            </a:r>
            <a:r>
              <a:rPr lang="en-US" altLang="en-US" dirty="0" err="1"/>
              <a:t>yo</a:t>
            </a:r>
            <a:r>
              <a:rPr lang="en-US" altLang="en-US" dirty="0"/>
              <a:t> should be evaluated with US</a:t>
            </a:r>
          </a:p>
          <a:p>
            <a:pPr lvl="1"/>
            <a:r>
              <a:rPr lang="en-US" altLang="en-US" dirty="0"/>
              <a:t>Purely cystic nodules have &lt; 1% risk of malignancy, require no bx or further w/u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F567D0BF-834B-641D-8160-C2C108F19D62}"/>
              </a:ext>
            </a:extLst>
          </p:cNvPr>
          <p:cNvSpPr>
            <a:spLocks noGrp="1" noChangeArrowheads="1"/>
          </p:cNvSpPr>
          <p:nvPr>
            <p:ph type="title"/>
          </p:nvPr>
        </p:nvSpPr>
        <p:spPr/>
        <p:txBody>
          <a:bodyPr/>
          <a:lstStyle/>
          <a:p>
            <a:pPr eaLnBrk="1" hangingPunct="1"/>
            <a:r>
              <a:rPr lang="en-US" altLang="en-US" sz="4000"/>
              <a:t>Radiologic Imaging is Expensive</a:t>
            </a:r>
          </a:p>
        </p:txBody>
      </p:sp>
      <p:sp>
        <p:nvSpPr>
          <p:cNvPr id="60419" name="Content Placeholder 2">
            <a:extLst>
              <a:ext uri="{FF2B5EF4-FFF2-40B4-BE49-F238E27FC236}">
                <a16:creationId xmlns:a16="http://schemas.microsoft.com/office/drawing/2014/main" id="{2135C908-A559-9B47-B5C2-D67DE3F19135}"/>
              </a:ext>
            </a:extLst>
          </p:cNvPr>
          <p:cNvSpPr>
            <a:spLocks noGrp="1" noChangeArrowheads="1"/>
          </p:cNvSpPr>
          <p:nvPr>
            <p:ph idx="1"/>
          </p:nvPr>
        </p:nvSpPr>
        <p:spPr/>
        <p:txBody>
          <a:bodyPr/>
          <a:lstStyle/>
          <a:p>
            <a:pPr eaLnBrk="1" hangingPunct="1"/>
            <a:r>
              <a:rPr lang="en-US" altLang="en-US" sz="2800" dirty="0"/>
              <a:t>U.S. physicians order 7 times more CT scans than UK doctors (3X French doctors, 2X German doctors)</a:t>
            </a:r>
          </a:p>
          <a:p>
            <a:pPr eaLnBrk="1" hangingPunct="1"/>
            <a:r>
              <a:rPr lang="en-US" altLang="en-US" sz="2800" dirty="0"/>
              <a:t>US has almost twice the number of MRI machines per capita than any other country except for Japan</a:t>
            </a:r>
          </a:p>
          <a:p>
            <a:pPr eaLnBrk="1" hangingPunct="1"/>
            <a:r>
              <a:rPr lang="en-US" altLang="en-US" sz="2800" dirty="0"/>
              <a:t>Many CT/MRI/other scans ordered because of defensive medicine</a:t>
            </a:r>
          </a:p>
          <a:p>
            <a:pPr eaLnBrk="1" hangingPunct="1"/>
            <a:r>
              <a:rPr lang="en-US" altLang="en-US" sz="2800" dirty="0"/>
              <a:t>Radiology benefits managers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CF09550-AE26-A5E9-8AE0-A0DD313D6263}"/>
              </a:ext>
            </a:extLst>
          </p:cNvPr>
          <p:cNvSpPr>
            <a:spLocks noGrp="1" noChangeArrowheads="1"/>
          </p:cNvSpPr>
          <p:nvPr>
            <p:ph type="title"/>
          </p:nvPr>
        </p:nvSpPr>
        <p:spPr/>
        <p:txBody>
          <a:bodyPr/>
          <a:lstStyle/>
          <a:p>
            <a:pPr eaLnBrk="1" hangingPunct="1"/>
            <a:r>
              <a:rPr lang="en-US" altLang="en-US"/>
              <a:t>Radiologic Imaging is Profitable</a:t>
            </a:r>
          </a:p>
        </p:txBody>
      </p:sp>
      <p:sp>
        <p:nvSpPr>
          <p:cNvPr id="61443" name="Rectangle 3">
            <a:extLst>
              <a:ext uri="{FF2B5EF4-FFF2-40B4-BE49-F238E27FC236}">
                <a16:creationId xmlns:a16="http://schemas.microsoft.com/office/drawing/2014/main" id="{A48C6C47-3EB9-4C54-5F9B-1F5091989364}"/>
              </a:ext>
            </a:extLst>
          </p:cNvPr>
          <p:cNvSpPr>
            <a:spLocks noGrp="1" noChangeArrowheads="1"/>
          </p:cNvSpPr>
          <p:nvPr>
            <p:ph type="body" idx="1"/>
          </p:nvPr>
        </p:nvSpPr>
        <p:spPr/>
        <p:txBody>
          <a:bodyPr/>
          <a:lstStyle/>
          <a:p>
            <a:pPr eaLnBrk="1" hangingPunct="1"/>
            <a:r>
              <a:rPr lang="en-US" altLang="en-US" sz="2800" dirty="0"/>
              <a:t>1/6 physician practices owns advanced imaging equipment (CT and/or MRI)</a:t>
            </a:r>
          </a:p>
          <a:p>
            <a:pPr lvl="1" eaLnBrk="1" hangingPunct="1"/>
            <a:r>
              <a:rPr lang="en-US" altLang="en-US" sz="2400" dirty="0"/>
              <a:t>“medical arms race”</a:t>
            </a:r>
          </a:p>
          <a:p>
            <a:pPr eaLnBrk="1" hangingPunct="1"/>
            <a:endParaRPr lang="en-US" altLang="en-US" sz="2800" dirty="0"/>
          </a:p>
          <a:p>
            <a:pPr eaLnBrk="1" hangingPunct="1"/>
            <a:r>
              <a:rPr lang="en-US" altLang="en-US" sz="2800" dirty="0"/>
              <a:t>Cardiologists/vascular surgeons earn 36%/19% of their Medicare revenue from in-office imaging</a:t>
            </a:r>
          </a:p>
          <a:p>
            <a:pPr lvl="1" eaLnBrk="1" hangingPunct="1"/>
            <a:r>
              <a:rPr lang="en-US" altLang="en-US" dirty="0"/>
              <a:t>Installation of CT scanners in US cardiology practices tripled between 2006 and 2008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03790823-565D-D522-5BDB-62D23DFD878C}"/>
              </a:ext>
            </a:extLst>
          </p:cNvPr>
          <p:cNvSpPr>
            <a:spLocks noGrp="1" noChangeArrowheads="1"/>
          </p:cNvSpPr>
          <p:nvPr>
            <p:ph type="title"/>
          </p:nvPr>
        </p:nvSpPr>
        <p:spPr/>
        <p:txBody>
          <a:bodyPr/>
          <a:lstStyle/>
          <a:p>
            <a:r>
              <a:rPr lang="en-US" altLang="en-US"/>
              <a:t>Radiologic Imaging is Profitable</a:t>
            </a:r>
          </a:p>
        </p:txBody>
      </p:sp>
      <p:sp>
        <p:nvSpPr>
          <p:cNvPr id="62467" name="Content Placeholder 2">
            <a:extLst>
              <a:ext uri="{FF2B5EF4-FFF2-40B4-BE49-F238E27FC236}">
                <a16:creationId xmlns:a16="http://schemas.microsoft.com/office/drawing/2014/main" id="{FA7B8FB6-1F94-2A7F-43C1-F744B9E25705}"/>
              </a:ext>
            </a:extLst>
          </p:cNvPr>
          <p:cNvSpPr>
            <a:spLocks noGrp="1" noChangeArrowheads="1"/>
          </p:cNvSpPr>
          <p:nvPr>
            <p:ph idx="1"/>
          </p:nvPr>
        </p:nvSpPr>
        <p:spPr/>
        <p:txBody>
          <a:bodyPr/>
          <a:lstStyle/>
          <a:p>
            <a:pPr eaLnBrk="1" hangingPunct="1"/>
            <a:r>
              <a:rPr lang="en-US" altLang="en-US" sz="2800"/>
              <a:t>Screening CT coronary angiography now a Medicare covered benefit in all 50 states</a:t>
            </a:r>
          </a:p>
          <a:p>
            <a:pPr eaLnBrk="1" hangingPunct="1"/>
            <a:r>
              <a:rPr lang="en-US" altLang="en-US" sz="2800"/>
              <a:t>Medicare covers LDCT lung cancer screening in high risk patients; Medicaid coverage spotty</a:t>
            </a:r>
          </a:p>
          <a:p>
            <a:endParaRPr lang="en-US" altLang="en-US" sz="2800"/>
          </a:p>
          <a:p>
            <a:r>
              <a:rPr lang="en-US" altLang="en-US" sz="2800"/>
              <a:t>Device manufacturers strong lobby</a:t>
            </a:r>
          </a:p>
          <a:p>
            <a:endParaRPr lang="en-US"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DDAD6504-B196-AA75-15CF-07FBCD9B4E67}"/>
              </a:ext>
            </a:extLst>
          </p:cNvPr>
          <p:cNvSpPr>
            <a:spLocks noGrp="1" noChangeArrowheads="1"/>
          </p:cNvSpPr>
          <p:nvPr>
            <p:ph type="title"/>
          </p:nvPr>
        </p:nvSpPr>
        <p:spPr/>
        <p:txBody>
          <a:bodyPr/>
          <a:lstStyle/>
          <a:p>
            <a:r>
              <a:rPr lang="en-US" altLang="en-US"/>
              <a:t>Radiologic Imaging is Profitable</a:t>
            </a:r>
          </a:p>
        </p:txBody>
      </p:sp>
      <p:sp>
        <p:nvSpPr>
          <p:cNvPr id="63491" name="Rectangle 3">
            <a:extLst>
              <a:ext uri="{FF2B5EF4-FFF2-40B4-BE49-F238E27FC236}">
                <a16:creationId xmlns:a16="http://schemas.microsoft.com/office/drawing/2014/main" id="{FC1EE88E-6152-850F-CC0F-86C4780CE253}"/>
              </a:ext>
            </a:extLst>
          </p:cNvPr>
          <p:cNvSpPr>
            <a:spLocks noGrp="1" noChangeArrowheads="1"/>
          </p:cNvSpPr>
          <p:nvPr>
            <p:ph type="body" idx="1"/>
          </p:nvPr>
        </p:nvSpPr>
        <p:spPr/>
        <p:txBody>
          <a:bodyPr/>
          <a:lstStyle/>
          <a:p>
            <a:r>
              <a:rPr lang="en-US" altLang="en-US"/>
              <a:t>Ownership of scanners by physicians growing dramatically</a:t>
            </a:r>
          </a:p>
          <a:p>
            <a:pPr lvl="1"/>
            <a:r>
              <a:rPr lang="en-US" altLang="en-US" sz="3200"/>
              <a:t>FDA now requires physicians to declare ownership of imaging devices/facilities to patients</a:t>
            </a:r>
          </a:p>
          <a:p>
            <a:r>
              <a:rPr lang="en-US" altLang="en-US"/>
              <a:t>Physicians who self-refer for scans conduct twice as many imaging procedures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41551F4F-AD02-4FE1-8532-D3F9F31CC5AB}"/>
              </a:ext>
            </a:extLst>
          </p:cNvPr>
          <p:cNvSpPr>
            <a:spLocks noGrp="1" noChangeArrowheads="1"/>
          </p:cNvSpPr>
          <p:nvPr>
            <p:ph type="title"/>
          </p:nvPr>
        </p:nvSpPr>
        <p:spPr/>
        <p:txBody>
          <a:bodyPr/>
          <a:lstStyle/>
          <a:p>
            <a:r>
              <a:rPr lang="en-US" altLang="en-US"/>
              <a:t>Radiologic Imaging is Profitable</a:t>
            </a:r>
          </a:p>
        </p:txBody>
      </p:sp>
      <p:sp>
        <p:nvSpPr>
          <p:cNvPr id="64515" name="Rectangle 3">
            <a:extLst>
              <a:ext uri="{FF2B5EF4-FFF2-40B4-BE49-F238E27FC236}">
                <a16:creationId xmlns:a16="http://schemas.microsoft.com/office/drawing/2014/main" id="{02684F80-77D0-1A1A-E0BB-470D51A15D61}"/>
              </a:ext>
            </a:extLst>
          </p:cNvPr>
          <p:cNvSpPr>
            <a:spLocks noGrp="1" noChangeArrowheads="1"/>
          </p:cNvSpPr>
          <p:nvPr>
            <p:ph type="body" idx="1"/>
          </p:nvPr>
        </p:nvSpPr>
        <p:spPr/>
        <p:txBody>
          <a:bodyPr/>
          <a:lstStyle/>
          <a:p>
            <a:r>
              <a:rPr lang="en-US" altLang="en-US" sz="2800" dirty="0"/>
              <a:t>Physicians with a financial stake in radiology clinics or who own scanners order substantially more scans (often when outside scan already completed)</a:t>
            </a:r>
          </a:p>
          <a:p>
            <a:pPr lvl="1"/>
            <a:r>
              <a:rPr lang="en-US" altLang="en-US" dirty="0"/>
              <a:t>E.g., orthopedic surgeons with a financial interest in an MRI scanner have 86% higher rate of negative scans</a:t>
            </a:r>
          </a:p>
          <a:p>
            <a:r>
              <a:rPr lang="en-US" altLang="en-US" sz="2800" dirty="0"/>
              <a:t>2011: CO fined Heart Check America $3.2 million for conducting coronary CT scans on patients without appropriate physician referrals</a:t>
            </a:r>
          </a:p>
          <a:p>
            <a:endParaRPr lang="en-US" alt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EA4644E9-AD0A-009D-DF58-3867FCF48901}"/>
              </a:ext>
            </a:extLst>
          </p:cNvPr>
          <p:cNvSpPr>
            <a:spLocks noGrp="1" noChangeArrowheads="1"/>
          </p:cNvSpPr>
          <p:nvPr>
            <p:ph type="title"/>
          </p:nvPr>
        </p:nvSpPr>
        <p:spPr/>
        <p:txBody>
          <a:bodyPr/>
          <a:lstStyle/>
          <a:p>
            <a:r>
              <a:rPr lang="en-US" altLang="en-US" sz="4000"/>
              <a:t>Radiologic Imaging is Expensive</a:t>
            </a:r>
          </a:p>
        </p:txBody>
      </p:sp>
      <p:sp>
        <p:nvSpPr>
          <p:cNvPr id="65539" name="Rectangle 3">
            <a:extLst>
              <a:ext uri="{FF2B5EF4-FFF2-40B4-BE49-F238E27FC236}">
                <a16:creationId xmlns:a16="http://schemas.microsoft.com/office/drawing/2014/main" id="{9661D135-A092-BE8D-8A86-FABE204F675B}"/>
              </a:ext>
            </a:extLst>
          </p:cNvPr>
          <p:cNvSpPr>
            <a:spLocks noGrp="1" noChangeArrowheads="1"/>
          </p:cNvSpPr>
          <p:nvPr>
            <p:ph type="body" idx="1"/>
          </p:nvPr>
        </p:nvSpPr>
        <p:spPr/>
        <p:txBody>
          <a:bodyPr/>
          <a:lstStyle/>
          <a:p>
            <a:pPr eaLnBrk="1" hangingPunct="1"/>
            <a:r>
              <a:rPr lang="en-US" altLang="en-US" sz="2400" dirty="0"/>
              <a:t>Texas state law requires health insurers to cover costs of screening CT coronary angiograms and carotid ultrasounds</a:t>
            </a:r>
          </a:p>
          <a:p>
            <a:pPr lvl="1" eaLnBrk="1" hangingPunct="1"/>
            <a:r>
              <a:rPr lang="en-US" altLang="en-US" sz="2400" dirty="0"/>
              <a:t>ACC supported, AHA did not take a stand</a:t>
            </a:r>
          </a:p>
          <a:p>
            <a:pPr lvl="1" eaLnBrk="1" hangingPunct="1"/>
            <a:r>
              <a:rPr lang="en-US" altLang="en-US" sz="2400" dirty="0"/>
              <a:t>Based on SHAPE guidelines sponsored by Pfizer (not peer-reviewed)</a:t>
            </a:r>
          </a:p>
          <a:p>
            <a:pPr lvl="1" eaLnBrk="1" hangingPunct="1"/>
            <a:r>
              <a:rPr lang="en-US" altLang="en-US" sz="2400" dirty="0"/>
              <a:t>No peer-reviewed evidence that carotid ultrasound screening of asymptomatic individuals lowers ipsilateral stroke rate (may actually cause more harm than good)</a:t>
            </a:r>
          </a:p>
          <a:p>
            <a:r>
              <a:rPr lang="en-US" altLang="en-US" sz="2400" dirty="0"/>
              <a:t>Florida considering similar law</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DBDE3200-EF48-18CB-B2AC-44CD68DCEB16}"/>
              </a:ext>
            </a:extLst>
          </p:cNvPr>
          <p:cNvSpPr>
            <a:spLocks noGrp="1" noChangeArrowheads="1"/>
          </p:cNvSpPr>
          <p:nvPr>
            <p:ph type="title"/>
          </p:nvPr>
        </p:nvSpPr>
        <p:spPr/>
        <p:txBody>
          <a:bodyPr/>
          <a:lstStyle/>
          <a:p>
            <a:r>
              <a:rPr lang="en-US" altLang="en-US" sz="3200"/>
              <a:t>Radiation Exposure</a:t>
            </a:r>
            <a:br>
              <a:rPr lang="en-US" altLang="en-US" sz="3200"/>
            </a:br>
            <a:r>
              <a:rPr lang="en-US" altLang="en-US" sz="3200"/>
              <a:t>[in mSv (1 mSv = 100 mREM)]</a:t>
            </a:r>
          </a:p>
        </p:txBody>
      </p:sp>
      <p:sp>
        <p:nvSpPr>
          <p:cNvPr id="54275" name="Rectangle 3">
            <a:extLst>
              <a:ext uri="{FF2B5EF4-FFF2-40B4-BE49-F238E27FC236}">
                <a16:creationId xmlns:a16="http://schemas.microsoft.com/office/drawing/2014/main" id="{A737D73B-2727-3C68-5B1C-263585CD5421}"/>
              </a:ext>
            </a:extLst>
          </p:cNvPr>
          <p:cNvSpPr>
            <a:spLocks noGrp="1" noChangeArrowheads="1"/>
          </p:cNvSpPr>
          <p:nvPr>
            <p:ph type="body" idx="1"/>
          </p:nvPr>
        </p:nvSpPr>
        <p:spPr/>
        <p:txBody>
          <a:bodyPr/>
          <a:lstStyle/>
          <a:p>
            <a:pPr>
              <a:defRPr/>
            </a:pPr>
            <a:r>
              <a:rPr lang="en-US" altLang="en-US" dirty="0">
                <a:solidFill>
                  <a:srgbClr val="000000"/>
                </a:solidFill>
                <a:ea typeface="+mj-ea"/>
                <a:cs typeface="+mj-cs"/>
              </a:rPr>
              <a:t>Average Whole Body Radiation Exposure in U.S. </a:t>
            </a:r>
            <a:r>
              <a:rPr lang="en-US" altLang="en-US" dirty="0"/>
              <a:t>: 6.2</a:t>
            </a:r>
          </a:p>
          <a:p>
            <a:pPr>
              <a:defRPr/>
            </a:pPr>
            <a:r>
              <a:rPr lang="en-US" altLang="en-US" dirty="0"/>
              <a:t>Worker exposure (</a:t>
            </a:r>
            <a:r>
              <a:rPr lang="en-US" altLang="en-US" dirty="0" err="1"/>
              <a:t>mSv</a:t>
            </a:r>
            <a:r>
              <a:rPr lang="en-US" altLang="en-US" dirty="0"/>
              <a:t>/</a:t>
            </a:r>
            <a:r>
              <a:rPr lang="en-US" altLang="en-US" dirty="0" err="1"/>
              <a:t>yr</a:t>
            </a:r>
            <a:r>
              <a:rPr lang="en-US" altLang="en-US" dirty="0"/>
              <a:t> over background):</a:t>
            </a:r>
          </a:p>
          <a:p>
            <a:pPr lvl="1">
              <a:defRPr/>
            </a:pPr>
            <a:r>
              <a:rPr lang="en-US" altLang="en-US" dirty="0"/>
              <a:t>Airline pilot and crew = 3.1</a:t>
            </a:r>
          </a:p>
          <a:p>
            <a:pPr lvl="1">
              <a:defRPr/>
            </a:pPr>
            <a:r>
              <a:rPr lang="en-US" altLang="en-US" dirty="0"/>
              <a:t>Nuclear power plant worker = 1.9</a:t>
            </a:r>
          </a:p>
          <a:p>
            <a:pPr lvl="1">
              <a:defRPr/>
            </a:pPr>
            <a:r>
              <a:rPr lang="en-US" altLang="en-US" dirty="0"/>
              <a:t>Astronaut on space station = 72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C914760D-4395-ACA2-3F4D-844FFC42AFCF}"/>
              </a:ext>
            </a:extLst>
          </p:cNvPr>
          <p:cNvSpPr>
            <a:spLocks noGrp="1" noChangeArrowheads="1"/>
          </p:cNvSpPr>
          <p:nvPr>
            <p:ph type="title"/>
          </p:nvPr>
        </p:nvSpPr>
        <p:spPr/>
        <p:txBody>
          <a:bodyPr/>
          <a:lstStyle/>
          <a:p>
            <a:r>
              <a:rPr lang="en-US" altLang="en-US"/>
              <a:t>Airport and Other Scanners</a:t>
            </a:r>
          </a:p>
        </p:txBody>
      </p:sp>
      <p:sp>
        <p:nvSpPr>
          <p:cNvPr id="67587" name="Rectangle 3">
            <a:extLst>
              <a:ext uri="{FF2B5EF4-FFF2-40B4-BE49-F238E27FC236}">
                <a16:creationId xmlns:a16="http://schemas.microsoft.com/office/drawing/2014/main" id="{14B98353-C00D-A049-52A5-2FFB2910DD67}"/>
              </a:ext>
            </a:extLst>
          </p:cNvPr>
          <p:cNvSpPr>
            <a:spLocks noGrp="1" noChangeArrowheads="1"/>
          </p:cNvSpPr>
          <p:nvPr>
            <p:ph type="body" idx="1"/>
          </p:nvPr>
        </p:nvSpPr>
        <p:spPr/>
        <p:txBody>
          <a:bodyPr/>
          <a:lstStyle/>
          <a:p>
            <a:r>
              <a:rPr lang="en-US" altLang="en-US" dirty="0"/>
              <a:t>Previously used backscatter</a:t>
            </a:r>
          </a:p>
          <a:p>
            <a:r>
              <a:rPr lang="en-US" altLang="en-US" dirty="0"/>
              <a:t>Minimal exposure for most</a:t>
            </a:r>
          </a:p>
          <a:p>
            <a:r>
              <a:rPr lang="en-US" altLang="en-US" dirty="0"/>
              <a:t>Some concerns re quality and consistency of scanners</a:t>
            </a:r>
          </a:p>
          <a:p>
            <a:r>
              <a:rPr lang="en-US" altLang="en-US" dirty="0"/>
              <a:t>Scanners also used in prisons (10-50X radiation dose, but still very small)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DDC4ABC8-90B4-F091-928A-F8AF6BD6E8BC}"/>
              </a:ext>
            </a:extLst>
          </p:cNvPr>
          <p:cNvSpPr>
            <a:spLocks noGrp="1" noChangeArrowheads="1"/>
          </p:cNvSpPr>
          <p:nvPr>
            <p:ph type="title"/>
          </p:nvPr>
        </p:nvSpPr>
        <p:spPr/>
        <p:txBody>
          <a:bodyPr/>
          <a:lstStyle/>
          <a:p>
            <a:r>
              <a:rPr lang="en-US" altLang="en-US"/>
              <a:t>Airport and Other Scanners</a:t>
            </a:r>
          </a:p>
        </p:txBody>
      </p:sp>
      <p:sp>
        <p:nvSpPr>
          <p:cNvPr id="68611" name="Rectangle 3">
            <a:extLst>
              <a:ext uri="{FF2B5EF4-FFF2-40B4-BE49-F238E27FC236}">
                <a16:creationId xmlns:a16="http://schemas.microsoft.com/office/drawing/2014/main" id="{B684C93C-ADAC-B907-D49A-68A7BED70ED4}"/>
              </a:ext>
            </a:extLst>
          </p:cNvPr>
          <p:cNvSpPr>
            <a:spLocks noGrp="1" noChangeArrowheads="1"/>
          </p:cNvSpPr>
          <p:nvPr>
            <p:ph type="body" idx="1"/>
          </p:nvPr>
        </p:nvSpPr>
        <p:spPr/>
        <p:txBody>
          <a:bodyPr/>
          <a:lstStyle/>
          <a:p>
            <a:pPr>
              <a:lnSpc>
                <a:spcPct val="90000"/>
              </a:lnSpc>
            </a:pPr>
            <a:r>
              <a:rPr lang="en-US" altLang="en-US" sz="2800"/>
              <a:t>Airport X-ray scanners banned in Europe (radiofrequency, or millimeter wave, scanners used instead)</a:t>
            </a:r>
          </a:p>
          <a:p>
            <a:pPr>
              <a:lnSpc>
                <a:spcPct val="90000"/>
              </a:lnSpc>
            </a:pPr>
            <a:r>
              <a:rPr lang="en-US" altLang="en-US" sz="2800"/>
              <a:t>U.S. airports have transitioned to mm wave scanners</a:t>
            </a:r>
          </a:p>
          <a:p>
            <a:pPr lvl="1">
              <a:lnSpc>
                <a:spcPct val="90000"/>
              </a:lnSpc>
            </a:pPr>
            <a:r>
              <a:rPr lang="en-US" altLang="en-US"/>
              <a:t>use radio waves, so no ionizing radiation</a:t>
            </a:r>
          </a:p>
          <a:p>
            <a:pPr lvl="1">
              <a:lnSpc>
                <a:spcPct val="90000"/>
              </a:lnSpc>
            </a:pPr>
            <a:r>
              <a:rPr lang="en-US" altLang="en-US"/>
              <a:t>higher false positive rate</a:t>
            </a:r>
          </a:p>
          <a:p>
            <a:pPr>
              <a:lnSpc>
                <a:spcPct val="90000"/>
              </a:lnSpc>
            </a:pPr>
            <a:r>
              <a:rPr lang="en-US" altLang="en-US" sz="2800"/>
              <a:t>TSA can mandate scan, even if traveler asks to opt out and get full-body pat-down instead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BECF32B7-6164-9090-261F-465FE979F563}"/>
              </a:ext>
            </a:extLst>
          </p:cNvPr>
          <p:cNvSpPr>
            <a:spLocks noGrp="1" noChangeArrowheads="1"/>
          </p:cNvSpPr>
          <p:nvPr>
            <p:ph type="title"/>
          </p:nvPr>
        </p:nvSpPr>
        <p:spPr/>
        <p:txBody>
          <a:bodyPr/>
          <a:lstStyle/>
          <a:p>
            <a:r>
              <a:rPr lang="en-US" altLang="en-US"/>
              <a:t>Airport and Other Scanners</a:t>
            </a:r>
          </a:p>
        </p:txBody>
      </p:sp>
      <p:sp>
        <p:nvSpPr>
          <p:cNvPr id="69635" name="Content Placeholder 2">
            <a:extLst>
              <a:ext uri="{FF2B5EF4-FFF2-40B4-BE49-F238E27FC236}">
                <a16:creationId xmlns:a16="http://schemas.microsoft.com/office/drawing/2014/main" id="{63A38FCA-44ED-F93F-977A-4246FB051BC8}"/>
              </a:ext>
            </a:extLst>
          </p:cNvPr>
          <p:cNvSpPr>
            <a:spLocks noGrp="1" noChangeArrowheads="1"/>
          </p:cNvSpPr>
          <p:nvPr>
            <p:ph idx="1"/>
          </p:nvPr>
        </p:nvSpPr>
        <p:spPr/>
        <p:txBody>
          <a:bodyPr/>
          <a:lstStyle/>
          <a:p>
            <a:pPr>
              <a:lnSpc>
                <a:spcPct val="90000"/>
              </a:lnSpc>
            </a:pPr>
            <a:r>
              <a:rPr lang="en-US" altLang="en-US" dirty="0"/>
              <a:t>Drive-by X-ray scanners being used in NYC at special events and during street patrols</a:t>
            </a:r>
          </a:p>
          <a:p>
            <a:pPr>
              <a:lnSpc>
                <a:spcPct val="90000"/>
              </a:lnSpc>
            </a:pPr>
            <a:endParaRPr lang="en-US" altLang="en-US" dirty="0"/>
          </a:p>
          <a:p>
            <a:pPr>
              <a:lnSpc>
                <a:spcPct val="90000"/>
              </a:lnSpc>
            </a:pPr>
            <a:r>
              <a:rPr lang="en-US" altLang="en-US" dirty="0"/>
              <a:t>See slide show on physician drug testing and privacy on </a:t>
            </a:r>
            <a:r>
              <a:rPr lang="en-US" altLang="en-US" dirty="0" err="1"/>
              <a:t>phsj</a:t>
            </a:r>
            <a:r>
              <a:rPr lang="en-US" altLang="en-US" dirty="0"/>
              <a:t> website for more details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37139323-4C6A-9E36-0043-0A450F3E9CFB}"/>
              </a:ext>
            </a:extLst>
          </p:cNvPr>
          <p:cNvSpPr>
            <a:spLocks noGrp="1" noChangeArrowheads="1"/>
          </p:cNvSpPr>
          <p:nvPr>
            <p:ph type="title"/>
          </p:nvPr>
        </p:nvSpPr>
        <p:spPr/>
        <p:txBody>
          <a:bodyPr/>
          <a:lstStyle/>
          <a:p>
            <a:r>
              <a:rPr lang="en-US" altLang="en-US"/>
              <a:t>Radiation Exposure</a:t>
            </a:r>
          </a:p>
        </p:txBody>
      </p:sp>
      <p:sp>
        <p:nvSpPr>
          <p:cNvPr id="70659" name="Content Placeholder 2">
            <a:extLst>
              <a:ext uri="{FF2B5EF4-FFF2-40B4-BE49-F238E27FC236}">
                <a16:creationId xmlns:a16="http://schemas.microsoft.com/office/drawing/2014/main" id="{93061F6F-AD0C-E848-E697-CA39628EE358}"/>
              </a:ext>
            </a:extLst>
          </p:cNvPr>
          <p:cNvSpPr>
            <a:spLocks noGrp="1" noChangeArrowheads="1"/>
          </p:cNvSpPr>
          <p:nvPr>
            <p:ph idx="1"/>
          </p:nvPr>
        </p:nvSpPr>
        <p:spPr/>
        <p:txBody>
          <a:bodyPr/>
          <a:lstStyle/>
          <a:p>
            <a:r>
              <a:rPr lang="en-US" altLang="en-US" dirty="0"/>
              <a:t>Most data on radiation risk involves whole body exposure (e.g., Hiroshima and Nagasaki)</a:t>
            </a:r>
          </a:p>
          <a:p>
            <a:r>
              <a:rPr lang="en-US" altLang="en-US" dirty="0"/>
              <a:t>Effective dose (whole body dose) used to estimate cancer risks, rather than locally absorbed dose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A2C53AD0-41F1-8E92-DE0A-FFD8C49EF1E5}"/>
              </a:ext>
            </a:extLst>
          </p:cNvPr>
          <p:cNvSpPr>
            <a:spLocks noGrp="1" noChangeArrowheads="1"/>
          </p:cNvSpPr>
          <p:nvPr>
            <p:ph type="title"/>
          </p:nvPr>
        </p:nvSpPr>
        <p:spPr/>
        <p:txBody>
          <a:bodyPr/>
          <a:lstStyle/>
          <a:p>
            <a:r>
              <a:rPr lang="en-US" altLang="en-US" sz="3600" dirty="0"/>
              <a:t>Effective Radiation Dose to Entire Body in </a:t>
            </a:r>
            <a:r>
              <a:rPr lang="en-US" altLang="en-US" sz="3600" dirty="0" err="1"/>
              <a:t>mSV</a:t>
            </a:r>
            <a:r>
              <a:rPr lang="en-US" altLang="en-US" sz="3600" dirty="0"/>
              <a:t> (1 mSv = 100 </a:t>
            </a:r>
            <a:r>
              <a:rPr lang="en-US" altLang="en-US" sz="3600" dirty="0" err="1"/>
              <a:t>mREM</a:t>
            </a:r>
            <a:r>
              <a:rPr lang="en-US" altLang="en-US" sz="3600" dirty="0"/>
              <a:t>)</a:t>
            </a:r>
          </a:p>
        </p:txBody>
      </p:sp>
      <p:sp>
        <p:nvSpPr>
          <p:cNvPr id="71683" name="Rectangle 3">
            <a:extLst>
              <a:ext uri="{FF2B5EF4-FFF2-40B4-BE49-F238E27FC236}">
                <a16:creationId xmlns:a16="http://schemas.microsoft.com/office/drawing/2014/main" id="{67BAEFC8-9D00-93FA-6C40-2ED36B818291}"/>
              </a:ext>
            </a:extLst>
          </p:cNvPr>
          <p:cNvSpPr>
            <a:spLocks noGrp="1" noChangeArrowheads="1"/>
          </p:cNvSpPr>
          <p:nvPr>
            <p:ph type="body" idx="1"/>
          </p:nvPr>
        </p:nvSpPr>
        <p:spPr/>
        <p:txBody>
          <a:bodyPr/>
          <a:lstStyle/>
          <a:p>
            <a:pPr>
              <a:lnSpc>
                <a:spcPct val="90000"/>
              </a:lnSpc>
            </a:pPr>
            <a:r>
              <a:rPr lang="en-US" altLang="en-US" sz="3600"/>
              <a:t>Annual background radiation in U.S. = 3-4 (can be as high as 20 if altitude and radon-heavy soil exposure included)</a:t>
            </a:r>
          </a:p>
          <a:p>
            <a:pPr>
              <a:lnSpc>
                <a:spcPct val="90000"/>
              </a:lnSpc>
            </a:pPr>
            <a:endParaRPr lang="en-US" altLang="en-US" sz="3600"/>
          </a:p>
          <a:p>
            <a:pPr>
              <a:lnSpc>
                <a:spcPct val="90000"/>
              </a:lnSpc>
            </a:pPr>
            <a:r>
              <a:rPr lang="en-US" altLang="en-US" sz="3600"/>
              <a:t>Maximum allowable occupational exposure to radiation workers = 50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2AFC55A5-1AEF-D95A-66FA-7FAD7C45EC7A}"/>
              </a:ext>
            </a:extLst>
          </p:cNvPr>
          <p:cNvSpPr>
            <a:spLocks noGrp="1" noChangeArrowheads="1"/>
          </p:cNvSpPr>
          <p:nvPr>
            <p:ph type="title"/>
          </p:nvPr>
        </p:nvSpPr>
        <p:spPr/>
        <p:txBody>
          <a:bodyPr/>
          <a:lstStyle/>
          <a:p>
            <a:r>
              <a:rPr lang="en-US" altLang="en-US" sz="3600">
                <a:solidFill>
                  <a:srgbClr val="000000"/>
                </a:solidFill>
              </a:rPr>
              <a:t>Effective Radiation Dose to Entire Body in mSV (1 mSv = 100 mREM)</a:t>
            </a:r>
            <a:endParaRPr lang="en-US" altLang="en-US"/>
          </a:p>
        </p:txBody>
      </p:sp>
      <p:sp>
        <p:nvSpPr>
          <p:cNvPr id="72707" name="Content Placeholder 2">
            <a:extLst>
              <a:ext uri="{FF2B5EF4-FFF2-40B4-BE49-F238E27FC236}">
                <a16:creationId xmlns:a16="http://schemas.microsoft.com/office/drawing/2014/main" id="{967C94DD-17DB-86A3-EDDC-7203027D56D9}"/>
              </a:ext>
            </a:extLst>
          </p:cNvPr>
          <p:cNvSpPr>
            <a:spLocks noGrp="1" noChangeArrowheads="1"/>
          </p:cNvSpPr>
          <p:nvPr>
            <p:ph idx="1"/>
          </p:nvPr>
        </p:nvSpPr>
        <p:spPr/>
        <p:txBody>
          <a:bodyPr/>
          <a:lstStyle/>
          <a:p>
            <a:pPr>
              <a:lnSpc>
                <a:spcPct val="90000"/>
              </a:lnSpc>
            </a:pPr>
            <a:r>
              <a:rPr lang="en-US" altLang="en-US" sz="3600"/>
              <a:t>Airport scanner = 0.0001</a:t>
            </a:r>
          </a:p>
          <a:p>
            <a:pPr>
              <a:lnSpc>
                <a:spcPct val="90000"/>
              </a:lnSpc>
            </a:pPr>
            <a:r>
              <a:rPr lang="en-US" altLang="en-US" sz="3600"/>
              <a:t>Domestic airline flight (5 hrs) = 0.0165</a:t>
            </a:r>
          </a:p>
          <a:p>
            <a:pPr>
              <a:lnSpc>
                <a:spcPct val="90000"/>
              </a:lnSpc>
            </a:pPr>
            <a:endParaRPr lang="en-US" altLang="en-US" sz="3600"/>
          </a:p>
          <a:p>
            <a:pPr>
              <a:lnSpc>
                <a:spcPct val="90000"/>
              </a:lnSpc>
            </a:pPr>
            <a:r>
              <a:rPr lang="en-US" altLang="en-US" sz="3600"/>
              <a:t>Smoking (1ppd x 1 yr) = 0.36 (may be higher due to polonium in cigarettes)</a:t>
            </a:r>
          </a:p>
          <a:p>
            <a:endParaRPr lang="en-US"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F7DB3215-B2D5-B357-7E3F-DAE002F3FC43}"/>
              </a:ext>
            </a:extLst>
          </p:cNvPr>
          <p:cNvSpPr>
            <a:spLocks noGrp="1" noChangeArrowheads="1"/>
          </p:cNvSpPr>
          <p:nvPr>
            <p:ph type="title"/>
          </p:nvPr>
        </p:nvSpPr>
        <p:spPr/>
        <p:txBody>
          <a:bodyPr/>
          <a:lstStyle/>
          <a:p>
            <a:r>
              <a:rPr lang="en-US" altLang="en-US" sz="3600">
                <a:solidFill>
                  <a:srgbClr val="000000"/>
                </a:solidFill>
              </a:rPr>
              <a:t>Effective Radiation Dose to Entire Body in mSV (1 mSv = 100 mREM)</a:t>
            </a:r>
            <a:endParaRPr lang="en-US" altLang="en-US"/>
          </a:p>
        </p:txBody>
      </p:sp>
      <p:sp>
        <p:nvSpPr>
          <p:cNvPr id="73731" name="Content Placeholder 2">
            <a:extLst>
              <a:ext uri="{FF2B5EF4-FFF2-40B4-BE49-F238E27FC236}">
                <a16:creationId xmlns:a16="http://schemas.microsoft.com/office/drawing/2014/main" id="{AE9E06AE-287F-A434-A572-24EC56D41026}"/>
              </a:ext>
            </a:extLst>
          </p:cNvPr>
          <p:cNvSpPr>
            <a:spLocks noGrp="1" noChangeArrowheads="1"/>
          </p:cNvSpPr>
          <p:nvPr>
            <p:ph idx="1"/>
          </p:nvPr>
        </p:nvSpPr>
        <p:spPr/>
        <p:txBody>
          <a:bodyPr/>
          <a:lstStyle/>
          <a:p>
            <a:pPr>
              <a:lnSpc>
                <a:spcPct val="90000"/>
              </a:lnSpc>
            </a:pPr>
            <a:r>
              <a:rPr lang="en-US" altLang="en-US" sz="3600" dirty="0"/>
              <a:t>Extremity XR, bone density scan = 0.001</a:t>
            </a:r>
          </a:p>
          <a:p>
            <a:pPr>
              <a:lnSpc>
                <a:spcPct val="90000"/>
              </a:lnSpc>
            </a:pPr>
            <a:r>
              <a:rPr lang="en-US" altLang="en-US" sz="3600" dirty="0"/>
              <a:t>Dental XR = 0.005</a:t>
            </a:r>
          </a:p>
          <a:p>
            <a:pPr>
              <a:lnSpc>
                <a:spcPct val="90000"/>
              </a:lnSpc>
            </a:pPr>
            <a:r>
              <a:rPr lang="en-US" altLang="en-US" sz="3600" dirty="0"/>
              <a:t>CXR = 0.02</a:t>
            </a:r>
          </a:p>
          <a:p>
            <a:pPr>
              <a:lnSpc>
                <a:spcPct val="90000"/>
              </a:lnSpc>
            </a:pPr>
            <a:r>
              <a:rPr lang="en-US" altLang="en-US" sz="3600" dirty="0"/>
              <a:t>Mammogram = 0.4</a:t>
            </a:r>
          </a:p>
          <a:p>
            <a:pPr>
              <a:lnSpc>
                <a:spcPct val="90000"/>
              </a:lnSpc>
            </a:pPr>
            <a:r>
              <a:rPr lang="en-US" altLang="en-US" sz="3600" dirty="0"/>
              <a:t>Abdominal XR = 0.7</a:t>
            </a:r>
          </a:p>
          <a:p>
            <a:pPr>
              <a:lnSpc>
                <a:spcPct val="90000"/>
              </a:lnSpc>
            </a:pPr>
            <a:r>
              <a:rPr lang="en-US" altLang="en-US" sz="3600" dirty="0"/>
              <a:t>Lumbar spine XR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C747BC1-4186-610E-5F6A-8420D63A46A3}"/>
              </a:ext>
            </a:extLst>
          </p:cNvPr>
          <p:cNvSpPr>
            <a:spLocks noGrp="1" noChangeArrowheads="1"/>
          </p:cNvSpPr>
          <p:nvPr>
            <p:ph type="title"/>
          </p:nvPr>
        </p:nvSpPr>
        <p:spPr/>
        <p:txBody>
          <a:bodyPr/>
          <a:lstStyle/>
          <a:p>
            <a:r>
              <a:rPr lang="en-US" altLang="en-US" sz="3600"/>
              <a:t>Effective Radiation Dose to Entire Body in mSV (1 mSv = 100 mREM)</a:t>
            </a:r>
          </a:p>
        </p:txBody>
      </p:sp>
      <p:sp>
        <p:nvSpPr>
          <p:cNvPr id="74755" name="Rectangle 3">
            <a:extLst>
              <a:ext uri="{FF2B5EF4-FFF2-40B4-BE49-F238E27FC236}">
                <a16:creationId xmlns:a16="http://schemas.microsoft.com/office/drawing/2014/main" id="{02950A0E-90BF-8CE4-F737-4A5F32DA4D91}"/>
              </a:ext>
            </a:extLst>
          </p:cNvPr>
          <p:cNvSpPr>
            <a:spLocks noGrp="1" noChangeArrowheads="1"/>
          </p:cNvSpPr>
          <p:nvPr>
            <p:ph type="body" idx="1"/>
          </p:nvPr>
        </p:nvSpPr>
        <p:spPr/>
        <p:txBody>
          <a:bodyPr/>
          <a:lstStyle/>
          <a:p>
            <a:pPr>
              <a:lnSpc>
                <a:spcPct val="80000"/>
              </a:lnSpc>
            </a:pPr>
            <a:r>
              <a:rPr lang="en-US" altLang="en-US" sz="3600"/>
              <a:t>Head CT = 2</a:t>
            </a:r>
          </a:p>
          <a:p>
            <a:pPr>
              <a:lnSpc>
                <a:spcPct val="80000"/>
              </a:lnSpc>
            </a:pPr>
            <a:r>
              <a:rPr lang="en-US" altLang="en-US" sz="3600"/>
              <a:t>Chest CT = 7</a:t>
            </a:r>
          </a:p>
          <a:p>
            <a:pPr>
              <a:lnSpc>
                <a:spcPct val="80000"/>
              </a:lnSpc>
            </a:pPr>
            <a:r>
              <a:rPr lang="en-US" altLang="en-US" sz="3600"/>
              <a:t>Low dose Chest CT = 1.5</a:t>
            </a:r>
          </a:p>
          <a:p>
            <a:pPr>
              <a:lnSpc>
                <a:spcPct val="80000"/>
              </a:lnSpc>
            </a:pPr>
            <a:r>
              <a:rPr lang="en-US" altLang="en-US" sz="3600"/>
              <a:t>CTPA = 10-15</a:t>
            </a:r>
          </a:p>
          <a:p>
            <a:pPr>
              <a:lnSpc>
                <a:spcPct val="80000"/>
              </a:lnSpc>
            </a:pPr>
            <a:r>
              <a:rPr lang="en-US" altLang="en-US" sz="3600"/>
              <a:t>V/Q scan = 2</a:t>
            </a:r>
          </a:p>
          <a:p>
            <a:pPr>
              <a:lnSpc>
                <a:spcPct val="80000"/>
              </a:lnSpc>
            </a:pPr>
            <a:r>
              <a:rPr lang="en-US" altLang="en-US" sz="3600"/>
              <a:t>Bone scan = 4</a:t>
            </a:r>
          </a:p>
          <a:p>
            <a:pPr>
              <a:lnSpc>
                <a:spcPct val="80000"/>
              </a:lnSpc>
            </a:pPr>
            <a:r>
              <a:rPr lang="en-US" altLang="en-US" sz="3600"/>
              <a:t>Abdominal CT = 8</a:t>
            </a:r>
          </a:p>
          <a:p>
            <a:pPr>
              <a:lnSpc>
                <a:spcPct val="80000"/>
              </a:lnSpc>
            </a:pPr>
            <a:r>
              <a:rPr lang="en-US" altLang="en-US" sz="3600"/>
              <a:t>Pelvic CT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D293B047-5221-D3E4-9491-5F9F1156E0B6}"/>
              </a:ext>
            </a:extLst>
          </p:cNvPr>
          <p:cNvSpPr>
            <a:spLocks noGrp="1" noChangeArrowheads="1"/>
          </p:cNvSpPr>
          <p:nvPr>
            <p:ph type="title"/>
          </p:nvPr>
        </p:nvSpPr>
        <p:spPr/>
        <p:txBody>
          <a:bodyPr/>
          <a:lstStyle/>
          <a:p>
            <a:r>
              <a:rPr lang="en-US" altLang="en-US" sz="3600">
                <a:solidFill>
                  <a:srgbClr val="000000"/>
                </a:solidFill>
              </a:rPr>
              <a:t>Effective Radiation Dose to Entire Body in mSV (1 mSv = 100 mREM)</a:t>
            </a:r>
            <a:endParaRPr lang="en-US" altLang="en-US"/>
          </a:p>
        </p:txBody>
      </p:sp>
      <p:sp>
        <p:nvSpPr>
          <p:cNvPr id="75779" name="Content Placeholder 2">
            <a:extLst>
              <a:ext uri="{FF2B5EF4-FFF2-40B4-BE49-F238E27FC236}">
                <a16:creationId xmlns:a16="http://schemas.microsoft.com/office/drawing/2014/main" id="{382D31E5-2169-57C6-D5C7-E8B186874B3C}"/>
              </a:ext>
            </a:extLst>
          </p:cNvPr>
          <p:cNvSpPr>
            <a:spLocks noGrp="1" noChangeArrowheads="1"/>
          </p:cNvSpPr>
          <p:nvPr>
            <p:ph idx="1"/>
          </p:nvPr>
        </p:nvSpPr>
        <p:spPr/>
        <p:txBody>
          <a:bodyPr/>
          <a:lstStyle/>
          <a:p>
            <a:pPr eaLnBrk="1" hangingPunct="1"/>
            <a:r>
              <a:rPr lang="en-US" altLang="en-US" dirty="0"/>
              <a:t>CT coronary artery calcium testing = 3</a:t>
            </a:r>
          </a:p>
          <a:p>
            <a:pPr eaLnBrk="1" hangingPunct="1"/>
            <a:r>
              <a:rPr lang="en-US" altLang="en-US" dirty="0"/>
              <a:t>Diagnostic cardiac catheterization = 11.4</a:t>
            </a:r>
          </a:p>
          <a:p>
            <a:pPr>
              <a:lnSpc>
                <a:spcPct val="80000"/>
              </a:lnSpc>
            </a:pPr>
            <a:r>
              <a:rPr lang="en-US" altLang="en-US" dirty="0"/>
              <a:t>Myocardial perfusion study = 14 (20% higher dose than used in most other countries, without any additional benefit)</a:t>
            </a:r>
          </a:p>
          <a:p>
            <a:pPr>
              <a:lnSpc>
                <a:spcPct val="80000"/>
              </a:lnSpc>
            </a:pPr>
            <a:r>
              <a:rPr lang="en-US" altLang="en-US" dirty="0"/>
              <a:t>Percutaneous Coronary Intervention = 15</a:t>
            </a:r>
          </a:p>
          <a:p>
            <a:pPr>
              <a:lnSpc>
                <a:spcPct val="80000"/>
              </a:lnSpc>
            </a:pPr>
            <a:r>
              <a:rPr lang="en-US" altLang="en-US" dirty="0"/>
              <a:t>CT coronary angiography = 16</a:t>
            </a:r>
          </a:p>
          <a:p>
            <a:pPr>
              <a:lnSpc>
                <a:spcPct val="80000"/>
              </a:lnSpc>
            </a:pPr>
            <a:r>
              <a:rPr lang="en-US" altLang="en-US" dirty="0"/>
              <a:t>Whole body CT = 50 - 100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68BFF319-3B06-6929-40F2-0317DA28A5CB}"/>
              </a:ext>
            </a:extLst>
          </p:cNvPr>
          <p:cNvSpPr>
            <a:spLocks noGrp="1" noChangeArrowheads="1"/>
          </p:cNvSpPr>
          <p:nvPr>
            <p:ph type="title"/>
          </p:nvPr>
        </p:nvSpPr>
        <p:spPr/>
        <p:txBody>
          <a:bodyPr/>
          <a:lstStyle/>
          <a:p>
            <a:r>
              <a:rPr lang="en-US" altLang="en-US"/>
              <a:t>Effective Radiation Dose</a:t>
            </a:r>
          </a:p>
        </p:txBody>
      </p:sp>
      <p:sp>
        <p:nvSpPr>
          <p:cNvPr id="76803" name="Content Placeholder 2">
            <a:extLst>
              <a:ext uri="{FF2B5EF4-FFF2-40B4-BE49-F238E27FC236}">
                <a16:creationId xmlns:a16="http://schemas.microsoft.com/office/drawing/2014/main" id="{6953C748-5AAB-DAE3-3638-BC08D17762F2}"/>
              </a:ext>
            </a:extLst>
          </p:cNvPr>
          <p:cNvSpPr>
            <a:spLocks noGrp="1" noChangeArrowheads="1"/>
          </p:cNvSpPr>
          <p:nvPr>
            <p:ph idx="1"/>
          </p:nvPr>
        </p:nvSpPr>
        <p:spPr/>
        <p:txBody>
          <a:bodyPr/>
          <a:lstStyle/>
          <a:p>
            <a:pPr>
              <a:lnSpc>
                <a:spcPct val="80000"/>
              </a:lnSpc>
            </a:pPr>
            <a:r>
              <a:rPr lang="en-US" altLang="en-US" sz="3600"/>
              <a:t>Adding additional phases (e.g., arterial/venous) increases effective dose)</a:t>
            </a:r>
          </a:p>
          <a:p>
            <a:pPr>
              <a:lnSpc>
                <a:spcPct val="80000"/>
              </a:lnSpc>
            </a:pPr>
            <a:r>
              <a:rPr lang="en-US" altLang="en-US" sz="3600"/>
              <a:t>Multiple scans common in patients with both acute and chronic conditions</a:t>
            </a:r>
          </a:p>
          <a:p>
            <a:pPr lvl="1">
              <a:lnSpc>
                <a:spcPct val="80000"/>
              </a:lnSpc>
            </a:pPr>
            <a:r>
              <a:rPr lang="en-US" altLang="en-US" sz="3600"/>
              <a:t>E.g., MI patients undergo an average of 15 radiographic procedures, and 1/3 receives </a:t>
            </a:r>
            <a:r>
              <a:rPr lang="en-US" altLang="en-US" sz="3600">
                <a:cs typeface="Arial" panose="020B0604020202020204" pitchFamily="34" charset="0"/>
              </a:rPr>
              <a:t>&gt; 100 mSv</a:t>
            </a:r>
          </a:p>
          <a:p>
            <a:endParaRPr lang="en-US" altLang="en-US"/>
          </a:p>
          <a:p>
            <a:endParaRPr lang="en-US" alt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42A9441F-44C6-131A-E18C-C9596A4AEBFE}"/>
              </a:ext>
            </a:extLst>
          </p:cNvPr>
          <p:cNvSpPr>
            <a:spLocks noGrp="1" noChangeArrowheads="1"/>
          </p:cNvSpPr>
          <p:nvPr>
            <p:ph type="title"/>
          </p:nvPr>
        </p:nvSpPr>
        <p:spPr/>
        <p:txBody>
          <a:bodyPr/>
          <a:lstStyle/>
          <a:p>
            <a:pPr eaLnBrk="1" hangingPunct="1"/>
            <a:r>
              <a:rPr lang="en-US" altLang="en-US" sz="4000"/>
              <a:t>Cancer Risk from Radiographic Imaging</a:t>
            </a:r>
          </a:p>
        </p:txBody>
      </p:sp>
      <p:sp>
        <p:nvSpPr>
          <p:cNvPr id="77827" name="Rectangle 3">
            <a:extLst>
              <a:ext uri="{FF2B5EF4-FFF2-40B4-BE49-F238E27FC236}">
                <a16:creationId xmlns:a16="http://schemas.microsoft.com/office/drawing/2014/main" id="{21CB1464-9456-B185-2850-CDC77FF58128}"/>
              </a:ext>
            </a:extLst>
          </p:cNvPr>
          <p:cNvSpPr>
            <a:spLocks noGrp="1" noChangeArrowheads="1"/>
          </p:cNvSpPr>
          <p:nvPr>
            <p:ph type="body" idx="1"/>
          </p:nvPr>
        </p:nvSpPr>
        <p:spPr/>
        <p:txBody>
          <a:bodyPr/>
          <a:lstStyle/>
          <a:p>
            <a:pPr eaLnBrk="1" hangingPunct="1">
              <a:lnSpc>
                <a:spcPct val="90000"/>
              </a:lnSpc>
            </a:pPr>
            <a:r>
              <a:rPr lang="en-US" altLang="en-US" sz="2400" dirty="0"/>
              <a:t>Could cause up to 2% of cancer deaths within 2-3 decades</a:t>
            </a:r>
          </a:p>
          <a:p>
            <a:pPr eaLnBrk="1" hangingPunct="1">
              <a:lnSpc>
                <a:spcPct val="90000"/>
              </a:lnSpc>
            </a:pPr>
            <a:r>
              <a:rPr lang="en-US" altLang="en-US" sz="2400" dirty="0"/>
              <a:t>Projected 29,000 excess cancers due to the 72 million CT scans (necessary and unnecessary) performed in 2007</a:t>
            </a:r>
          </a:p>
          <a:p>
            <a:pPr eaLnBrk="1" hangingPunct="1">
              <a:lnSpc>
                <a:spcPct val="90000"/>
              </a:lnSpc>
            </a:pPr>
            <a:r>
              <a:rPr lang="en-US" altLang="en-US" sz="2400" dirty="0"/>
              <a:t>2023 data shows estimated 103,000 radiation-induced cancers from CT exposure</a:t>
            </a:r>
          </a:p>
          <a:p>
            <a:pPr eaLnBrk="1" hangingPunct="1">
              <a:lnSpc>
                <a:spcPct val="90000"/>
              </a:lnSpc>
            </a:pPr>
            <a:r>
              <a:rPr lang="en-US" altLang="en-US" sz="2400" dirty="0"/>
              <a:t>For every 10 mSv exposure, cancer risk increased by 3% over 5 yrs</a:t>
            </a:r>
          </a:p>
          <a:p>
            <a:pPr eaLnBrk="1" hangingPunct="1">
              <a:lnSpc>
                <a:spcPct val="90000"/>
              </a:lnSpc>
            </a:pPr>
            <a:r>
              <a:rPr lang="en-US" altLang="en-US" sz="2400" dirty="0"/>
              <a:t>Compared with a 40 yr old pt, a 20 yr old has double and a 60 yr old has ½ the risk of CA from a single imaging test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2E402E35-E4E0-3A53-F8A7-BB61FBE1B1A2}"/>
              </a:ext>
            </a:extLst>
          </p:cNvPr>
          <p:cNvSpPr>
            <a:spLocks noGrp="1" noChangeArrowheads="1"/>
          </p:cNvSpPr>
          <p:nvPr>
            <p:ph type="title"/>
          </p:nvPr>
        </p:nvSpPr>
        <p:spPr/>
        <p:txBody>
          <a:bodyPr/>
          <a:lstStyle/>
          <a:p>
            <a:r>
              <a:rPr lang="en-US" altLang="en-US" sz="4000" dirty="0"/>
              <a:t>Cancer Risk from Radiographic Imaging</a:t>
            </a:r>
          </a:p>
        </p:txBody>
      </p:sp>
      <p:sp>
        <p:nvSpPr>
          <p:cNvPr id="78851" name="Rectangle 3">
            <a:extLst>
              <a:ext uri="{FF2B5EF4-FFF2-40B4-BE49-F238E27FC236}">
                <a16:creationId xmlns:a16="http://schemas.microsoft.com/office/drawing/2014/main" id="{8D00B35D-7AFF-AD43-4FE4-BAC30CA63B11}"/>
              </a:ext>
            </a:extLst>
          </p:cNvPr>
          <p:cNvSpPr>
            <a:spLocks noGrp="1" noChangeArrowheads="1"/>
          </p:cNvSpPr>
          <p:nvPr>
            <p:ph type="body" idx="1"/>
          </p:nvPr>
        </p:nvSpPr>
        <p:spPr/>
        <p:txBody>
          <a:bodyPr/>
          <a:lstStyle/>
          <a:p>
            <a:pPr eaLnBrk="1" hangingPunct="1"/>
            <a:r>
              <a:rPr lang="en-US" altLang="en-US" dirty="0"/>
              <a:t>Those with chronic illnesses at higher risk</a:t>
            </a:r>
          </a:p>
          <a:p>
            <a:pPr eaLnBrk="1" hangingPunct="1"/>
            <a:endParaRPr lang="en-US" altLang="en-US" dirty="0"/>
          </a:p>
          <a:p>
            <a:pPr eaLnBrk="1" hangingPunct="1"/>
            <a:r>
              <a:rPr lang="en-US" altLang="en-US" dirty="0"/>
              <a:t>Females at higher risk due (combination of organ-specific radiosensitivity and statistically longer lifespan)</a:t>
            </a:r>
          </a:p>
          <a:p>
            <a:pPr eaLnBrk="1" hangingPunct="1"/>
            <a:endParaRPr lang="en-US" altLang="en-US" dirty="0"/>
          </a:p>
          <a:p>
            <a:pPr eaLnBrk="1" hangingPunct="1"/>
            <a:r>
              <a:rPr lang="en-US" altLang="en-US" dirty="0"/>
              <a:t>Skin, breasts, thyroid most vulnerable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26660-A5A6-222B-00A8-2B94521CF9F7}"/>
              </a:ext>
            </a:extLst>
          </p:cNvPr>
          <p:cNvSpPr>
            <a:spLocks noGrp="1"/>
          </p:cNvSpPr>
          <p:nvPr>
            <p:ph type="title"/>
          </p:nvPr>
        </p:nvSpPr>
        <p:spPr/>
        <p:txBody>
          <a:bodyPr/>
          <a:lstStyle/>
          <a:p>
            <a:r>
              <a:rPr kumimoji="0" lang="en-US" altLang="en-US" sz="4000" b="0" i="0" u="none" strike="noStrike" kern="0" cap="none" spc="0" normalizeH="0" baseline="0" noProof="0" dirty="0">
                <a:ln>
                  <a:noFill/>
                </a:ln>
                <a:solidFill>
                  <a:srgbClr val="000000"/>
                </a:solidFill>
                <a:effectLst/>
                <a:uLnTx/>
                <a:uFillTx/>
                <a:latin typeface="Arial"/>
                <a:ea typeface="+mj-ea"/>
                <a:cs typeface="+mj-cs"/>
              </a:rPr>
              <a:t>Cancer Risk from Radiographic Imaging</a:t>
            </a:r>
            <a:endParaRPr lang="en-AU" dirty="0"/>
          </a:p>
        </p:txBody>
      </p:sp>
      <p:sp>
        <p:nvSpPr>
          <p:cNvPr id="3" name="Content Placeholder 2">
            <a:extLst>
              <a:ext uri="{FF2B5EF4-FFF2-40B4-BE49-F238E27FC236}">
                <a16:creationId xmlns:a16="http://schemas.microsoft.com/office/drawing/2014/main" id="{054F010B-D9A9-BEC1-F478-676DBC4B6F03}"/>
              </a:ext>
            </a:extLst>
          </p:cNvPr>
          <p:cNvSpPr>
            <a:spLocks noGrp="1"/>
          </p:cNvSpPr>
          <p:nvPr>
            <p:ph idx="1"/>
          </p:nvPr>
        </p:nvSpPr>
        <p:spPr/>
        <p:txBody>
          <a:bodyPr/>
          <a:lstStyle/>
          <a:p>
            <a:pPr eaLnBrk="1" hangingPunct="1"/>
            <a:r>
              <a:rPr lang="en-US" altLang="en-US" dirty="0"/>
              <a:t>Scans of children, serial scans carry higher risks</a:t>
            </a:r>
          </a:p>
          <a:p>
            <a:pPr eaLnBrk="1" hangingPunct="1"/>
            <a:r>
              <a:rPr lang="en-US" altLang="en-US" dirty="0"/>
              <a:t>Average U.S. child undergoes 8 imaging procedures by age 18 (85% radiographs, 8% CT scans)</a:t>
            </a:r>
          </a:p>
          <a:p>
            <a:pPr lvl="1" eaLnBrk="1" hangingPunct="1"/>
            <a:r>
              <a:rPr lang="en-US" altLang="en-US" dirty="0"/>
              <a:t>Childhood CT scans increase risk for leukemia and brain cancer</a:t>
            </a:r>
          </a:p>
          <a:p>
            <a:endParaRPr lang="en-AU" dirty="0"/>
          </a:p>
        </p:txBody>
      </p:sp>
    </p:spTree>
    <p:extLst>
      <p:ext uri="{BB962C8B-B14F-4D97-AF65-F5344CB8AC3E}">
        <p14:creationId xmlns:p14="http://schemas.microsoft.com/office/powerpoint/2010/main" val="24670597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6B67B3CE-70A2-3AC9-8E19-7DEFE1546397}"/>
              </a:ext>
            </a:extLst>
          </p:cNvPr>
          <p:cNvSpPr>
            <a:spLocks noGrp="1" noChangeArrowheads="1"/>
          </p:cNvSpPr>
          <p:nvPr>
            <p:ph type="title"/>
          </p:nvPr>
        </p:nvSpPr>
        <p:spPr/>
        <p:txBody>
          <a:bodyPr/>
          <a:lstStyle/>
          <a:p>
            <a:r>
              <a:rPr lang="en-US" altLang="en-US" sz="4000"/>
              <a:t>Cancer Risk from Radiographic Imaging</a:t>
            </a:r>
          </a:p>
        </p:txBody>
      </p:sp>
      <p:sp>
        <p:nvSpPr>
          <p:cNvPr id="79875" name="Rectangle 3">
            <a:extLst>
              <a:ext uri="{FF2B5EF4-FFF2-40B4-BE49-F238E27FC236}">
                <a16:creationId xmlns:a16="http://schemas.microsoft.com/office/drawing/2014/main" id="{E826CDAC-BA28-B29E-70EE-B34E1258A525}"/>
              </a:ext>
            </a:extLst>
          </p:cNvPr>
          <p:cNvSpPr>
            <a:spLocks noGrp="1" noChangeArrowheads="1"/>
          </p:cNvSpPr>
          <p:nvPr>
            <p:ph type="body" idx="1"/>
          </p:nvPr>
        </p:nvSpPr>
        <p:spPr/>
        <p:txBody>
          <a:bodyPr/>
          <a:lstStyle/>
          <a:p>
            <a:pPr eaLnBrk="1" hangingPunct="1"/>
            <a:r>
              <a:rPr lang="en-US" altLang="en-US"/>
              <a:t>Risk of CA from abdominal CT scan ranges from 1/300 to 1/2,000 – yet such scans can decrease admissions from ER by 18%</a:t>
            </a:r>
          </a:p>
          <a:p>
            <a:pPr eaLnBrk="1" hangingPunct="1"/>
            <a:r>
              <a:rPr lang="en-US" altLang="en-US"/>
              <a:t>Estimates for CT coronary angiography lower, however many patients undergo multiple procedures</a:t>
            </a:r>
          </a:p>
          <a:p>
            <a:pPr eaLnBrk="1" hangingPunct="1"/>
            <a:r>
              <a:rPr lang="en-US" altLang="en-US"/>
              <a:t>Thyroid shielding recommended for all CT and angiographic procedures</a:t>
            </a:r>
          </a:p>
          <a:p>
            <a:endParaRPr lang="en-US"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393BCF14-B164-F2E1-722A-254973A1CF9C}"/>
              </a:ext>
            </a:extLst>
          </p:cNvPr>
          <p:cNvSpPr>
            <a:spLocks noGrp="1" noChangeArrowheads="1"/>
          </p:cNvSpPr>
          <p:nvPr>
            <p:ph type="title"/>
          </p:nvPr>
        </p:nvSpPr>
        <p:spPr/>
        <p:txBody>
          <a:bodyPr/>
          <a:lstStyle/>
          <a:p>
            <a:r>
              <a:rPr lang="en-US" altLang="en-US"/>
              <a:t>Risks of Screening CT Scans</a:t>
            </a:r>
          </a:p>
        </p:txBody>
      </p:sp>
      <p:sp>
        <p:nvSpPr>
          <p:cNvPr id="80899" name="Content Placeholder 2">
            <a:extLst>
              <a:ext uri="{FF2B5EF4-FFF2-40B4-BE49-F238E27FC236}">
                <a16:creationId xmlns:a16="http://schemas.microsoft.com/office/drawing/2014/main" id="{D5AC7A46-8E63-7E9D-FDC9-1E10E4C4562E}"/>
              </a:ext>
            </a:extLst>
          </p:cNvPr>
          <p:cNvSpPr>
            <a:spLocks noGrp="1" noChangeArrowheads="1"/>
          </p:cNvSpPr>
          <p:nvPr>
            <p:ph idx="1"/>
          </p:nvPr>
        </p:nvSpPr>
        <p:spPr/>
        <p:txBody>
          <a:bodyPr/>
          <a:lstStyle/>
          <a:p>
            <a:pPr eaLnBrk="1" hangingPunct="1"/>
            <a:r>
              <a:rPr lang="en-US" altLang="en-US" dirty="0"/>
              <a:t>Physicians and general public unaware of amounts of radiation (and risks) involved</a:t>
            </a:r>
          </a:p>
          <a:p>
            <a:pPr lvl="1" eaLnBrk="1" hangingPunct="1"/>
            <a:r>
              <a:rPr lang="en-US" altLang="en-US" sz="3200" dirty="0"/>
              <a:t>?Adequacy of informed consent?</a:t>
            </a:r>
          </a:p>
          <a:p>
            <a:pPr eaLnBrk="1" hangingPunct="1"/>
            <a:r>
              <a:rPr lang="en-US" altLang="en-US" dirty="0"/>
              <a:t>1/3 of scans avoidable or could be replaced by ultrasounds or MRIs</a:t>
            </a:r>
          </a:p>
          <a:p>
            <a:pPr eaLnBrk="1" hangingPunct="1"/>
            <a:r>
              <a:rPr lang="en-US" altLang="en-US" dirty="0"/>
              <a:t>Possible benefit is pinpointing patients with low BMD / higher fracture risk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6A76C8FD-13C1-DBB3-53FE-254C70D0B352}"/>
              </a:ext>
            </a:extLst>
          </p:cNvPr>
          <p:cNvSpPr>
            <a:spLocks noGrp="1" noChangeArrowheads="1"/>
          </p:cNvSpPr>
          <p:nvPr>
            <p:ph type="title"/>
          </p:nvPr>
        </p:nvSpPr>
        <p:spPr/>
        <p:txBody>
          <a:bodyPr/>
          <a:lstStyle/>
          <a:p>
            <a:r>
              <a:rPr lang="en-US" altLang="en-US"/>
              <a:t>Other Risks of CT Scans</a:t>
            </a:r>
          </a:p>
        </p:txBody>
      </p:sp>
      <p:sp>
        <p:nvSpPr>
          <p:cNvPr id="81923" name="Content Placeholder 2">
            <a:extLst>
              <a:ext uri="{FF2B5EF4-FFF2-40B4-BE49-F238E27FC236}">
                <a16:creationId xmlns:a16="http://schemas.microsoft.com/office/drawing/2014/main" id="{667D92D2-8FD2-9495-4FF3-AD9711043630}"/>
              </a:ext>
            </a:extLst>
          </p:cNvPr>
          <p:cNvSpPr>
            <a:spLocks noGrp="1" noChangeArrowheads="1"/>
          </p:cNvSpPr>
          <p:nvPr>
            <p:ph idx="1"/>
          </p:nvPr>
        </p:nvSpPr>
        <p:spPr/>
        <p:txBody>
          <a:bodyPr/>
          <a:lstStyle/>
          <a:p>
            <a:r>
              <a:rPr lang="en-US" altLang="en-US" sz="3600" dirty="0"/>
              <a:t>False positive findings: ¼</a:t>
            </a:r>
          </a:p>
          <a:p>
            <a:r>
              <a:rPr lang="en-US" altLang="en-US" sz="3600" dirty="0"/>
              <a:t>Intravenous contrast-induced renal failure: 1/150 (14% risk of AKI)</a:t>
            </a:r>
          </a:p>
          <a:p>
            <a:pPr lvl="1"/>
            <a:r>
              <a:rPr lang="en-US" altLang="en-US" sz="3600" dirty="0"/>
              <a:t>1/500 of these fatal</a:t>
            </a:r>
          </a:p>
          <a:p>
            <a:r>
              <a:rPr lang="en-US" altLang="en-US" sz="3600" dirty="0"/>
              <a:t>Intravenous contrast-induced severe allergic reaction: 1/5,000 (1/500 if history of asthma)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3B98F085-4994-0D0C-4D8C-60C4BF4881E0}"/>
              </a:ext>
            </a:extLst>
          </p:cNvPr>
          <p:cNvSpPr>
            <a:spLocks noGrp="1" noChangeArrowheads="1"/>
          </p:cNvSpPr>
          <p:nvPr>
            <p:ph type="title"/>
          </p:nvPr>
        </p:nvSpPr>
        <p:spPr/>
        <p:txBody>
          <a:bodyPr/>
          <a:lstStyle/>
          <a:p>
            <a:r>
              <a:rPr lang="en-US" altLang="en-US"/>
              <a:t>Beware</a:t>
            </a:r>
          </a:p>
        </p:txBody>
      </p:sp>
      <p:sp>
        <p:nvSpPr>
          <p:cNvPr id="82947" name="Rectangle 3">
            <a:extLst>
              <a:ext uri="{FF2B5EF4-FFF2-40B4-BE49-F238E27FC236}">
                <a16:creationId xmlns:a16="http://schemas.microsoft.com/office/drawing/2014/main" id="{96A0B003-CD07-50E8-148D-1B7E8DA49F38}"/>
              </a:ext>
            </a:extLst>
          </p:cNvPr>
          <p:cNvSpPr>
            <a:spLocks noGrp="1" noChangeArrowheads="1"/>
          </p:cNvSpPr>
          <p:nvPr>
            <p:ph type="body" idx="1"/>
          </p:nvPr>
        </p:nvSpPr>
        <p:spPr/>
        <p:txBody>
          <a:bodyPr/>
          <a:lstStyle/>
          <a:p>
            <a:r>
              <a:rPr lang="en-US" altLang="en-US" dirty="0"/>
              <a:t>Radiation doses from CT scanners may be highly variable between institutions and cases of faulty CT scanners delivering dangerous doses have been reported</a:t>
            </a:r>
          </a:p>
          <a:p>
            <a:r>
              <a:rPr lang="en-US" altLang="en-US" dirty="0"/>
              <a:t>Except for mammography, there are no federal guidelines regarding radiation doses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a:extLst>
              <a:ext uri="{FF2B5EF4-FFF2-40B4-BE49-F238E27FC236}">
                <a16:creationId xmlns:a16="http://schemas.microsoft.com/office/drawing/2014/main" id="{A5A96052-A072-3A41-7B23-2524428D8793}"/>
              </a:ext>
            </a:extLst>
          </p:cNvPr>
          <p:cNvSpPr>
            <a:spLocks noGrp="1" noChangeArrowheads="1"/>
          </p:cNvSpPr>
          <p:nvPr>
            <p:ph type="title"/>
          </p:nvPr>
        </p:nvSpPr>
        <p:spPr/>
        <p:txBody>
          <a:bodyPr/>
          <a:lstStyle/>
          <a:p>
            <a:r>
              <a:rPr lang="en-US" altLang="en-US" sz="4000"/>
              <a:t>Medical Imaging and Radiation Exposure</a:t>
            </a:r>
          </a:p>
        </p:txBody>
      </p:sp>
      <p:sp>
        <p:nvSpPr>
          <p:cNvPr id="83971" name="Content Placeholder 2">
            <a:extLst>
              <a:ext uri="{FF2B5EF4-FFF2-40B4-BE49-F238E27FC236}">
                <a16:creationId xmlns:a16="http://schemas.microsoft.com/office/drawing/2014/main" id="{DA6E4DFF-DF36-A27C-9DD7-9F36A5CA42EE}"/>
              </a:ext>
            </a:extLst>
          </p:cNvPr>
          <p:cNvSpPr>
            <a:spLocks noGrp="1" noChangeArrowheads="1"/>
          </p:cNvSpPr>
          <p:nvPr>
            <p:ph idx="1"/>
          </p:nvPr>
        </p:nvSpPr>
        <p:spPr/>
        <p:txBody>
          <a:bodyPr/>
          <a:lstStyle/>
          <a:p>
            <a:r>
              <a:rPr lang="en-US" altLang="en-US" sz="2800"/>
              <a:t>1950s: Radiation dose from CXR 20X larger than today</a:t>
            </a:r>
          </a:p>
          <a:p>
            <a:r>
              <a:rPr lang="en-US" altLang="en-US" sz="2800"/>
              <a:t>1980: Medical imaging responsible for 15% of U.S. radiation exposure</a:t>
            </a:r>
          </a:p>
          <a:p>
            <a:r>
              <a:rPr lang="en-US" altLang="en-US" sz="2800"/>
              <a:t>2010: 50% (30% from cardiac imaging)</a:t>
            </a:r>
          </a:p>
          <a:p>
            <a:pPr lvl="1"/>
            <a:r>
              <a:rPr lang="en-US" altLang="en-US"/>
              <a:t>Defensive medicine, high tech approaches contribute</a:t>
            </a:r>
          </a:p>
          <a:p>
            <a:r>
              <a:rPr lang="en-US" altLang="en-US" sz="2800"/>
              <a:t>1/270-4,000 women and 1/600-13,500 men will develop cancer from a single heart scan (vs. 1/3 lifetime risk of developing cancer)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6E365DB1-551F-1421-4C40-A6A5A39D8935}"/>
              </a:ext>
            </a:extLst>
          </p:cNvPr>
          <p:cNvSpPr>
            <a:spLocks noGrp="1" noChangeArrowheads="1"/>
          </p:cNvSpPr>
          <p:nvPr>
            <p:ph type="title"/>
          </p:nvPr>
        </p:nvSpPr>
        <p:spPr/>
        <p:txBody>
          <a:bodyPr/>
          <a:lstStyle/>
          <a:p>
            <a:r>
              <a:rPr lang="en-US" altLang="en-US" sz="4000"/>
              <a:t>Medical Imaging and Radiation Exposure</a:t>
            </a:r>
          </a:p>
        </p:txBody>
      </p:sp>
      <p:sp>
        <p:nvSpPr>
          <p:cNvPr id="84995" name="Rectangle 3">
            <a:extLst>
              <a:ext uri="{FF2B5EF4-FFF2-40B4-BE49-F238E27FC236}">
                <a16:creationId xmlns:a16="http://schemas.microsoft.com/office/drawing/2014/main" id="{6417B4B6-C849-977C-9616-EFDE71FAF519}"/>
              </a:ext>
            </a:extLst>
          </p:cNvPr>
          <p:cNvSpPr>
            <a:spLocks noGrp="1" noChangeArrowheads="1"/>
          </p:cNvSpPr>
          <p:nvPr>
            <p:ph type="body" idx="1"/>
          </p:nvPr>
        </p:nvSpPr>
        <p:spPr/>
        <p:txBody>
          <a:bodyPr/>
          <a:lstStyle/>
          <a:p>
            <a:r>
              <a:rPr lang="en-US" altLang="en-US" sz="2800"/>
              <a:t>2010: FDA launches initiative to reduce unnecessary radiation from medical imaging</a:t>
            </a:r>
          </a:p>
          <a:p>
            <a:r>
              <a:rPr lang="en-US" altLang="en-US" sz="2800"/>
              <a:t>Studies suggest most CT radiation could be reduced 50% without loss of image utility</a:t>
            </a:r>
          </a:p>
          <a:p>
            <a:r>
              <a:rPr lang="en-US" altLang="en-US" sz="2800"/>
              <a:t>Newer machines deliver lower radiation doses without compromising image quality</a:t>
            </a:r>
          </a:p>
          <a:p>
            <a:pPr lvl="1"/>
            <a:r>
              <a:rPr lang="en-US" altLang="en-US"/>
              <a:t>Infant and child settings available</a:t>
            </a:r>
          </a:p>
          <a:p>
            <a:endParaRPr lang="en-US"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0012B7D6-7B8B-0021-5726-9EF6A7670AA3}"/>
              </a:ext>
            </a:extLst>
          </p:cNvPr>
          <p:cNvSpPr>
            <a:spLocks noGrp="1" noChangeArrowheads="1"/>
          </p:cNvSpPr>
          <p:nvPr>
            <p:ph type="title"/>
          </p:nvPr>
        </p:nvSpPr>
        <p:spPr/>
        <p:txBody>
          <a:bodyPr/>
          <a:lstStyle/>
          <a:p>
            <a:r>
              <a:rPr lang="en-US" altLang="en-US"/>
              <a:t>Trauma Patients</a:t>
            </a:r>
          </a:p>
        </p:txBody>
      </p:sp>
      <p:sp>
        <p:nvSpPr>
          <p:cNvPr id="86019" name="Content Placeholder 2">
            <a:extLst>
              <a:ext uri="{FF2B5EF4-FFF2-40B4-BE49-F238E27FC236}">
                <a16:creationId xmlns:a16="http://schemas.microsoft.com/office/drawing/2014/main" id="{6427FD44-9B83-2DB8-3E74-AC8E868D5CBD}"/>
              </a:ext>
            </a:extLst>
          </p:cNvPr>
          <p:cNvSpPr>
            <a:spLocks noGrp="1" noChangeArrowheads="1"/>
          </p:cNvSpPr>
          <p:nvPr>
            <p:ph idx="1"/>
          </p:nvPr>
        </p:nvSpPr>
        <p:spPr/>
        <p:txBody>
          <a:bodyPr/>
          <a:lstStyle/>
          <a:p>
            <a:r>
              <a:rPr lang="en-US" altLang="en-US" dirty="0"/>
              <a:t>Pan scans for trauma patients (head to pubic symphysis) expose patients to 20 mSv or more (double the amount that would cause 1 future cancer in 1,000 40 yr old adults</a:t>
            </a:r>
          </a:p>
          <a:p>
            <a:r>
              <a:rPr lang="en-US" altLang="en-US" dirty="0"/>
              <a:t>More focused scans for trauma patients safe and effective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59448D40-4297-FE37-7839-510AC202520D}"/>
              </a:ext>
            </a:extLst>
          </p:cNvPr>
          <p:cNvSpPr>
            <a:spLocks noGrp="1" noChangeArrowheads="1"/>
          </p:cNvSpPr>
          <p:nvPr>
            <p:ph type="title"/>
          </p:nvPr>
        </p:nvSpPr>
        <p:spPr/>
        <p:txBody>
          <a:bodyPr/>
          <a:lstStyle/>
          <a:p>
            <a:r>
              <a:rPr lang="en-US" altLang="en-US" sz="4000"/>
              <a:t>Medical Imaging and Radiation Exposure</a:t>
            </a:r>
          </a:p>
        </p:txBody>
      </p:sp>
      <p:sp>
        <p:nvSpPr>
          <p:cNvPr id="87043" name="Rectangle 3">
            <a:extLst>
              <a:ext uri="{FF2B5EF4-FFF2-40B4-BE49-F238E27FC236}">
                <a16:creationId xmlns:a16="http://schemas.microsoft.com/office/drawing/2014/main" id="{3A000872-36F0-2E96-1D62-4EFE9B858D55}"/>
              </a:ext>
            </a:extLst>
          </p:cNvPr>
          <p:cNvSpPr>
            <a:spLocks noGrp="1" noChangeArrowheads="1"/>
          </p:cNvSpPr>
          <p:nvPr>
            <p:ph type="body" idx="1"/>
          </p:nvPr>
        </p:nvSpPr>
        <p:spPr/>
        <p:txBody>
          <a:bodyPr/>
          <a:lstStyle/>
          <a:p>
            <a:r>
              <a:rPr lang="en-US" altLang="en-US" dirty="0"/>
              <a:t>Peer feedback and clinical decision support systems reduce physician overuse of radiographic testing</a:t>
            </a:r>
          </a:p>
          <a:p>
            <a:endParaRPr lang="en-US" altLang="en-US" dirty="0"/>
          </a:p>
          <a:p>
            <a:r>
              <a:rPr lang="en-US" altLang="en-US" dirty="0"/>
              <a:t>Patients’ radiation exposure should be measure and tracked</a:t>
            </a:r>
          </a:p>
          <a:p>
            <a:pPr lvl="1"/>
            <a:r>
              <a:rPr lang="en-US" altLang="en-US" dirty="0"/>
              <a:t>CA law requires all hospitals to keep electronic database (2012); other states considering similar laws</a:t>
            </a:r>
          </a:p>
          <a:p>
            <a:endParaRPr lang="en-US" alt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a:extLst>
              <a:ext uri="{FF2B5EF4-FFF2-40B4-BE49-F238E27FC236}">
                <a16:creationId xmlns:a16="http://schemas.microsoft.com/office/drawing/2014/main" id="{EAD5AEC5-8626-C9D7-1677-5EBFBE6CB843}"/>
              </a:ext>
            </a:extLst>
          </p:cNvPr>
          <p:cNvSpPr>
            <a:spLocks noGrp="1" noChangeArrowheads="1"/>
          </p:cNvSpPr>
          <p:nvPr>
            <p:ph type="title"/>
          </p:nvPr>
        </p:nvSpPr>
        <p:spPr/>
        <p:txBody>
          <a:bodyPr/>
          <a:lstStyle/>
          <a:p>
            <a:r>
              <a:rPr lang="en-US" altLang="en-US" sz="3200"/>
              <a:t>Possible Benefits of Coronary CT Scans</a:t>
            </a:r>
          </a:p>
        </p:txBody>
      </p:sp>
      <p:sp>
        <p:nvSpPr>
          <p:cNvPr id="88067" name="Content Placeholder 2">
            <a:extLst>
              <a:ext uri="{FF2B5EF4-FFF2-40B4-BE49-F238E27FC236}">
                <a16:creationId xmlns:a16="http://schemas.microsoft.com/office/drawing/2014/main" id="{167AB79F-4722-1E29-EF39-83AE7D25F3FB}"/>
              </a:ext>
            </a:extLst>
          </p:cNvPr>
          <p:cNvSpPr>
            <a:spLocks noGrp="1" noChangeArrowheads="1"/>
          </p:cNvSpPr>
          <p:nvPr>
            <p:ph idx="1"/>
          </p:nvPr>
        </p:nvSpPr>
        <p:spPr/>
        <p:txBody>
          <a:bodyPr/>
          <a:lstStyle/>
          <a:p>
            <a:r>
              <a:rPr lang="en-US" altLang="en-US" sz="2400" dirty="0"/>
              <a:t>May be somewhat helpful in intermediate risk patients (additive to Framingham Risk Score)</a:t>
            </a:r>
          </a:p>
          <a:p>
            <a:pPr lvl="1"/>
            <a:r>
              <a:rPr lang="en-US" altLang="en-US" sz="2400" dirty="0"/>
              <a:t>AHA/ACC recommend consideration of use if uncertainty whether or not cholesterol-lowering therapy needed</a:t>
            </a:r>
          </a:p>
          <a:p>
            <a:r>
              <a:rPr lang="en-US" altLang="en-US" sz="2400" dirty="0"/>
              <a:t>In low to intermediate risk ER patients with CP, CT coronary angiography (in combination with EKGs and cardiac enzymes) can lead to earlier discharge and decrease length of stay and hospital charges </a:t>
            </a:r>
            <a:r>
              <a:rPr lang="en-US" altLang="en-US" sz="2400" i="1" dirty="0"/>
              <a:t>and</a:t>
            </a:r>
            <a:r>
              <a:rPr lang="en-US" altLang="en-US" sz="2400" dirty="0"/>
              <a:t> higher rates of detection of CAD</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ACB26D03-4948-2259-21BE-E848739F4DD3}"/>
              </a:ext>
            </a:extLst>
          </p:cNvPr>
          <p:cNvSpPr>
            <a:spLocks noGrp="1" noChangeArrowheads="1"/>
          </p:cNvSpPr>
          <p:nvPr>
            <p:ph type="title"/>
          </p:nvPr>
        </p:nvSpPr>
        <p:spPr/>
        <p:txBody>
          <a:bodyPr/>
          <a:lstStyle/>
          <a:p>
            <a:r>
              <a:rPr lang="en-US" altLang="en-US" sz="3200">
                <a:solidFill>
                  <a:srgbClr val="000000"/>
                </a:solidFill>
              </a:rPr>
              <a:t>Possible Benefits of Coronary CT Scans</a:t>
            </a:r>
            <a:endParaRPr lang="en-US" altLang="en-US"/>
          </a:p>
        </p:txBody>
      </p:sp>
      <p:sp>
        <p:nvSpPr>
          <p:cNvPr id="89091" name="Content Placeholder 2">
            <a:extLst>
              <a:ext uri="{FF2B5EF4-FFF2-40B4-BE49-F238E27FC236}">
                <a16:creationId xmlns:a16="http://schemas.microsoft.com/office/drawing/2014/main" id="{E4D2AAC9-F4AB-B1C2-34CB-265A685B02FC}"/>
              </a:ext>
            </a:extLst>
          </p:cNvPr>
          <p:cNvSpPr>
            <a:spLocks noGrp="1" noChangeArrowheads="1"/>
          </p:cNvSpPr>
          <p:nvPr>
            <p:ph idx="1"/>
          </p:nvPr>
        </p:nvSpPr>
        <p:spPr/>
        <p:txBody>
          <a:bodyPr/>
          <a:lstStyle/>
          <a:p>
            <a:r>
              <a:rPr lang="en-US" altLang="en-US" sz="2400"/>
              <a:t>Meta-analysis (JAMA Int Med 2017;177(11):1623-31) with mean f/u of 13 months showed that compared with functional stress testing, CCTA is associated with:</a:t>
            </a:r>
          </a:p>
          <a:p>
            <a:pPr lvl="1"/>
            <a:r>
              <a:rPr lang="en-US" altLang="en-US" sz="2400"/>
              <a:t>Reduced incidence of MI</a:t>
            </a:r>
          </a:p>
          <a:p>
            <a:pPr lvl="1"/>
            <a:r>
              <a:rPr lang="en-US" altLang="en-US" sz="2400"/>
              <a:t>Increased incidence of invasive coronary angiography, revascularization, CAD diagnoses, and new prescriptions for ASA and statins</a:t>
            </a:r>
          </a:p>
          <a:p>
            <a:pPr lvl="1"/>
            <a:r>
              <a:rPr lang="en-US" altLang="en-US" sz="2400"/>
              <a:t>However, no associated reduction in mortality or cardiac hospitalizations</a:t>
            </a:r>
          </a:p>
          <a:p>
            <a:pPr lvl="1" algn="r"/>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a:extLst>
              <a:ext uri="{FF2B5EF4-FFF2-40B4-BE49-F238E27FC236}">
                <a16:creationId xmlns:a16="http://schemas.microsoft.com/office/drawing/2014/main" id="{CC6F2120-9AF2-CB5D-D4B4-A5D30735EFDB}"/>
              </a:ext>
            </a:extLst>
          </p:cNvPr>
          <p:cNvSpPr>
            <a:spLocks noGrp="1" noChangeArrowheads="1"/>
          </p:cNvSpPr>
          <p:nvPr>
            <p:ph type="title"/>
          </p:nvPr>
        </p:nvSpPr>
        <p:spPr/>
        <p:txBody>
          <a:bodyPr/>
          <a:lstStyle/>
          <a:p>
            <a:r>
              <a:rPr lang="en-US" altLang="en-US" sz="3200">
                <a:solidFill>
                  <a:srgbClr val="000000"/>
                </a:solidFill>
              </a:rPr>
              <a:t>Possible Benefits of Coronary CT Scans</a:t>
            </a:r>
            <a:endParaRPr lang="en-US" altLang="en-US"/>
          </a:p>
        </p:txBody>
      </p:sp>
      <p:sp>
        <p:nvSpPr>
          <p:cNvPr id="90115" name="Content Placeholder 2">
            <a:extLst>
              <a:ext uri="{FF2B5EF4-FFF2-40B4-BE49-F238E27FC236}">
                <a16:creationId xmlns:a16="http://schemas.microsoft.com/office/drawing/2014/main" id="{E460EA81-89A0-09E2-3523-BA5B03E8F18D}"/>
              </a:ext>
            </a:extLst>
          </p:cNvPr>
          <p:cNvSpPr>
            <a:spLocks noGrp="1" noChangeArrowheads="1"/>
          </p:cNvSpPr>
          <p:nvPr>
            <p:ph idx="1"/>
          </p:nvPr>
        </p:nvSpPr>
        <p:spPr/>
        <p:txBody>
          <a:bodyPr/>
          <a:lstStyle/>
          <a:p>
            <a:r>
              <a:rPr lang="en-US" altLang="en-US"/>
              <a:t>4-year study screening asymptomatic diabetes showed increase in aggressiveness of therapy, but little effect on mortality or nonfatal cardiovascular events</a:t>
            </a:r>
          </a:p>
          <a:p>
            <a:endParaRPr lang="en-US"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6E60F9C2-94E6-68EE-0E4A-E558D482107C}"/>
              </a:ext>
            </a:extLst>
          </p:cNvPr>
          <p:cNvSpPr>
            <a:spLocks noGrp="1" noChangeArrowheads="1"/>
          </p:cNvSpPr>
          <p:nvPr>
            <p:ph type="title"/>
          </p:nvPr>
        </p:nvSpPr>
        <p:spPr/>
        <p:txBody>
          <a:bodyPr/>
          <a:lstStyle/>
          <a:p>
            <a:pPr eaLnBrk="1" hangingPunct="1"/>
            <a:r>
              <a:rPr lang="en-US" altLang="en-US"/>
              <a:t>Risks of Coronary CT Scans</a:t>
            </a:r>
          </a:p>
        </p:txBody>
      </p:sp>
      <p:sp>
        <p:nvSpPr>
          <p:cNvPr id="91139" name="Content Placeholder 2">
            <a:extLst>
              <a:ext uri="{FF2B5EF4-FFF2-40B4-BE49-F238E27FC236}">
                <a16:creationId xmlns:a16="http://schemas.microsoft.com/office/drawing/2014/main" id="{DA42A0C9-1D07-75FD-8D5E-B995589F0509}"/>
              </a:ext>
            </a:extLst>
          </p:cNvPr>
          <p:cNvSpPr>
            <a:spLocks noGrp="1" noChangeArrowheads="1"/>
          </p:cNvSpPr>
          <p:nvPr>
            <p:ph idx="1"/>
          </p:nvPr>
        </p:nvSpPr>
        <p:spPr/>
        <p:txBody>
          <a:bodyPr/>
          <a:lstStyle/>
          <a:p>
            <a:pPr eaLnBrk="1" hangingPunct="1"/>
            <a:r>
              <a:rPr lang="en-US" altLang="en-US" sz="2800" dirty="0"/>
              <a:t>CT coronary angiography the equivalent of 600 CXRs</a:t>
            </a:r>
          </a:p>
          <a:p>
            <a:pPr lvl="1" eaLnBrk="1" hangingPunct="1"/>
            <a:r>
              <a:rPr lang="en-US" altLang="en-US" dirty="0"/>
              <a:t>CT coronary artery calcium testing involves much less radiation 3 mSv vs. 16 mSv effective dose)</a:t>
            </a:r>
          </a:p>
          <a:p>
            <a:pPr eaLnBrk="1" hangingPunct="1"/>
            <a:r>
              <a:rPr lang="en-US" altLang="en-US" sz="2800" dirty="0"/>
              <a:t>May increase risk of heart disease</a:t>
            </a:r>
          </a:p>
          <a:p>
            <a:pPr eaLnBrk="1" hangingPunct="1"/>
            <a:r>
              <a:rPr lang="en-US" altLang="en-US" sz="2800" dirty="0"/>
              <a:t>Can cause implanted medical devices to malfunction</a:t>
            </a:r>
          </a:p>
          <a:p>
            <a:pPr eaLnBrk="1" hangingPunct="1"/>
            <a:r>
              <a:rPr lang="en-US" altLang="en-US" sz="2800" dirty="0"/>
              <a:t>Mean radiation dose much higher in low- </a:t>
            </a:r>
            <a:r>
              <a:rPr lang="en-US" altLang="en-US" sz="2800"/>
              <a:t>and lower-middle-income </a:t>
            </a:r>
            <a:r>
              <a:rPr lang="en-US" altLang="en-US" sz="2800" dirty="0"/>
              <a:t>countries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03CD840C-F646-2252-3E05-B814F8466FB1}"/>
              </a:ext>
            </a:extLst>
          </p:cNvPr>
          <p:cNvSpPr>
            <a:spLocks noGrp="1" noChangeArrowheads="1"/>
          </p:cNvSpPr>
          <p:nvPr>
            <p:ph type="title"/>
          </p:nvPr>
        </p:nvSpPr>
        <p:spPr/>
        <p:txBody>
          <a:bodyPr/>
          <a:lstStyle/>
          <a:p>
            <a:r>
              <a:rPr lang="en-US" altLang="en-US"/>
              <a:t>CT Pulmonary Angiography</a:t>
            </a:r>
          </a:p>
        </p:txBody>
      </p:sp>
      <p:sp>
        <p:nvSpPr>
          <p:cNvPr id="92163" name="Content Placeholder 2">
            <a:extLst>
              <a:ext uri="{FF2B5EF4-FFF2-40B4-BE49-F238E27FC236}">
                <a16:creationId xmlns:a16="http://schemas.microsoft.com/office/drawing/2014/main" id="{C7BE5C42-E1A6-C68B-66C1-36697E31DE1F}"/>
              </a:ext>
            </a:extLst>
          </p:cNvPr>
          <p:cNvSpPr>
            <a:spLocks noGrp="1" noChangeArrowheads="1"/>
          </p:cNvSpPr>
          <p:nvPr>
            <p:ph idx="1"/>
          </p:nvPr>
        </p:nvSpPr>
        <p:spPr/>
        <p:txBody>
          <a:bodyPr/>
          <a:lstStyle/>
          <a:p>
            <a:r>
              <a:rPr lang="en-US" altLang="en-US"/>
              <a:t>Only 3% of ER CTPA scans done for suspicion of pulmonary embolus are positive for a PE</a:t>
            </a:r>
          </a:p>
          <a:p>
            <a:pPr lvl="1"/>
            <a:r>
              <a:rPr lang="en-US" altLang="en-US"/>
              <a:t>Only 45% recommended by guidelines</a:t>
            </a:r>
          </a:p>
          <a:p>
            <a:pPr lvl="1"/>
            <a:r>
              <a:rPr lang="en-US" altLang="en-US"/>
              <a:t>Overdiagnosis of low-risk subsegmental Pes</a:t>
            </a:r>
          </a:p>
          <a:p>
            <a:pPr lvl="2"/>
            <a:r>
              <a:rPr lang="en-US" altLang="en-US"/>
              <a:t>Dx of PEs up 80% from 2001-2008, without increased mortality</a:t>
            </a:r>
          </a:p>
          <a:p>
            <a:pPr lvl="2"/>
            <a:r>
              <a:rPr lang="en-US" altLang="en-US"/>
              <a:t>5.3% of those anticoagulated for subsegmental PEs experience bleeding; only 0.7% experience recurrence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656C780B-A13F-2436-846F-80A85A0653B3}"/>
              </a:ext>
            </a:extLst>
          </p:cNvPr>
          <p:cNvSpPr>
            <a:spLocks noGrp="1" noChangeArrowheads="1"/>
          </p:cNvSpPr>
          <p:nvPr>
            <p:ph type="title"/>
          </p:nvPr>
        </p:nvSpPr>
        <p:spPr/>
        <p:txBody>
          <a:bodyPr/>
          <a:lstStyle/>
          <a:p>
            <a:r>
              <a:rPr lang="en-US" altLang="en-US">
                <a:solidFill>
                  <a:srgbClr val="000000"/>
                </a:solidFill>
              </a:rPr>
              <a:t>CT Pulmonary Angiography</a:t>
            </a:r>
            <a:endParaRPr lang="en-US" altLang="en-US"/>
          </a:p>
        </p:txBody>
      </p:sp>
      <p:sp>
        <p:nvSpPr>
          <p:cNvPr id="93187" name="Content Placeholder 2">
            <a:extLst>
              <a:ext uri="{FF2B5EF4-FFF2-40B4-BE49-F238E27FC236}">
                <a16:creationId xmlns:a16="http://schemas.microsoft.com/office/drawing/2014/main" id="{512EA0A2-643D-0418-F713-0984EC115EB0}"/>
              </a:ext>
            </a:extLst>
          </p:cNvPr>
          <p:cNvSpPr>
            <a:spLocks noGrp="1" noChangeArrowheads="1"/>
          </p:cNvSpPr>
          <p:nvPr>
            <p:ph idx="1"/>
          </p:nvPr>
        </p:nvSpPr>
        <p:spPr/>
        <p:txBody>
          <a:bodyPr/>
          <a:lstStyle/>
          <a:p>
            <a:r>
              <a:rPr lang="en-US" altLang="en-US" dirty="0"/>
              <a:t>5X the radiation exposure compared to V/Q scan</a:t>
            </a:r>
          </a:p>
          <a:p>
            <a:endParaRPr lang="en-US" altLang="en-US" dirty="0"/>
          </a:p>
          <a:p>
            <a:r>
              <a:rPr lang="en-US" altLang="en-US" dirty="0"/>
              <a:t>Consider V/Q scanning when CXR normal</a:t>
            </a:r>
          </a:p>
          <a:p>
            <a:endParaRPr lang="en-US" alt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201F6148-C896-3C30-6F92-53FF6801E0D3}"/>
              </a:ext>
            </a:extLst>
          </p:cNvPr>
          <p:cNvSpPr>
            <a:spLocks noGrp="1" noChangeArrowheads="1"/>
          </p:cNvSpPr>
          <p:nvPr>
            <p:ph type="title"/>
          </p:nvPr>
        </p:nvSpPr>
        <p:spPr/>
        <p:txBody>
          <a:bodyPr/>
          <a:lstStyle/>
          <a:p>
            <a:r>
              <a:rPr lang="en-US" altLang="en-US" sz="4000"/>
              <a:t>Screening with CXRs/CT scans for Lung Cancer</a:t>
            </a:r>
          </a:p>
        </p:txBody>
      </p:sp>
      <p:sp>
        <p:nvSpPr>
          <p:cNvPr id="94211" name="Rectangle 3">
            <a:extLst>
              <a:ext uri="{FF2B5EF4-FFF2-40B4-BE49-F238E27FC236}">
                <a16:creationId xmlns:a16="http://schemas.microsoft.com/office/drawing/2014/main" id="{179A1DE2-2EFC-80B2-CAC4-0307E68179B4}"/>
              </a:ext>
            </a:extLst>
          </p:cNvPr>
          <p:cNvSpPr>
            <a:spLocks noGrp="1" noChangeArrowheads="1"/>
          </p:cNvSpPr>
          <p:nvPr>
            <p:ph type="body" idx="1"/>
          </p:nvPr>
        </p:nvSpPr>
        <p:spPr/>
        <p:txBody>
          <a:bodyPr/>
          <a:lstStyle/>
          <a:p>
            <a:pPr eaLnBrk="1" hangingPunct="1"/>
            <a:r>
              <a:rPr lang="en-US" altLang="en-US"/>
              <a:t>Annual CXR screening for lung cancer does not reduce lung cancer mortality (PLCO trial, subjects included current, former, and non-smokers, mostly the latter)</a:t>
            </a:r>
          </a:p>
          <a:p>
            <a:r>
              <a:rPr lang="en-US" altLang="en-US"/>
              <a:t>International Early Lung Cancer Action Program (non-randomized) showed benefit of CT screening, but follow-up non-randomized study showed no benefit</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EB568DF9-CB3B-338F-BE42-F27012CEE052}"/>
              </a:ext>
            </a:extLst>
          </p:cNvPr>
          <p:cNvSpPr>
            <a:spLocks noGrp="1" noChangeArrowheads="1"/>
          </p:cNvSpPr>
          <p:nvPr>
            <p:ph type="title" idx="4294967295"/>
          </p:nvPr>
        </p:nvSpPr>
        <p:spPr/>
        <p:txBody>
          <a:bodyPr/>
          <a:lstStyle/>
          <a:p>
            <a:pPr eaLnBrk="1" hangingPunct="1"/>
            <a:r>
              <a:rPr lang="en-US" altLang="en-US" sz="4000"/>
              <a:t>Screening Smokers with CT scans for Lung Cancer</a:t>
            </a:r>
          </a:p>
        </p:txBody>
      </p:sp>
      <p:sp>
        <p:nvSpPr>
          <p:cNvPr id="95235" name="Rectangle 3">
            <a:extLst>
              <a:ext uri="{FF2B5EF4-FFF2-40B4-BE49-F238E27FC236}">
                <a16:creationId xmlns:a16="http://schemas.microsoft.com/office/drawing/2014/main" id="{CBEA07F2-0FDA-CE17-F54F-B0A1E5E0170A}"/>
              </a:ext>
            </a:extLst>
          </p:cNvPr>
          <p:cNvSpPr>
            <a:spLocks noGrp="1" noChangeArrowheads="1"/>
          </p:cNvSpPr>
          <p:nvPr>
            <p:ph type="body" idx="4294967295"/>
          </p:nvPr>
        </p:nvSpPr>
        <p:spPr/>
        <p:txBody>
          <a:bodyPr/>
          <a:lstStyle/>
          <a:p>
            <a:pPr eaLnBrk="1" hangingPunct="1"/>
            <a:r>
              <a:rPr lang="en-US" altLang="en-US" sz="2800"/>
              <a:t>Screening all current and former smokers in the United States for lung cancer with a CT scan would identify more than 180 million lung nodules, the vast majority of which would be benign</a:t>
            </a:r>
          </a:p>
          <a:p>
            <a:pPr lvl="1" eaLnBrk="1" hangingPunct="1"/>
            <a:r>
              <a:rPr lang="en-US" altLang="en-US" sz="2400"/>
              <a:t>Millions of patients with nodules could needlessly undergo invasive needle lung biopsies and/or removal of parts of their lungs, resulting in many cases of impaired breathing, pneumothorax, hemorrhage, infection, and even death</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016C-48FB-F81D-F519-E5A62CB428E6}"/>
              </a:ext>
            </a:extLst>
          </p:cNvPr>
          <p:cNvSpPr>
            <a:spLocks noGrp="1"/>
          </p:cNvSpPr>
          <p:nvPr>
            <p:ph type="title"/>
          </p:nvPr>
        </p:nvSpPr>
        <p:spPr/>
        <p:txBody>
          <a:bodyPr/>
          <a:lstStyle/>
          <a:p>
            <a:pPr>
              <a:defRPr/>
            </a:pPr>
            <a:r>
              <a:rPr lang="en-US" sz="3600" dirty="0">
                <a:solidFill>
                  <a:srgbClr val="000000"/>
                </a:solidFill>
                <a:ea typeface="+mn-ea"/>
                <a:cs typeface="+mn-cs"/>
              </a:rPr>
              <a:t>National Lung Screening Trial (NLST)</a:t>
            </a:r>
            <a:endParaRPr lang="en-US" sz="3600" dirty="0"/>
          </a:p>
        </p:txBody>
      </p:sp>
      <p:sp>
        <p:nvSpPr>
          <p:cNvPr id="96259" name="Content Placeholder 2">
            <a:extLst>
              <a:ext uri="{FF2B5EF4-FFF2-40B4-BE49-F238E27FC236}">
                <a16:creationId xmlns:a16="http://schemas.microsoft.com/office/drawing/2014/main" id="{43BA8A61-A6AC-CEBB-4130-CA1B71CBA0F5}"/>
              </a:ext>
            </a:extLst>
          </p:cNvPr>
          <p:cNvSpPr>
            <a:spLocks noGrp="1" noChangeArrowheads="1"/>
          </p:cNvSpPr>
          <p:nvPr>
            <p:ph idx="1"/>
          </p:nvPr>
        </p:nvSpPr>
        <p:spPr/>
        <p:txBody>
          <a:bodyPr/>
          <a:lstStyle/>
          <a:p>
            <a:pPr>
              <a:lnSpc>
                <a:spcPct val="90000"/>
              </a:lnSpc>
            </a:pPr>
            <a:r>
              <a:rPr lang="en-US" altLang="en-US" dirty="0"/>
              <a:t>Asymptomatic patients age 55-74 with at least 30 pack-yr history of smoking</a:t>
            </a:r>
          </a:p>
          <a:p>
            <a:pPr>
              <a:lnSpc>
                <a:spcPct val="90000"/>
              </a:lnSpc>
            </a:pPr>
            <a:r>
              <a:rPr lang="en-US" altLang="en-US" dirty="0"/>
              <a:t>3-year study, one scan per year</a:t>
            </a:r>
          </a:p>
          <a:p>
            <a:pPr>
              <a:lnSpc>
                <a:spcPct val="90000"/>
              </a:lnSpc>
            </a:pPr>
            <a:r>
              <a:rPr lang="en-US" altLang="en-US" dirty="0"/>
              <a:t>More cancers identified with low dose helical CT than CXR (control) and decrease in lung cancer and all-cause mortality (7%, or 1/300 individuals screened)</a:t>
            </a:r>
          </a:p>
          <a:p>
            <a:endParaRPr lang="en-US" alt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a:extLst>
              <a:ext uri="{FF2B5EF4-FFF2-40B4-BE49-F238E27FC236}">
                <a16:creationId xmlns:a16="http://schemas.microsoft.com/office/drawing/2014/main" id="{8633B5AF-C344-CED0-E4C5-045FCB18209F}"/>
              </a:ext>
            </a:extLst>
          </p:cNvPr>
          <p:cNvSpPr>
            <a:spLocks noGrp="1" noChangeArrowheads="1"/>
          </p:cNvSpPr>
          <p:nvPr>
            <p:ph type="title"/>
          </p:nvPr>
        </p:nvSpPr>
        <p:spPr/>
        <p:txBody>
          <a:bodyPr/>
          <a:lstStyle/>
          <a:p>
            <a:r>
              <a:rPr lang="en-US" altLang="en-US" sz="3600">
                <a:solidFill>
                  <a:srgbClr val="000000"/>
                </a:solidFill>
              </a:rPr>
              <a:t>National Lung Screening Trial (NLST)</a:t>
            </a:r>
            <a:endParaRPr lang="en-US" altLang="en-US"/>
          </a:p>
        </p:txBody>
      </p:sp>
      <p:sp>
        <p:nvSpPr>
          <p:cNvPr id="97283" name="Content Placeholder 2">
            <a:extLst>
              <a:ext uri="{FF2B5EF4-FFF2-40B4-BE49-F238E27FC236}">
                <a16:creationId xmlns:a16="http://schemas.microsoft.com/office/drawing/2014/main" id="{FA5062CF-5C49-B5C0-D694-3B431D22D62C}"/>
              </a:ext>
            </a:extLst>
          </p:cNvPr>
          <p:cNvSpPr>
            <a:spLocks noGrp="1" noChangeArrowheads="1"/>
          </p:cNvSpPr>
          <p:nvPr>
            <p:ph idx="1"/>
          </p:nvPr>
        </p:nvSpPr>
        <p:spPr/>
        <p:txBody>
          <a:bodyPr/>
          <a:lstStyle/>
          <a:p>
            <a:r>
              <a:rPr lang="en-US" altLang="en-US"/>
              <a:t>CXR</a:t>
            </a:r>
          </a:p>
          <a:p>
            <a:pPr lvl="1"/>
            <a:r>
              <a:rPr lang="en-US" altLang="en-US"/>
              <a:t>Sensitivity = 74%</a:t>
            </a:r>
          </a:p>
          <a:p>
            <a:pPr lvl="1"/>
            <a:r>
              <a:rPr lang="en-US" altLang="en-US"/>
              <a:t>Specificity = 91%</a:t>
            </a:r>
          </a:p>
          <a:p>
            <a:r>
              <a:rPr lang="en-US" altLang="en-US"/>
              <a:t>Low-dose CT:</a:t>
            </a:r>
          </a:p>
          <a:p>
            <a:pPr lvl="1"/>
            <a:r>
              <a:rPr lang="en-US" altLang="en-US"/>
              <a:t>1.5 mSv (vs. 7 mSv for regular chest CT)</a:t>
            </a:r>
          </a:p>
          <a:p>
            <a:pPr lvl="1"/>
            <a:r>
              <a:rPr lang="en-US" altLang="en-US"/>
              <a:t>Sensitivity = 94%</a:t>
            </a:r>
          </a:p>
          <a:p>
            <a:pPr lvl="1"/>
            <a:r>
              <a:rPr lang="en-US" altLang="en-US"/>
              <a:t>Specificity = 73%</a:t>
            </a:r>
          </a:p>
          <a:p>
            <a:pPr lvl="1"/>
            <a:r>
              <a:rPr lang="en-US" altLang="en-US"/>
              <a:t>PPV less than CXR but more sensitive in detecting early-stage cancers</a:t>
            </a:r>
          </a:p>
          <a:p>
            <a:endParaRPr lang="en-US" altLang="en-US"/>
          </a:p>
          <a:p>
            <a:pPr lvl="1"/>
            <a:endParaRPr lang="en-US"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a:extLst>
              <a:ext uri="{FF2B5EF4-FFF2-40B4-BE49-F238E27FC236}">
                <a16:creationId xmlns:a16="http://schemas.microsoft.com/office/drawing/2014/main" id="{38D992BD-B891-2739-A9D7-0C20C760ED1B}"/>
              </a:ext>
            </a:extLst>
          </p:cNvPr>
          <p:cNvSpPr>
            <a:spLocks noGrp="1" noChangeArrowheads="1"/>
          </p:cNvSpPr>
          <p:nvPr>
            <p:ph type="title"/>
          </p:nvPr>
        </p:nvSpPr>
        <p:spPr/>
        <p:txBody>
          <a:bodyPr/>
          <a:lstStyle/>
          <a:p>
            <a:r>
              <a:rPr lang="en-US" altLang="en-US" sz="3600">
                <a:solidFill>
                  <a:srgbClr val="000000"/>
                </a:solidFill>
              </a:rPr>
              <a:t>National Lung Screening Trial (NLST)</a:t>
            </a:r>
            <a:endParaRPr lang="en-US" altLang="en-US"/>
          </a:p>
        </p:txBody>
      </p:sp>
      <p:sp>
        <p:nvSpPr>
          <p:cNvPr id="98307" name="Content Placeholder 2">
            <a:extLst>
              <a:ext uri="{FF2B5EF4-FFF2-40B4-BE49-F238E27FC236}">
                <a16:creationId xmlns:a16="http://schemas.microsoft.com/office/drawing/2014/main" id="{43FE4EE5-5B73-06D2-1BFF-F5FA3F02A727}"/>
              </a:ext>
            </a:extLst>
          </p:cNvPr>
          <p:cNvSpPr>
            <a:spLocks noGrp="1" noChangeArrowheads="1"/>
          </p:cNvSpPr>
          <p:nvPr>
            <p:ph idx="1"/>
          </p:nvPr>
        </p:nvSpPr>
        <p:spPr/>
        <p:txBody>
          <a:bodyPr/>
          <a:lstStyle/>
          <a:p>
            <a:r>
              <a:rPr lang="en-US" altLang="en-US" sz="3600"/>
              <a:t>8.6 million Americans eligible for screening</a:t>
            </a:r>
          </a:p>
          <a:p>
            <a:r>
              <a:rPr lang="en-US" altLang="en-US" sz="3600"/>
              <a:t>12,250 deaths could be delayed or prevented annually (7% of lung cancer deaths)</a:t>
            </a:r>
          </a:p>
          <a:p>
            <a:r>
              <a:rPr lang="en-US" altLang="en-US" sz="3600"/>
              <a:t>Almost 20% of identified lung cancers indolent (overdiagnosis)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9FC151CC-63A0-8F5D-0146-40B27237D317}"/>
              </a:ext>
            </a:extLst>
          </p:cNvPr>
          <p:cNvSpPr>
            <a:spLocks noGrp="1" noChangeArrowheads="1"/>
          </p:cNvSpPr>
          <p:nvPr>
            <p:ph type="title"/>
          </p:nvPr>
        </p:nvSpPr>
        <p:spPr/>
        <p:txBody>
          <a:bodyPr/>
          <a:lstStyle/>
          <a:p>
            <a:r>
              <a:rPr lang="en-US" altLang="en-US" sz="3200">
                <a:solidFill>
                  <a:srgbClr val="000000"/>
                </a:solidFill>
              </a:rPr>
              <a:t>Low-dose CT for Lung Cancer Screening</a:t>
            </a:r>
            <a:endParaRPr lang="en-US" altLang="en-US" sz="2000"/>
          </a:p>
        </p:txBody>
      </p:sp>
      <p:sp>
        <p:nvSpPr>
          <p:cNvPr id="99331" name="Rectangle 3">
            <a:extLst>
              <a:ext uri="{FF2B5EF4-FFF2-40B4-BE49-F238E27FC236}">
                <a16:creationId xmlns:a16="http://schemas.microsoft.com/office/drawing/2014/main" id="{1334AEB4-31CE-44E1-F67A-512BDDF4DD3B}"/>
              </a:ext>
            </a:extLst>
          </p:cNvPr>
          <p:cNvSpPr>
            <a:spLocks noGrp="1" noChangeArrowheads="1"/>
          </p:cNvSpPr>
          <p:nvPr>
            <p:ph type="body" idx="1"/>
          </p:nvPr>
        </p:nvSpPr>
        <p:spPr/>
        <p:txBody>
          <a:bodyPr/>
          <a:lstStyle/>
          <a:p>
            <a:r>
              <a:rPr lang="en-US" altLang="en-US" sz="2800"/>
              <a:t>LDCT now recommended by ACS/ALA/ACCP/NCCN/ for current or former smokers age 55-80 with a smoking history of at least 20 pack-years and who currently smoke or quit within the past 15 years, and who have good life expectancy and are able and willing to have potentially curative lung surgery</a:t>
            </a:r>
          </a:p>
          <a:p>
            <a:r>
              <a:rPr lang="en-US" altLang="en-US" sz="2800"/>
              <a:t>The number of cancers avoided by quitting smoking equals the number of lives saved by lung cancer screening</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EEC9FA88-22A4-078F-34CB-2EE577CC678D}"/>
              </a:ext>
            </a:extLst>
          </p:cNvPr>
          <p:cNvSpPr>
            <a:spLocks noGrp="1" noChangeArrowheads="1"/>
          </p:cNvSpPr>
          <p:nvPr>
            <p:ph type="title"/>
          </p:nvPr>
        </p:nvSpPr>
        <p:spPr/>
        <p:txBody>
          <a:bodyPr/>
          <a:lstStyle/>
          <a:p>
            <a:r>
              <a:rPr lang="en-US" altLang="en-US" sz="3200">
                <a:solidFill>
                  <a:srgbClr val="000000"/>
                </a:solidFill>
              </a:rPr>
              <a:t>Low-dose CT for Lung Cancer Screening</a:t>
            </a:r>
            <a:endParaRPr lang="en-US" altLang="en-US"/>
          </a:p>
        </p:txBody>
      </p:sp>
      <p:sp>
        <p:nvSpPr>
          <p:cNvPr id="100355" name="Content Placeholder 2">
            <a:extLst>
              <a:ext uri="{FF2B5EF4-FFF2-40B4-BE49-F238E27FC236}">
                <a16:creationId xmlns:a16="http://schemas.microsoft.com/office/drawing/2014/main" id="{74787FE1-A2C7-AFC2-960F-CCB3ABDCADBD}"/>
              </a:ext>
            </a:extLst>
          </p:cNvPr>
          <p:cNvSpPr>
            <a:spLocks noGrp="1" noChangeArrowheads="1"/>
          </p:cNvSpPr>
          <p:nvPr>
            <p:ph idx="1"/>
          </p:nvPr>
        </p:nvSpPr>
        <p:spPr/>
        <p:txBody>
          <a:bodyPr/>
          <a:lstStyle/>
          <a:p>
            <a:r>
              <a:rPr lang="en-US" altLang="en-US" sz="2800" dirty="0"/>
              <a:t>2015: CMS will cover, despite advisory committee opposition</a:t>
            </a:r>
          </a:p>
          <a:p>
            <a:r>
              <a:rPr lang="en-US" altLang="en-US" sz="2800" dirty="0"/>
              <a:t>2015: 6.8 million smokers eligible for LDCT</a:t>
            </a:r>
          </a:p>
          <a:p>
            <a:pPr lvl="1"/>
            <a:r>
              <a:rPr lang="en-US" altLang="en-US" dirty="0"/>
              <a:t>Only 263,700 received it (3.9%, 2015); 2% (2016); 1%-2% (2017)</a:t>
            </a:r>
          </a:p>
          <a:p>
            <a:pPr lvl="1"/>
            <a:r>
              <a:rPr lang="en-US" altLang="en-US" dirty="0"/>
              <a:t>?Due in part to ostrich effect? (common for colorectal cancer screening)</a:t>
            </a:r>
          </a:p>
          <a:p>
            <a:r>
              <a:rPr lang="en-US" altLang="en-US" sz="2800" dirty="0"/>
              <a:t>2018: only 4.2% of eligible patients screened</a:t>
            </a:r>
          </a:p>
          <a:p>
            <a:r>
              <a:rPr lang="en-US" altLang="en-US" sz="2800" dirty="0"/>
              <a:t>2022: up to 18%</a:t>
            </a:r>
          </a:p>
          <a:p>
            <a:endParaRPr lang="en-US" altLang="en-US" sz="28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2A249EFC-908C-3176-677F-F7F323560F3F}"/>
              </a:ext>
            </a:extLst>
          </p:cNvPr>
          <p:cNvSpPr>
            <a:spLocks noGrp="1" noChangeArrowheads="1"/>
          </p:cNvSpPr>
          <p:nvPr>
            <p:ph type="title"/>
          </p:nvPr>
        </p:nvSpPr>
        <p:spPr/>
        <p:txBody>
          <a:bodyPr/>
          <a:lstStyle/>
          <a:p>
            <a:r>
              <a:rPr lang="en-US" altLang="en-US" sz="3200" dirty="0">
                <a:solidFill>
                  <a:srgbClr val="000000"/>
                </a:solidFill>
              </a:rPr>
              <a:t>Low-dose CT for Lung Cancer Screening</a:t>
            </a:r>
            <a:endParaRPr lang="en-US" altLang="en-US" dirty="0"/>
          </a:p>
        </p:txBody>
      </p:sp>
      <p:sp>
        <p:nvSpPr>
          <p:cNvPr id="101379" name="Content Placeholder 2">
            <a:extLst>
              <a:ext uri="{FF2B5EF4-FFF2-40B4-BE49-F238E27FC236}">
                <a16:creationId xmlns:a16="http://schemas.microsoft.com/office/drawing/2014/main" id="{25B90012-D28D-3FC4-1676-3DF619144CB0}"/>
              </a:ext>
            </a:extLst>
          </p:cNvPr>
          <p:cNvSpPr>
            <a:spLocks noGrp="1" noChangeArrowheads="1"/>
          </p:cNvSpPr>
          <p:nvPr>
            <p:ph idx="1"/>
          </p:nvPr>
        </p:nvSpPr>
        <p:spPr/>
        <p:txBody>
          <a:bodyPr/>
          <a:lstStyle/>
          <a:p>
            <a:r>
              <a:rPr lang="en-US" altLang="en-US" dirty="0"/>
              <a:t>2021: USPTF lowers age to 50, smoking </a:t>
            </a:r>
            <a:r>
              <a:rPr lang="en-US" altLang="en-US" dirty="0" err="1"/>
              <a:t>hx</a:t>
            </a:r>
            <a:r>
              <a:rPr lang="en-US" altLang="en-US" dirty="0"/>
              <a:t> to 20 pack-yrs (additional 14.5 million adults now eligible)</a:t>
            </a:r>
          </a:p>
          <a:p>
            <a:pPr lvl="1"/>
            <a:r>
              <a:rPr lang="en-US" altLang="en-US" dirty="0"/>
              <a:t>More African-Americans now eligible (have lower rates of smoking but higher rates of lung CA)</a:t>
            </a:r>
          </a:p>
          <a:p>
            <a:r>
              <a:rPr lang="en-US" altLang="en-US" dirty="0"/>
              <a:t>2021: 1.4 million US adults eligible, only 5.8% screened</a:t>
            </a:r>
          </a:p>
          <a:p>
            <a:r>
              <a:rPr lang="en-US" altLang="en-US" dirty="0"/>
              <a:t>2025: 20% screened</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a:extLst>
              <a:ext uri="{FF2B5EF4-FFF2-40B4-BE49-F238E27FC236}">
                <a16:creationId xmlns:a16="http://schemas.microsoft.com/office/drawing/2014/main" id="{1477BB62-5CEB-5BCB-D0E4-88899D18B8F9}"/>
              </a:ext>
            </a:extLst>
          </p:cNvPr>
          <p:cNvSpPr>
            <a:spLocks noGrp="1" noChangeArrowheads="1"/>
          </p:cNvSpPr>
          <p:nvPr>
            <p:ph type="title"/>
          </p:nvPr>
        </p:nvSpPr>
        <p:spPr/>
        <p:txBody>
          <a:bodyPr/>
          <a:lstStyle/>
          <a:p>
            <a:r>
              <a:rPr lang="en-US" altLang="en-US"/>
              <a:t>2021 c/w 2013 USPTF Recommendations</a:t>
            </a:r>
          </a:p>
        </p:txBody>
      </p:sp>
      <p:sp>
        <p:nvSpPr>
          <p:cNvPr id="102403" name="Content Placeholder 2">
            <a:extLst>
              <a:ext uri="{FF2B5EF4-FFF2-40B4-BE49-F238E27FC236}">
                <a16:creationId xmlns:a16="http://schemas.microsoft.com/office/drawing/2014/main" id="{EF9578C3-FEE6-1611-0A95-26569212295C}"/>
              </a:ext>
            </a:extLst>
          </p:cNvPr>
          <p:cNvSpPr>
            <a:spLocks noGrp="1" noChangeArrowheads="1"/>
          </p:cNvSpPr>
          <p:nvPr>
            <p:ph idx="1"/>
          </p:nvPr>
        </p:nvSpPr>
        <p:spPr/>
        <p:txBody>
          <a:bodyPr/>
          <a:lstStyle/>
          <a:p>
            <a:r>
              <a:rPr lang="en-US" altLang="en-US" sz="2400" dirty="0"/>
              <a:t>22% vs 14% of population “ever eligible”</a:t>
            </a:r>
          </a:p>
          <a:p>
            <a:r>
              <a:rPr lang="en-US" altLang="en-US" sz="2400" dirty="0"/>
              <a:t>Lung cancer deaths averted 514/100K vs 381/100K</a:t>
            </a:r>
          </a:p>
          <a:p>
            <a:r>
              <a:rPr lang="en-US" altLang="en-US" sz="2400" dirty="0"/>
              <a:t>Life yrs gained 6807/100K vs 4882/100K</a:t>
            </a:r>
          </a:p>
          <a:p>
            <a:r>
              <a:rPr lang="en-US" altLang="en-US" sz="2400" dirty="0"/>
              <a:t>False positives 2.2/person screened vs 1.9/person screened</a:t>
            </a:r>
          </a:p>
          <a:p>
            <a:r>
              <a:rPr lang="en-US" altLang="en-US" sz="2400" dirty="0" err="1"/>
              <a:t>Overdiagnosed</a:t>
            </a:r>
            <a:r>
              <a:rPr lang="en-US" altLang="en-US" sz="2400" dirty="0"/>
              <a:t> lung CA cases 88/100K vs 69/100K</a:t>
            </a:r>
          </a:p>
          <a:p>
            <a:r>
              <a:rPr lang="en-US" altLang="en-US" sz="2400" dirty="0"/>
              <a:t>Radiation-related lung CA deaths 36/100K vs 21/100K</a:t>
            </a:r>
          </a:p>
          <a:p>
            <a:pPr algn="r"/>
            <a:r>
              <a:rPr lang="en-US" altLang="en-US" sz="2000" i="1" dirty="0"/>
              <a:t>JAMA 2021:988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7D1ABBF5-3069-A877-C5BF-3D0BEAEC70BD}"/>
              </a:ext>
            </a:extLst>
          </p:cNvPr>
          <p:cNvSpPr>
            <a:spLocks noGrp="1" noChangeArrowheads="1"/>
          </p:cNvSpPr>
          <p:nvPr>
            <p:ph type="title"/>
          </p:nvPr>
        </p:nvSpPr>
        <p:spPr/>
        <p:txBody>
          <a:bodyPr/>
          <a:lstStyle/>
          <a:p>
            <a:r>
              <a:rPr lang="en-US" altLang="en-US" sz="3200" dirty="0">
                <a:solidFill>
                  <a:srgbClr val="000000"/>
                </a:solidFill>
              </a:rPr>
              <a:t>Low-dose CT for Lung Cancer Screening</a:t>
            </a:r>
            <a:endParaRPr lang="en-US" altLang="en-US" dirty="0"/>
          </a:p>
        </p:txBody>
      </p:sp>
      <p:sp>
        <p:nvSpPr>
          <p:cNvPr id="103427" name="Content Placeholder 2">
            <a:extLst>
              <a:ext uri="{FF2B5EF4-FFF2-40B4-BE49-F238E27FC236}">
                <a16:creationId xmlns:a16="http://schemas.microsoft.com/office/drawing/2014/main" id="{3C955D53-358F-6054-6241-143C5BFEB395}"/>
              </a:ext>
            </a:extLst>
          </p:cNvPr>
          <p:cNvSpPr>
            <a:spLocks noGrp="1" noChangeArrowheads="1"/>
          </p:cNvSpPr>
          <p:nvPr>
            <p:ph idx="1"/>
          </p:nvPr>
        </p:nvSpPr>
        <p:spPr/>
        <p:txBody>
          <a:bodyPr/>
          <a:lstStyle/>
          <a:p>
            <a:r>
              <a:rPr lang="en-US" altLang="en-US" sz="2800" dirty="0"/>
              <a:t>NNS to prevent 1 lung cancer death = 194-330</a:t>
            </a:r>
          </a:p>
          <a:p>
            <a:r>
              <a:rPr lang="en-US" altLang="en-US" sz="2800" dirty="0"/>
              <a:t>NNH = 1 lung cancer death/2,500 scans </a:t>
            </a:r>
          </a:p>
          <a:p>
            <a:r>
              <a:rPr lang="en-US" altLang="en-US" sz="2800" dirty="0"/>
              <a:t>20% of scans show nodules</a:t>
            </a:r>
          </a:p>
          <a:p>
            <a:pPr lvl="1"/>
            <a:r>
              <a:rPr lang="en-US" altLang="en-US" dirty="0"/>
              <a:t>90% of these benign</a:t>
            </a:r>
          </a:p>
          <a:p>
            <a:r>
              <a:rPr lang="en-US" altLang="en-US" sz="2800" dirty="0"/>
              <a:t>Scans can show evidence of undiagnosed COPD and airflow obstruction</a:t>
            </a:r>
          </a:p>
          <a:p>
            <a:pPr lvl="1"/>
            <a:r>
              <a:rPr lang="en-US" altLang="en-US" sz="2400" dirty="0"/>
              <a:t>Estimated 80% of individuals with COPD undiagnosed</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6BED6C80-FCA6-0DA5-C893-1BF41E847B05}"/>
              </a:ext>
            </a:extLst>
          </p:cNvPr>
          <p:cNvSpPr>
            <a:spLocks noGrp="1" noChangeArrowheads="1"/>
          </p:cNvSpPr>
          <p:nvPr>
            <p:ph type="title"/>
          </p:nvPr>
        </p:nvSpPr>
        <p:spPr/>
        <p:txBody>
          <a:bodyPr/>
          <a:lstStyle/>
          <a:p>
            <a:r>
              <a:rPr lang="en-US" altLang="en-US" sz="3200">
                <a:solidFill>
                  <a:srgbClr val="000000"/>
                </a:solidFill>
              </a:rPr>
              <a:t>Low-dose CT for Lung Cancer Screening</a:t>
            </a:r>
            <a:endParaRPr lang="en-US" altLang="en-US"/>
          </a:p>
        </p:txBody>
      </p:sp>
      <p:sp>
        <p:nvSpPr>
          <p:cNvPr id="104451" name="Content Placeholder 2">
            <a:extLst>
              <a:ext uri="{FF2B5EF4-FFF2-40B4-BE49-F238E27FC236}">
                <a16:creationId xmlns:a16="http://schemas.microsoft.com/office/drawing/2014/main" id="{8AF23735-8893-54C0-FB20-4C3FDCAC088F}"/>
              </a:ext>
            </a:extLst>
          </p:cNvPr>
          <p:cNvSpPr>
            <a:spLocks noGrp="1" noChangeArrowheads="1"/>
          </p:cNvSpPr>
          <p:nvPr>
            <p:ph idx="1"/>
          </p:nvPr>
        </p:nvSpPr>
        <p:spPr/>
        <p:txBody>
          <a:bodyPr/>
          <a:lstStyle/>
          <a:p>
            <a:r>
              <a:rPr lang="en-US" altLang="en-US" sz="2400"/>
              <a:t>1-4% of abnormal scans lead to further procedures</a:t>
            </a:r>
          </a:p>
          <a:p>
            <a:endParaRPr lang="en-US" altLang="en-US" sz="2400"/>
          </a:p>
          <a:p>
            <a:r>
              <a:rPr lang="en-US" altLang="en-US" sz="2400"/>
              <a:t>4.3 harmful events per 10,000 population screened</a:t>
            </a:r>
          </a:p>
          <a:p>
            <a:endParaRPr lang="en-US" altLang="en-US" sz="2400"/>
          </a:p>
          <a:p>
            <a:r>
              <a:rPr lang="en-US" altLang="en-US" sz="2400"/>
              <a:t>Other study showed complication rates of 22%/24% for invasive diagnostic procedures for lung abnormalities in large national cohort of patients aged 55-64 and 65-77, with costs per complication ranging from $6,320 to $56,845</a:t>
            </a:r>
          </a:p>
          <a:p>
            <a:pPr algn="r"/>
            <a:r>
              <a:rPr lang="en-US" altLang="en-US" sz="1800"/>
              <a:t>JAMA Int Med 179(3):324</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BB7D772D-9B2E-D81C-CA73-7A8E3A98B0BD}"/>
              </a:ext>
            </a:extLst>
          </p:cNvPr>
          <p:cNvSpPr>
            <a:spLocks noGrp="1" noChangeArrowheads="1"/>
          </p:cNvSpPr>
          <p:nvPr>
            <p:ph type="title"/>
          </p:nvPr>
        </p:nvSpPr>
        <p:spPr/>
        <p:txBody>
          <a:bodyPr/>
          <a:lstStyle/>
          <a:p>
            <a:r>
              <a:rPr lang="en-US" altLang="en-US" sz="3200">
                <a:solidFill>
                  <a:srgbClr val="000000"/>
                </a:solidFill>
              </a:rPr>
              <a:t>Low-dose CT for Lung Cancer Screening</a:t>
            </a:r>
            <a:endParaRPr lang="en-US" altLang="en-US"/>
          </a:p>
        </p:txBody>
      </p:sp>
      <p:sp>
        <p:nvSpPr>
          <p:cNvPr id="105475" name="Content Placeholder 2">
            <a:extLst>
              <a:ext uri="{FF2B5EF4-FFF2-40B4-BE49-F238E27FC236}">
                <a16:creationId xmlns:a16="http://schemas.microsoft.com/office/drawing/2014/main" id="{4976675B-D30C-E043-5834-D07F07DFCC8A}"/>
              </a:ext>
            </a:extLst>
          </p:cNvPr>
          <p:cNvSpPr>
            <a:spLocks noGrp="1" noChangeArrowheads="1"/>
          </p:cNvSpPr>
          <p:nvPr>
            <p:ph idx="1"/>
          </p:nvPr>
        </p:nvSpPr>
        <p:spPr/>
        <p:txBody>
          <a:bodyPr/>
          <a:lstStyle/>
          <a:p>
            <a:r>
              <a:rPr lang="en-US" altLang="en-US" sz="2800" dirty="0"/>
              <a:t>Contrast material not needed (one major reason scan orders denied)</a:t>
            </a:r>
          </a:p>
          <a:p>
            <a:pPr lvl="1"/>
            <a:r>
              <a:rPr lang="en-US" altLang="en-US" sz="2400" dirty="0"/>
              <a:t>2022 critical shortage of contrast material; resolved</a:t>
            </a:r>
          </a:p>
          <a:p>
            <a:r>
              <a:rPr lang="en-US" altLang="en-US" sz="2800" dirty="0"/>
              <a:t>CXR and sputum cytology both considered ineffective for screening</a:t>
            </a:r>
          </a:p>
          <a:p>
            <a:r>
              <a:rPr lang="en-US" altLang="en-US" sz="2800" dirty="0"/>
              <a:t>AI may be more effective than radiologists at reading scans (fewer false positives and false negatives)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7AEFC8DF-AFF4-DB96-B529-8F9D571F1A38}"/>
              </a:ext>
            </a:extLst>
          </p:cNvPr>
          <p:cNvSpPr>
            <a:spLocks noGrp="1" noChangeArrowheads="1"/>
          </p:cNvSpPr>
          <p:nvPr>
            <p:ph type="title"/>
          </p:nvPr>
        </p:nvSpPr>
        <p:spPr/>
        <p:txBody>
          <a:bodyPr/>
          <a:lstStyle/>
          <a:p>
            <a:r>
              <a:rPr lang="en-US" altLang="en-US" sz="3200">
                <a:solidFill>
                  <a:srgbClr val="000000"/>
                </a:solidFill>
              </a:rPr>
              <a:t>Low-dose CT for Lung Cancer Screening</a:t>
            </a:r>
            <a:endParaRPr lang="en-US" altLang="en-US"/>
          </a:p>
        </p:txBody>
      </p:sp>
      <p:sp>
        <p:nvSpPr>
          <p:cNvPr id="106499" name="Content Placeholder 2">
            <a:extLst>
              <a:ext uri="{FF2B5EF4-FFF2-40B4-BE49-F238E27FC236}">
                <a16:creationId xmlns:a16="http://schemas.microsoft.com/office/drawing/2014/main" id="{88FBFF8A-5A86-2690-CD98-21907298A02C}"/>
              </a:ext>
            </a:extLst>
          </p:cNvPr>
          <p:cNvSpPr>
            <a:spLocks noGrp="1" noChangeArrowheads="1"/>
          </p:cNvSpPr>
          <p:nvPr>
            <p:ph idx="1"/>
          </p:nvPr>
        </p:nvSpPr>
        <p:spPr/>
        <p:txBody>
          <a:bodyPr/>
          <a:lstStyle/>
          <a:p>
            <a:r>
              <a:rPr lang="en-US" altLang="en-US" sz="2400"/>
              <a:t>Emphysema found in 39% of lung cancer screening participants (4/5 of these previously diagnosed)</a:t>
            </a:r>
          </a:p>
          <a:p>
            <a:r>
              <a:rPr lang="en-US" altLang="en-US" sz="2400"/>
              <a:t>20% of lung cancer patients never-smokers (vs. 9% in early 1990s)</a:t>
            </a:r>
          </a:p>
          <a:p>
            <a:pPr lvl="1"/>
            <a:r>
              <a:rPr lang="en-US" altLang="en-US" sz="2400"/>
              <a:t>Possibly secondary to ETS, pollution, radon, particulate matter</a:t>
            </a:r>
          </a:p>
          <a:p>
            <a:r>
              <a:rPr lang="en-US" altLang="en-US" sz="2400"/>
              <a:t>Lung cancer mortality down 50% among men (1990 to 2017) and 26% among women (2002 to 2017)</a:t>
            </a:r>
          </a:p>
          <a:p>
            <a:pPr lvl="1"/>
            <a:r>
              <a:rPr lang="en-US" altLang="en-US" sz="2400"/>
              <a:t>Mostly driven by decreases in smoking prevalence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B4B4CD24-A269-5A47-776D-F39BC938A42C}"/>
              </a:ext>
            </a:extLst>
          </p:cNvPr>
          <p:cNvSpPr>
            <a:spLocks noGrp="1" noChangeArrowheads="1"/>
          </p:cNvSpPr>
          <p:nvPr>
            <p:ph type="title"/>
          </p:nvPr>
        </p:nvSpPr>
        <p:spPr/>
        <p:txBody>
          <a:bodyPr/>
          <a:lstStyle/>
          <a:p>
            <a:r>
              <a:rPr lang="en-US" altLang="en-US" sz="3200">
                <a:solidFill>
                  <a:srgbClr val="000000"/>
                </a:solidFill>
              </a:rPr>
              <a:t>Low-dose CT for Lung Cancer Screening</a:t>
            </a:r>
            <a:endParaRPr lang="en-US" altLang="en-US"/>
          </a:p>
        </p:txBody>
      </p:sp>
      <p:sp>
        <p:nvSpPr>
          <p:cNvPr id="3" name="Content Placeholder 2">
            <a:extLst>
              <a:ext uri="{FF2B5EF4-FFF2-40B4-BE49-F238E27FC236}">
                <a16:creationId xmlns:a16="http://schemas.microsoft.com/office/drawing/2014/main" id="{35E42137-038E-5B8C-B699-C8A181BA6F1F}"/>
              </a:ext>
            </a:extLst>
          </p:cNvPr>
          <p:cNvSpPr>
            <a:spLocks noGrp="1"/>
          </p:cNvSpPr>
          <p:nvPr>
            <p:ph idx="1"/>
          </p:nvPr>
        </p:nvSpPr>
        <p:spPr/>
        <p:txBody>
          <a:bodyPr/>
          <a:lstStyle/>
          <a:p>
            <a:pPr marL="342900" lvl="1" indent="-342900">
              <a:buFontTx/>
              <a:buChar char="•"/>
              <a:defRPr/>
            </a:pPr>
            <a:r>
              <a:rPr lang="en-US" dirty="0"/>
              <a:t>Incremental cost/QALY $43,000 for current smokers</a:t>
            </a:r>
          </a:p>
          <a:p>
            <a:pPr lvl="1">
              <a:defRPr/>
            </a:pPr>
            <a:r>
              <a:rPr lang="en-US" dirty="0"/>
              <a:t>$615,000 for former smokers</a:t>
            </a:r>
          </a:p>
          <a:p>
            <a:pPr lvl="1">
              <a:defRPr/>
            </a:pPr>
            <a:r>
              <a:rPr lang="en-US" dirty="0"/>
              <a:t>$32,000 - $52,000 for those at high risk of lung cancer</a:t>
            </a:r>
          </a:p>
          <a:p>
            <a:pPr lvl="1">
              <a:defRPr/>
            </a:pPr>
            <a:r>
              <a:rPr lang="en-US" dirty="0"/>
              <a:t>$123,000 to 269,000 for those at medium to low risk</a:t>
            </a:r>
          </a:p>
          <a:p>
            <a:pPr marL="457200" lvl="1" indent="0" algn="ctr">
              <a:buFontTx/>
              <a:buNone/>
              <a:defRPr/>
            </a:pPr>
            <a:r>
              <a:rPr lang="en-US" i="1" dirty="0"/>
              <a:t>NEJM 2014:371;19:1798</a:t>
            </a:r>
            <a:endParaRPr lang="en-US" dirty="0"/>
          </a:p>
          <a:p>
            <a:pPr lvl="1">
              <a:defRPr/>
            </a:pPr>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81377A4C-32E7-5B47-311D-D0BD24CF7832}"/>
              </a:ext>
            </a:extLst>
          </p:cNvPr>
          <p:cNvSpPr>
            <a:spLocks noGrp="1" noChangeArrowheads="1"/>
          </p:cNvSpPr>
          <p:nvPr>
            <p:ph type="title"/>
          </p:nvPr>
        </p:nvSpPr>
        <p:spPr/>
        <p:txBody>
          <a:bodyPr/>
          <a:lstStyle/>
          <a:p>
            <a:r>
              <a:rPr lang="en-US" altLang="en-US" sz="3200">
                <a:solidFill>
                  <a:srgbClr val="000000"/>
                </a:solidFill>
              </a:rPr>
              <a:t>Low-dose CT for Lung Cancer Screening</a:t>
            </a:r>
            <a:endParaRPr lang="en-US" altLang="en-US"/>
          </a:p>
        </p:txBody>
      </p:sp>
      <p:sp>
        <p:nvSpPr>
          <p:cNvPr id="3" name="Content Placeholder 2">
            <a:extLst>
              <a:ext uri="{FF2B5EF4-FFF2-40B4-BE49-F238E27FC236}">
                <a16:creationId xmlns:a16="http://schemas.microsoft.com/office/drawing/2014/main" id="{F0E626ED-596D-0E92-73C0-08E29450B6AA}"/>
              </a:ext>
            </a:extLst>
          </p:cNvPr>
          <p:cNvSpPr>
            <a:spLocks noGrp="1"/>
          </p:cNvSpPr>
          <p:nvPr>
            <p:ph idx="1"/>
          </p:nvPr>
        </p:nvSpPr>
        <p:spPr/>
        <p:txBody>
          <a:bodyPr/>
          <a:lstStyle/>
          <a:p>
            <a:pPr marL="342900" lvl="1" indent="-342900">
              <a:buFontTx/>
              <a:buChar char="•"/>
              <a:defRPr/>
            </a:pPr>
            <a:r>
              <a:rPr lang="en-US" sz="3200" dirty="0"/>
              <a:t>Incremental cost/QALY</a:t>
            </a:r>
          </a:p>
          <a:p>
            <a:pPr marL="742950" lvl="2" indent="-342900">
              <a:defRPr/>
            </a:pPr>
            <a:r>
              <a:rPr lang="en-US" sz="3200" dirty="0"/>
              <a:t>Could be lower with enhanced risk-based screening (based on age, smoking history, race, sex, body mass index, education, family history of lung cancer, and whether the person has emphysema (</a:t>
            </a:r>
            <a:r>
              <a:rPr lang="en-US" sz="3200" i="1" dirty="0"/>
              <a:t>JAMA 2017;315(21):2300)</a:t>
            </a:r>
            <a:endParaRPr lang="en-US" sz="3200" dirty="0"/>
          </a:p>
          <a:p>
            <a:pPr lvl="1">
              <a:defRPr/>
            </a:pPr>
            <a:r>
              <a:rPr lang="en-US" dirty="0"/>
              <a:t>E.g., detection rates double in urban, largely black cohort (NLST)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03C22612-AAC5-383B-3D37-E8CDE24F1A30}"/>
              </a:ext>
            </a:extLst>
          </p:cNvPr>
          <p:cNvSpPr>
            <a:spLocks noGrp="1" noChangeArrowheads="1"/>
          </p:cNvSpPr>
          <p:nvPr>
            <p:ph type="title"/>
          </p:nvPr>
        </p:nvSpPr>
        <p:spPr/>
        <p:txBody>
          <a:bodyPr/>
          <a:lstStyle/>
          <a:p>
            <a:r>
              <a:rPr lang="en-US" altLang="en-US" sz="2400" dirty="0"/>
              <a:t>Scientific and policy issues re NLST Trial and Screening (J Freeman, Med and Soc Justice Blog 11/10)</a:t>
            </a:r>
          </a:p>
        </p:txBody>
      </p:sp>
      <p:sp>
        <p:nvSpPr>
          <p:cNvPr id="109571" name="Content Placeholder 2">
            <a:extLst>
              <a:ext uri="{FF2B5EF4-FFF2-40B4-BE49-F238E27FC236}">
                <a16:creationId xmlns:a16="http://schemas.microsoft.com/office/drawing/2014/main" id="{56FF812C-34D8-D7F0-1BAC-375808A3ED74}"/>
              </a:ext>
            </a:extLst>
          </p:cNvPr>
          <p:cNvSpPr>
            <a:spLocks noGrp="1" noChangeArrowheads="1"/>
          </p:cNvSpPr>
          <p:nvPr>
            <p:ph idx="1"/>
          </p:nvPr>
        </p:nvSpPr>
        <p:spPr/>
        <p:txBody>
          <a:bodyPr/>
          <a:lstStyle/>
          <a:p>
            <a:r>
              <a:rPr lang="en-US" altLang="en-US" sz="2800" dirty="0"/>
              <a:t>Cost of screening 30 million people per year = $12 billion ($400/CT) or $40/U.S. citizen/yr</a:t>
            </a:r>
          </a:p>
          <a:p>
            <a:r>
              <a:rPr lang="en-US" altLang="en-US" sz="2800" dirty="0"/>
              <a:t>Cost/life saved = $3 million</a:t>
            </a:r>
          </a:p>
          <a:p>
            <a:r>
              <a:rPr lang="en-US" altLang="en-US" sz="2800" dirty="0"/>
              <a:t>Multiple additional real and potential costs </a:t>
            </a:r>
          </a:p>
          <a:p>
            <a:r>
              <a:rPr lang="en-US" altLang="en-US" sz="2800" dirty="0"/>
              <a:t>Risks of CT scans, although Low Dose CT used (20% radiation compared with conventional CT)</a:t>
            </a:r>
          </a:p>
          <a:p>
            <a:r>
              <a:rPr lang="en-US" altLang="en-US" sz="2800" dirty="0"/>
              <a:t>?Quality of life of those “saved”?</a:t>
            </a:r>
          </a:p>
          <a:p>
            <a:endParaRPr lang="en-US" altLang="en-US" sz="28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36EFC9E5-2C93-1B39-C987-06D2E8799A75}"/>
              </a:ext>
            </a:extLst>
          </p:cNvPr>
          <p:cNvSpPr>
            <a:spLocks noGrp="1" noChangeArrowheads="1"/>
          </p:cNvSpPr>
          <p:nvPr>
            <p:ph type="title"/>
          </p:nvPr>
        </p:nvSpPr>
        <p:spPr/>
        <p:txBody>
          <a:bodyPr/>
          <a:lstStyle/>
          <a:p>
            <a:r>
              <a:rPr lang="en-US" altLang="en-US" sz="2400">
                <a:solidFill>
                  <a:srgbClr val="000000"/>
                </a:solidFill>
              </a:rPr>
              <a:t>Scientific and policy issues re NLST Trial and Screening (J Freeman, Med and Soc Justice Blog 11/10)</a:t>
            </a:r>
            <a:endParaRPr lang="en-US" altLang="en-US" sz="2800"/>
          </a:p>
        </p:txBody>
      </p:sp>
      <p:sp>
        <p:nvSpPr>
          <p:cNvPr id="110595" name="Rectangle 3">
            <a:extLst>
              <a:ext uri="{FF2B5EF4-FFF2-40B4-BE49-F238E27FC236}">
                <a16:creationId xmlns:a16="http://schemas.microsoft.com/office/drawing/2014/main" id="{9A64EAFA-D4CB-70C1-8670-628072EB6084}"/>
              </a:ext>
            </a:extLst>
          </p:cNvPr>
          <p:cNvSpPr>
            <a:spLocks noGrp="1" noChangeArrowheads="1"/>
          </p:cNvSpPr>
          <p:nvPr>
            <p:ph type="body" idx="1"/>
          </p:nvPr>
        </p:nvSpPr>
        <p:spPr/>
        <p:txBody>
          <a:bodyPr/>
          <a:lstStyle/>
          <a:p>
            <a:pPr>
              <a:lnSpc>
                <a:spcPct val="90000"/>
              </a:lnSpc>
            </a:pPr>
            <a:r>
              <a:rPr lang="en-US" altLang="en-US" sz="2800"/>
              <a:t>Study cost $250 million</a:t>
            </a:r>
          </a:p>
          <a:p>
            <a:pPr lvl="2">
              <a:lnSpc>
                <a:spcPct val="90000"/>
              </a:lnSpc>
            </a:pPr>
            <a:r>
              <a:rPr lang="en-US" altLang="en-US" sz="2800"/>
              <a:t>This amount could train 333 family physicians</a:t>
            </a:r>
          </a:p>
          <a:p>
            <a:pPr>
              <a:lnSpc>
                <a:spcPct val="90000"/>
              </a:lnSpc>
            </a:pPr>
            <a:r>
              <a:rPr lang="en-US" altLang="en-US" sz="2800"/>
              <a:t>The $12 billion implementation costs could be used to train 16,000 family physicians per year, which over 30 yrs would supply an adequate primary care workforce to cover the entire nation’s needs</a:t>
            </a:r>
          </a:p>
          <a:p>
            <a:pPr>
              <a:lnSpc>
                <a:spcPct val="90000"/>
              </a:lnSpc>
            </a:pPr>
            <a:r>
              <a:rPr lang="en-US" altLang="en-US" sz="2800"/>
              <a:t>Money could also be used for other needs (i.e., smoking cessation, etc.)</a:t>
            </a:r>
          </a:p>
          <a:p>
            <a:pPr>
              <a:lnSpc>
                <a:spcPct val="90000"/>
              </a:lnSpc>
            </a:pPr>
            <a:endParaRPr lang="en-US" alt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D79C5793-10F8-DE25-C219-00E61DE6CE3C}"/>
              </a:ext>
            </a:extLst>
          </p:cNvPr>
          <p:cNvSpPr>
            <a:spLocks noGrp="1" noChangeArrowheads="1"/>
          </p:cNvSpPr>
          <p:nvPr>
            <p:ph type="title"/>
          </p:nvPr>
        </p:nvSpPr>
        <p:spPr/>
        <p:txBody>
          <a:bodyPr/>
          <a:lstStyle/>
          <a:p>
            <a:r>
              <a:rPr lang="en-US" altLang="en-US" sz="3200">
                <a:solidFill>
                  <a:srgbClr val="000000"/>
                </a:solidFill>
              </a:rPr>
              <a:t>Low-dose CT for Lung Cancer Screening</a:t>
            </a:r>
            <a:endParaRPr lang="en-US" altLang="en-US"/>
          </a:p>
        </p:txBody>
      </p:sp>
      <p:sp>
        <p:nvSpPr>
          <p:cNvPr id="111619" name="Content Placeholder 2">
            <a:extLst>
              <a:ext uri="{FF2B5EF4-FFF2-40B4-BE49-F238E27FC236}">
                <a16:creationId xmlns:a16="http://schemas.microsoft.com/office/drawing/2014/main" id="{D580B7BD-8E1E-B0EE-F9DD-F9219708D418}"/>
              </a:ext>
            </a:extLst>
          </p:cNvPr>
          <p:cNvSpPr>
            <a:spLocks noGrp="1" noChangeArrowheads="1"/>
          </p:cNvSpPr>
          <p:nvPr>
            <p:ph idx="1"/>
          </p:nvPr>
        </p:nvSpPr>
        <p:spPr/>
        <p:txBody>
          <a:bodyPr/>
          <a:lstStyle/>
          <a:p>
            <a:r>
              <a:rPr lang="en-US" altLang="en-US" sz="2400"/>
              <a:t>2,000 high risk VA patients aged 55-80 screened with low-dose CT</a:t>
            </a:r>
          </a:p>
          <a:p>
            <a:r>
              <a:rPr lang="en-US" altLang="en-US" sz="2400"/>
              <a:t>Found lung CA in 1.5%</a:t>
            </a:r>
          </a:p>
          <a:p>
            <a:r>
              <a:rPr lang="en-US" altLang="en-US" sz="2400"/>
              <a:t>60% had abnormal scans (1 or more pulmonary nodules) – 98% false positives; 40% had other incidental findings</a:t>
            </a:r>
          </a:p>
          <a:p>
            <a:r>
              <a:rPr lang="en-US" altLang="en-US" sz="2400"/>
              <a:t>For every 1,000 persons scanned, 10 would be diagnosed with early-stage lung CA, 5 with late-stage lung CA, and 20 will undergo bronchoscopy and/or thoracotomy</a:t>
            </a:r>
          </a:p>
          <a:p>
            <a:pPr lvl="1" algn="r"/>
            <a:r>
              <a:rPr lang="en-US" altLang="en-US" sz="2400"/>
              <a:t>VHA Lung Cancer Screening Demonstration Project, JAMA Int Med 2017;177(3):399-406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0C590DF5-B646-EF5E-C60E-8EC41E66C166}"/>
              </a:ext>
            </a:extLst>
          </p:cNvPr>
          <p:cNvSpPr>
            <a:spLocks noGrp="1" noChangeArrowheads="1"/>
          </p:cNvSpPr>
          <p:nvPr>
            <p:ph type="title"/>
          </p:nvPr>
        </p:nvSpPr>
        <p:spPr/>
        <p:txBody>
          <a:bodyPr/>
          <a:lstStyle/>
          <a:p>
            <a:r>
              <a:rPr lang="en-US" altLang="en-US" sz="3200"/>
              <a:t>Veterans Health Administration Experience </a:t>
            </a:r>
            <a:r>
              <a:rPr lang="en-US" altLang="en-US" sz="2400"/>
              <a:t>(</a:t>
            </a:r>
            <a:r>
              <a:rPr lang="sv-SE" altLang="en-US" sz="2400"/>
              <a:t>JAMA Intern Med. 2017;177(3):399-406)</a:t>
            </a:r>
            <a:endParaRPr lang="en-US" altLang="en-US" sz="2400"/>
          </a:p>
        </p:txBody>
      </p:sp>
      <p:sp>
        <p:nvSpPr>
          <p:cNvPr id="112643" name="Content Placeholder 2">
            <a:extLst>
              <a:ext uri="{FF2B5EF4-FFF2-40B4-BE49-F238E27FC236}">
                <a16:creationId xmlns:a16="http://schemas.microsoft.com/office/drawing/2014/main" id="{8A93EAB8-B216-8EB1-BF78-BC60FC0654DA}"/>
              </a:ext>
            </a:extLst>
          </p:cNvPr>
          <p:cNvSpPr>
            <a:spLocks noGrp="1" noChangeArrowheads="1"/>
          </p:cNvSpPr>
          <p:nvPr>
            <p:ph idx="1"/>
          </p:nvPr>
        </p:nvSpPr>
        <p:spPr/>
        <p:txBody>
          <a:bodyPr/>
          <a:lstStyle/>
          <a:p>
            <a:r>
              <a:rPr lang="en-US" altLang="en-US" sz="2800"/>
              <a:t>4246 patients met criteria for LCS; 2106 screened</a:t>
            </a:r>
          </a:p>
          <a:p>
            <a:r>
              <a:rPr lang="en-US" altLang="en-US" sz="2800"/>
              <a:t>1257 patients (60%) had nodules; 1184 (56%) required tracking, 42 (2.0%) required further evaluation but the findings were not cancer, and 31 (1.5%) had lung cancer</a:t>
            </a:r>
          </a:p>
          <a:p>
            <a:r>
              <a:rPr lang="en-US" altLang="en-US" sz="2800"/>
              <a:t>Emphysema, other pulmonary abnormalities, and coronary artery calcification, were noted on the scans of 857 patients (41%)</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3239FBBF-B7CE-CF7E-80BF-764F5C8F3D1D}"/>
              </a:ext>
            </a:extLst>
          </p:cNvPr>
          <p:cNvSpPr>
            <a:spLocks noGrp="1" noChangeArrowheads="1"/>
          </p:cNvSpPr>
          <p:nvPr>
            <p:ph type="title"/>
          </p:nvPr>
        </p:nvSpPr>
        <p:spPr/>
        <p:txBody>
          <a:bodyPr/>
          <a:lstStyle/>
          <a:p>
            <a:r>
              <a:rPr lang="en-US" altLang="en-US" sz="3200">
                <a:solidFill>
                  <a:srgbClr val="000000"/>
                </a:solidFill>
              </a:rPr>
              <a:t>Veterans Health Administration Experience </a:t>
            </a:r>
            <a:r>
              <a:rPr lang="en-US" altLang="en-US" sz="2400">
                <a:solidFill>
                  <a:srgbClr val="000000"/>
                </a:solidFill>
              </a:rPr>
              <a:t>(</a:t>
            </a:r>
            <a:r>
              <a:rPr lang="sv-SE" altLang="en-US" sz="2400">
                <a:solidFill>
                  <a:srgbClr val="000000"/>
                </a:solidFill>
              </a:rPr>
              <a:t>JAMA Intern Med. 2017;177(3):399-406)</a:t>
            </a:r>
            <a:endParaRPr lang="en-US" altLang="en-US"/>
          </a:p>
        </p:txBody>
      </p:sp>
      <p:sp>
        <p:nvSpPr>
          <p:cNvPr id="113667" name="Content Placeholder 2">
            <a:extLst>
              <a:ext uri="{FF2B5EF4-FFF2-40B4-BE49-F238E27FC236}">
                <a16:creationId xmlns:a16="http://schemas.microsoft.com/office/drawing/2014/main" id="{D9E40928-D7E6-3F2D-6C7B-66CFAC04986D}"/>
              </a:ext>
            </a:extLst>
          </p:cNvPr>
          <p:cNvSpPr>
            <a:spLocks noGrp="1" noChangeArrowheads="1"/>
          </p:cNvSpPr>
          <p:nvPr>
            <p:ph idx="1"/>
          </p:nvPr>
        </p:nvSpPr>
        <p:spPr/>
        <p:txBody>
          <a:bodyPr/>
          <a:lstStyle/>
          <a:p>
            <a:r>
              <a:rPr lang="en-US" altLang="en-US"/>
              <a:t>302 false positive scans / 1 lung cancer death prevented in highest-risk quartile (NNS = 552)</a:t>
            </a:r>
          </a:p>
          <a:p>
            <a:endParaRPr lang="en-US" altLang="en-US"/>
          </a:p>
          <a:p>
            <a:r>
              <a:rPr lang="en-US" altLang="en-US"/>
              <a:t>Over 500 false-positive scans / 1 lung cancer death prevented in other quartiles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a:extLst>
              <a:ext uri="{FF2B5EF4-FFF2-40B4-BE49-F238E27FC236}">
                <a16:creationId xmlns:a16="http://schemas.microsoft.com/office/drawing/2014/main" id="{2202F005-C1E3-40E9-874F-462730EEA9AC}"/>
              </a:ext>
            </a:extLst>
          </p:cNvPr>
          <p:cNvSpPr>
            <a:spLocks noGrp="1" noChangeArrowheads="1"/>
          </p:cNvSpPr>
          <p:nvPr>
            <p:ph type="title"/>
          </p:nvPr>
        </p:nvSpPr>
        <p:spPr/>
        <p:txBody>
          <a:bodyPr/>
          <a:lstStyle/>
          <a:p>
            <a:r>
              <a:rPr lang="en-US" altLang="en-US" sz="3600"/>
              <a:t>NELSON Study</a:t>
            </a:r>
            <a:br>
              <a:rPr lang="en-US" altLang="en-US"/>
            </a:br>
            <a:r>
              <a:rPr lang="en-US" altLang="en-US" sz="2400"/>
              <a:t>N Engl J Med 2020;382:503-513</a:t>
            </a:r>
            <a:endParaRPr lang="en-US" altLang="en-US"/>
          </a:p>
        </p:txBody>
      </p:sp>
      <p:sp>
        <p:nvSpPr>
          <p:cNvPr id="114691" name="Content Placeholder 2">
            <a:extLst>
              <a:ext uri="{FF2B5EF4-FFF2-40B4-BE49-F238E27FC236}">
                <a16:creationId xmlns:a16="http://schemas.microsoft.com/office/drawing/2014/main" id="{9BA56AF3-85BA-2385-2255-7940EA8BB2EC}"/>
              </a:ext>
            </a:extLst>
          </p:cNvPr>
          <p:cNvSpPr>
            <a:spLocks noGrp="1" noChangeArrowheads="1"/>
          </p:cNvSpPr>
          <p:nvPr>
            <p:ph idx="1"/>
          </p:nvPr>
        </p:nvSpPr>
        <p:spPr/>
        <p:txBody>
          <a:bodyPr/>
          <a:lstStyle/>
          <a:p>
            <a:r>
              <a:rPr lang="en-US" altLang="en-US" sz="2800"/>
              <a:t>Randomized, controlled trial looked at 53,454 high-risk patients ages 55 to 74 years with at least a 30-pack-year history of smoking</a:t>
            </a:r>
          </a:p>
          <a:p>
            <a:r>
              <a:rPr lang="en-US" altLang="en-US" sz="2800"/>
              <a:t>To reduce the false-positive rate in NLST, Lung-RADS (Lung Imaging Reporting and Data System) raised the threshold for a positive screen from 4 mm to 6 mm for a nodule and required a size of at least 20 mm for ground-glass nodules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a:extLst>
              <a:ext uri="{FF2B5EF4-FFF2-40B4-BE49-F238E27FC236}">
                <a16:creationId xmlns:a16="http://schemas.microsoft.com/office/drawing/2014/main" id="{2DAF6645-4F09-ED46-CE65-A4C6649C7EF5}"/>
              </a:ext>
            </a:extLst>
          </p:cNvPr>
          <p:cNvSpPr>
            <a:spLocks noGrp="1" noChangeArrowheads="1"/>
          </p:cNvSpPr>
          <p:nvPr>
            <p:ph type="title"/>
          </p:nvPr>
        </p:nvSpPr>
        <p:spPr/>
        <p:txBody>
          <a:bodyPr/>
          <a:lstStyle/>
          <a:p>
            <a:r>
              <a:rPr lang="en-US" altLang="en-US" sz="3600"/>
              <a:t>NELSON Study</a:t>
            </a:r>
          </a:p>
        </p:txBody>
      </p:sp>
      <p:sp>
        <p:nvSpPr>
          <p:cNvPr id="115715" name="Content Placeholder 2">
            <a:extLst>
              <a:ext uri="{FF2B5EF4-FFF2-40B4-BE49-F238E27FC236}">
                <a16:creationId xmlns:a16="http://schemas.microsoft.com/office/drawing/2014/main" id="{90E43FDD-FDC8-8986-5FE7-0A1DE09E830E}"/>
              </a:ext>
            </a:extLst>
          </p:cNvPr>
          <p:cNvSpPr>
            <a:spLocks noGrp="1" noChangeArrowheads="1"/>
          </p:cNvSpPr>
          <p:nvPr>
            <p:ph idx="1"/>
          </p:nvPr>
        </p:nvSpPr>
        <p:spPr/>
        <p:txBody>
          <a:bodyPr/>
          <a:lstStyle/>
          <a:p>
            <a:r>
              <a:rPr lang="en-US" altLang="en-US" sz="2800"/>
              <a:t>9.3% of scans indeterminate</a:t>
            </a:r>
          </a:p>
          <a:p>
            <a:r>
              <a:rPr lang="en-US" altLang="en-US" sz="2800"/>
              <a:t>2.2% of scans positive, yielding 0.9% lung cancer detection rate</a:t>
            </a:r>
          </a:p>
          <a:p>
            <a:r>
              <a:rPr lang="en-US" altLang="en-US" sz="2800"/>
              <a:t>50% of cancers identified were stages IA</a:t>
            </a:r>
          </a:p>
          <a:p>
            <a:pPr lvl="1"/>
            <a:r>
              <a:rPr lang="en-US" altLang="en-US"/>
              <a:t>Additional 19% IB</a:t>
            </a:r>
          </a:p>
          <a:p>
            <a:pPr lvl="1"/>
            <a:r>
              <a:rPr lang="en-US" altLang="en-US"/>
              <a:t>70% of cancers stage III/IV in  control arm</a:t>
            </a:r>
          </a:p>
          <a:p>
            <a:r>
              <a:rPr lang="en-US" altLang="en-US" sz="2800"/>
              <a:t>CT scanning decreased mortality by 26% in high-risk men and 39%-61% in high-risk women over 10-year f/u</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a:extLst>
              <a:ext uri="{FF2B5EF4-FFF2-40B4-BE49-F238E27FC236}">
                <a16:creationId xmlns:a16="http://schemas.microsoft.com/office/drawing/2014/main" id="{33467E61-0988-54FC-D87A-E3816DE76008}"/>
              </a:ext>
            </a:extLst>
          </p:cNvPr>
          <p:cNvSpPr>
            <a:spLocks noGrp="1" noChangeArrowheads="1"/>
          </p:cNvSpPr>
          <p:nvPr>
            <p:ph type="title"/>
          </p:nvPr>
        </p:nvSpPr>
        <p:spPr/>
        <p:txBody>
          <a:bodyPr/>
          <a:lstStyle/>
          <a:p>
            <a:r>
              <a:rPr lang="en-US" altLang="en-US" sz="2800" dirty="0"/>
              <a:t>Multicentric Italian Lung Detection (MILD) Study</a:t>
            </a:r>
            <a:br>
              <a:rPr lang="en-US" altLang="en-US" dirty="0"/>
            </a:br>
            <a:r>
              <a:rPr lang="nb-NO" altLang="en-US" sz="2400" dirty="0"/>
              <a:t>Ann Oncol 2019; 30(7):1162</a:t>
            </a:r>
            <a:endParaRPr lang="en-US" altLang="en-US" dirty="0"/>
          </a:p>
        </p:txBody>
      </p:sp>
      <p:sp>
        <p:nvSpPr>
          <p:cNvPr id="116739" name="Content Placeholder 2">
            <a:extLst>
              <a:ext uri="{FF2B5EF4-FFF2-40B4-BE49-F238E27FC236}">
                <a16:creationId xmlns:a16="http://schemas.microsoft.com/office/drawing/2014/main" id="{E95D6C98-BED1-B702-212C-8E9496126B37}"/>
              </a:ext>
            </a:extLst>
          </p:cNvPr>
          <p:cNvSpPr>
            <a:spLocks noGrp="1" noChangeArrowheads="1"/>
          </p:cNvSpPr>
          <p:nvPr>
            <p:ph idx="1"/>
          </p:nvPr>
        </p:nvSpPr>
        <p:spPr/>
        <p:txBody>
          <a:bodyPr/>
          <a:lstStyle/>
          <a:p>
            <a:r>
              <a:rPr lang="en-US" altLang="en-US"/>
              <a:t>Annual or biennial screening of high-risk population for 6 years; 10 year followup</a:t>
            </a:r>
          </a:p>
          <a:p>
            <a:r>
              <a:rPr lang="en-US" altLang="en-US"/>
              <a:t> 39% reduced risk of lung cancer mortality at 10 years; 20% non-significant reduction of overall mortality</a:t>
            </a:r>
          </a:p>
          <a:p>
            <a:r>
              <a:rPr lang="en-US" altLang="en-US"/>
              <a:t>Benefits continued through year 10</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643A9F28-892D-1E6D-149A-AAFACEE86DDC}"/>
              </a:ext>
            </a:extLst>
          </p:cNvPr>
          <p:cNvSpPr>
            <a:spLocks noGrp="1" noChangeArrowheads="1"/>
          </p:cNvSpPr>
          <p:nvPr>
            <p:ph type="title"/>
          </p:nvPr>
        </p:nvSpPr>
        <p:spPr/>
        <p:txBody>
          <a:bodyPr/>
          <a:lstStyle/>
          <a:p>
            <a:r>
              <a:rPr lang="en-US" altLang="en-US" sz="2800"/>
              <a:t>Increasing Inappropriate Use of LDCT Lung CA Screening</a:t>
            </a:r>
            <a:br>
              <a:rPr lang="en-US" altLang="en-US" sz="2800"/>
            </a:br>
            <a:r>
              <a:rPr lang="en-US" altLang="en-US" sz="2000"/>
              <a:t>JAMA Int Med 2017:177(3):439-441</a:t>
            </a:r>
          </a:p>
        </p:txBody>
      </p:sp>
      <p:sp>
        <p:nvSpPr>
          <p:cNvPr id="117763" name="Content Placeholder 2">
            <a:extLst>
              <a:ext uri="{FF2B5EF4-FFF2-40B4-BE49-F238E27FC236}">
                <a16:creationId xmlns:a16="http://schemas.microsoft.com/office/drawing/2014/main" id="{5771C5C9-6BD7-C5F6-552A-F112078DD4E6}"/>
              </a:ext>
            </a:extLst>
          </p:cNvPr>
          <p:cNvSpPr>
            <a:spLocks noGrp="1" noChangeArrowheads="1"/>
          </p:cNvSpPr>
          <p:nvPr>
            <p:ph idx="1"/>
          </p:nvPr>
        </p:nvSpPr>
        <p:spPr/>
        <p:txBody>
          <a:bodyPr/>
          <a:lstStyle/>
          <a:p>
            <a:r>
              <a:rPr lang="en-US" altLang="en-US"/>
              <a:t>2010-2015: LDCT screening in pts meeting NLST criteria increased from 3.2% to 6.0% of eligible population (abs. inc. = 130,000 pts.)</a:t>
            </a:r>
          </a:p>
          <a:p>
            <a:r>
              <a:rPr lang="en-US" altLang="en-US"/>
              <a:t>LCS increased in pts. younger than 55 (0.9% to 4.9%, 65,000)</a:t>
            </a:r>
          </a:p>
          <a:p>
            <a:r>
              <a:rPr lang="en-US" altLang="en-US"/>
              <a:t>LCS increased in pts. who did not meet smoking criteria guidelines (2.1% to 3.8%, 204,000)</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72E7-9B0B-90FA-C28A-D9525D64B75B}"/>
              </a:ext>
            </a:extLst>
          </p:cNvPr>
          <p:cNvSpPr>
            <a:spLocks noGrp="1"/>
          </p:cNvSpPr>
          <p:nvPr>
            <p:ph type="title"/>
          </p:nvPr>
        </p:nvSpPr>
        <p:spPr/>
        <p:txBody>
          <a:bodyPr/>
          <a:lstStyle/>
          <a:p>
            <a:r>
              <a:rPr lang="en-US" dirty="0"/>
              <a:t>Guidelines Too Strict?</a:t>
            </a:r>
            <a:br>
              <a:rPr lang="en-US" dirty="0"/>
            </a:br>
            <a:r>
              <a:rPr lang="en-US" sz="2400" dirty="0"/>
              <a:t>JAMA Network Open 2025;8(11)e2546222</a:t>
            </a:r>
          </a:p>
        </p:txBody>
      </p:sp>
      <p:sp>
        <p:nvSpPr>
          <p:cNvPr id="3" name="Content Placeholder 2">
            <a:extLst>
              <a:ext uri="{FF2B5EF4-FFF2-40B4-BE49-F238E27FC236}">
                <a16:creationId xmlns:a16="http://schemas.microsoft.com/office/drawing/2014/main" id="{AB14DC88-977F-5E2F-6983-00F3DEDDADAA}"/>
              </a:ext>
            </a:extLst>
          </p:cNvPr>
          <p:cNvSpPr>
            <a:spLocks noGrp="1"/>
          </p:cNvSpPr>
          <p:nvPr>
            <p:ph idx="1"/>
          </p:nvPr>
        </p:nvSpPr>
        <p:spPr/>
        <p:txBody>
          <a:bodyPr/>
          <a:lstStyle/>
          <a:p>
            <a:r>
              <a:rPr lang="en-US" dirty="0"/>
              <a:t>Changing age range to 40-85 and including those with 10 or more pack yr history increases detection rate and could prevent an additional 26,124 deaths/yr</a:t>
            </a:r>
          </a:p>
          <a:p>
            <a:pPr lvl="1"/>
            <a:r>
              <a:rPr lang="en-US" sz="3200" dirty="0"/>
              <a:t>$81,000/QALY</a:t>
            </a:r>
          </a:p>
          <a:p>
            <a:pPr lvl="2"/>
            <a:r>
              <a:rPr lang="en-US" sz="3200" dirty="0"/>
              <a:t>$13,000 - $50,000 for breast cancer </a:t>
            </a:r>
          </a:p>
          <a:p>
            <a:pPr lvl="2"/>
            <a:r>
              <a:rPr lang="en-US" sz="3200" dirty="0"/>
              <a:t>$10,000 - $40,000 for colon cancer screening</a:t>
            </a:r>
          </a:p>
        </p:txBody>
      </p:sp>
    </p:spTree>
    <p:extLst>
      <p:ext uri="{BB962C8B-B14F-4D97-AF65-F5344CB8AC3E}">
        <p14:creationId xmlns:p14="http://schemas.microsoft.com/office/powerpoint/2010/main" val="40831423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9031B-E532-8483-29C2-CA290E4703D0}"/>
              </a:ext>
            </a:extLst>
          </p:cNvPr>
          <p:cNvSpPr>
            <a:spLocks noGrp="1"/>
          </p:cNvSpPr>
          <p:nvPr>
            <p:ph type="title"/>
          </p:nvPr>
        </p:nvSpPr>
        <p:spPr/>
        <p:txBody>
          <a:bodyPr/>
          <a:lstStyle/>
          <a:p>
            <a:r>
              <a:rPr lang="en-US" dirty="0"/>
              <a:t>Lung Cancer</a:t>
            </a:r>
          </a:p>
        </p:txBody>
      </p:sp>
      <p:sp>
        <p:nvSpPr>
          <p:cNvPr id="3" name="Content Placeholder 2">
            <a:extLst>
              <a:ext uri="{FF2B5EF4-FFF2-40B4-BE49-F238E27FC236}">
                <a16:creationId xmlns:a16="http://schemas.microsoft.com/office/drawing/2014/main" id="{B9B56544-7A6E-DE34-275F-3B1C6B3DECAF}"/>
              </a:ext>
            </a:extLst>
          </p:cNvPr>
          <p:cNvSpPr>
            <a:spLocks noGrp="1"/>
          </p:cNvSpPr>
          <p:nvPr>
            <p:ph idx="1"/>
          </p:nvPr>
        </p:nvSpPr>
        <p:spPr/>
        <p:txBody>
          <a:bodyPr/>
          <a:lstStyle/>
          <a:p>
            <a:r>
              <a:rPr lang="en-US" dirty="0"/>
              <a:t>4700 cases/yr in adults under age 50</a:t>
            </a:r>
          </a:p>
          <a:p>
            <a:r>
              <a:rPr lang="en-US" dirty="0"/>
              <a:t>20,000 deaths/yr in never smokers</a:t>
            </a:r>
          </a:p>
          <a:p>
            <a:endParaRPr lang="en-US" dirty="0"/>
          </a:p>
          <a:p>
            <a:r>
              <a:rPr lang="en-US" dirty="0"/>
              <a:t>2025: Only 60% of Medicare beneficiaries with a positive lung cancer screening result received guideline-concordant diagnostic follow-up within one year</a:t>
            </a:r>
          </a:p>
          <a:p>
            <a:pPr marL="0" indent="0">
              <a:buNone/>
            </a:pPr>
            <a:endParaRPr lang="en-US" dirty="0"/>
          </a:p>
        </p:txBody>
      </p:sp>
    </p:spTree>
    <p:extLst>
      <p:ext uri="{BB962C8B-B14F-4D97-AF65-F5344CB8AC3E}">
        <p14:creationId xmlns:p14="http://schemas.microsoft.com/office/powerpoint/2010/main" val="328986805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a:extLst>
              <a:ext uri="{FF2B5EF4-FFF2-40B4-BE49-F238E27FC236}">
                <a16:creationId xmlns:a16="http://schemas.microsoft.com/office/drawing/2014/main" id="{6D4BEAB6-79E9-DAC0-731D-C4012A28FB83}"/>
              </a:ext>
            </a:extLst>
          </p:cNvPr>
          <p:cNvSpPr>
            <a:spLocks noGrp="1" noChangeArrowheads="1"/>
          </p:cNvSpPr>
          <p:nvPr>
            <p:ph type="title"/>
          </p:nvPr>
        </p:nvSpPr>
        <p:spPr/>
        <p:txBody>
          <a:bodyPr/>
          <a:lstStyle/>
          <a:p>
            <a:r>
              <a:rPr lang="en-US" altLang="en-US" sz="2800" dirty="0"/>
              <a:t>NCCN Recommends Screening in those over 50 with &gt; 50 </a:t>
            </a:r>
            <a:r>
              <a:rPr lang="en-US" altLang="en-US" sz="2800" dirty="0" err="1"/>
              <a:t>py</a:t>
            </a:r>
            <a:r>
              <a:rPr lang="en-US" altLang="en-US" sz="2800" dirty="0"/>
              <a:t> smoking history and at least one additional lung cancer risk factor</a:t>
            </a:r>
          </a:p>
        </p:txBody>
      </p:sp>
      <p:pic>
        <p:nvPicPr>
          <p:cNvPr id="118787" name="Content Placeholder 3">
            <a:extLst>
              <a:ext uri="{FF2B5EF4-FFF2-40B4-BE49-F238E27FC236}">
                <a16:creationId xmlns:a16="http://schemas.microsoft.com/office/drawing/2014/main" id="{F310DBAB-F924-AD75-51FF-9C3DAA1645A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1600200"/>
            <a:ext cx="7924800" cy="5181600"/>
          </a:xfr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0977504E-CAD6-BEA4-2439-F023023F0EE6}"/>
              </a:ext>
            </a:extLst>
          </p:cNvPr>
          <p:cNvSpPr>
            <a:spLocks noGrp="1" noChangeArrowheads="1"/>
          </p:cNvSpPr>
          <p:nvPr>
            <p:ph type="title"/>
          </p:nvPr>
        </p:nvSpPr>
        <p:spPr>
          <a:xfrm>
            <a:off x="457200" y="304800"/>
            <a:ext cx="8229600" cy="1143000"/>
          </a:xfrm>
        </p:spPr>
        <p:txBody>
          <a:bodyPr/>
          <a:lstStyle/>
          <a:p>
            <a:pPr eaLnBrk="1" hangingPunct="1"/>
            <a:r>
              <a:rPr lang="en-US" altLang="en-US" dirty="0"/>
              <a:t>Other Tests of Dubious Benefit</a:t>
            </a:r>
          </a:p>
        </p:txBody>
      </p:sp>
      <p:sp>
        <p:nvSpPr>
          <p:cNvPr id="119811" name="Rectangle 3">
            <a:extLst>
              <a:ext uri="{FF2B5EF4-FFF2-40B4-BE49-F238E27FC236}">
                <a16:creationId xmlns:a16="http://schemas.microsoft.com/office/drawing/2014/main" id="{A1833D49-8B20-9796-D5A2-05B51BF1E8A1}"/>
              </a:ext>
            </a:extLst>
          </p:cNvPr>
          <p:cNvSpPr>
            <a:spLocks noGrp="1" noChangeArrowheads="1"/>
          </p:cNvSpPr>
          <p:nvPr>
            <p:ph type="body" idx="1"/>
          </p:nvPr>
        </p:nvSpPr>
        <p:spPr/>
        <p:txBody>
          <a:bodyPr/>
          <a:lstStyle/>
          <a:p>
            <a:pPr eaLnBrk="1" hangingPunct="1">
              <a:lnSpc>
                <a:spcPct val="80000"/>
              </a:lnSpc>
            </a:pPr>
            <a:r>
              <a:rPr lang="en-US" altLang="en-US" sz="2800" dirty="0"/>
              <a:t>Majority of routine pre-op labs</a:t>
            </a:r>
          </a:p>
          <a:p>
            <a:pPr eaLnBrk="1" hangingPunct="1">
              <a:lnSpc>
                <a:spcPct val="80000"/>
              </a:lnSpc>
            </a:pPr>
            <a:endParaRPr lang="en-US" altLang="en-US" sz="2800" dirty="0"/>
          </a:p>
          <a:p>
            <a:pPr eaLnBrk="1" hangingPunct="1">
              <a:lnSpc>
                <a:spcPct val="80000"/>
              </a:lnSpc>
            </a:pPr>
            <a:r>
              <a:rPr lang="en-US" altLang="en-US" sz="2800" dirty="0"/>
              <a:t>Nearly half of early re-screening colonoscopies, over 40% of repeat endoscopies</a:t>
            </a:r>
          </a:p>
          <a:p>
            <a:pPr lvl="1" eaLnBrk="1" hangingPunct="1">
              <a:lnSpc>
                <a:spcPct val="80000"/>
              </a:lnSpc>
            </a:pPr>
            <a:r>
              <a:rPr lang="en-US" altLang="en-US" dirty="0"/>
              <a:t>Yet almost ½ of those with a positive FIT test do not get a follow-up colonoscopy</a:t>
            </a:r>
          </a:p>
          <a:p>
            <a:pPr lvl="1" eaLnBrk="1" hangingPunct="1">
              <a:lnSpc>
                <a:spcPct val="80000"/>
              </a:lnSpc>
            </a:pPr>
            <a:r>
              <a:rPr lang="en-US" altLang="en-US" dirty="0"/>
              <a:t>62% of high-risk patients with polyps had delayed or no surveillance colonoscopies after 10 yrs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A11B0-9BC0-956B-A511-237DF84C0777}"/>
              </a:ext>
            </a:extLst>
          </p:cNvPr>
          <p:cNvSpPr>
            <a:spLocks noGrp="1"/>
          </p:cNvSpPr>
          <p:nvPr>
            <p:ph type="title"/>
          </p:nvPr>
        </p:nvSpPr>
        <p:spPr/>
        <p:txBody>
          <a:bodyPr/>
          <a:lstStyle/>
          <a:p>
            <a:r>
              <a:rPr lang="en-US" dirty="0"/>
              <a:t>Other Tests of Dubious Benefit</a:t>
            </a:r>
          </a:p>
        </p:txBody>
      </p:sp>
      <p:sp>
        <p:nvSpPr>
          <p:cNvPr id="3" name="Content Placeholder 2">
            <a:extLst>
              <a:ext uri="{FF2B5EF4-FFF2-40B4-BE49-F238E27FC236}">
                <a16:creationId xmlns:a16="http://schemas.microsoft.com/office/drawing/2014/main" id="{66C8E7EB-49F3-427E-7B2F-128A5DEB8484}"/>
              </a:ext>
            </a:extLst>
          </p:cNvPr>
          <p:cNvSpPr>
            <a:spLocks noGrp="1"/>
          </p:cNvSpPr>
          <p:nvPr>
            <p:ph idx="1"/>
          </p:nvPr>
        </p:nvSpPr>
        <p:spPr/>
        <p:txBody>
          <a:bodyPr/>
          <a:lstStyle/>
          <a:p>
            <a:pPr eaLnBrk="1" hangingPunct="1">
              <a:lnSpc>
                <a:spcPct val="80000"/>
              </a:lnSpc>
            </a:pPr>
            <a:r>
              <a:rPr lang="en-US" altLang="en-US" sz="2800" dirty="0"/>
              <a:t>Direct-to-consumer personal genome/endocrine/fertility/STD/heavy metal/</a:t>
            </a:r>
            <a:r>
              <a:rPr lang="en-US" altLang="en-US" sz="2800" dirty="0" err="1"/>
              <a:t>lyme</a:t>
            </a:r>
            <a:r>
              <a:rPr lang="en-US" altLang="en-US" sz="2800" dirty="0"/>
              <a:t> disease testing kits</a:t>
            </a:r>
          </a:p>
          <a:p>
            <a:pPr lvl="1" eaLnBrk="1" hangingPunct="1">
              <a:lnSpc>
                <a:spcPct val="80000"/>
              </a:lnSpc>
            </a:pPr>
            <a:r>
              <a:rPr lang="en-US" altLang="en-US" dirty="0"/>
              <a:t>Most marketed without any prior regulatory review; potentially risky; less than ½ HIPAA-compliant</a:t>
            </a:r>
          </a:p>
          <a:p>
            <a:pPr lvl="1" eaLnBrk="1" hangingPunct="1">
              <a:lnSpc>
                <a:spcPct val="80000"/>
              </a:lnSpc>
            </a:pPr>
            <a:r>
              <a:rPr lang="en-US" altLang="en-US" dirty="0"/>
              <a:t>Several states prohibit without involvement of a physician</a:t>
            </a:r>
          </a:p>
          <a:p>
            <a:endParaRPr lang="en-US" dirty="0"/>
          </a:p>
        </p:txBody>
      </p:sp>
    </p:spTree>
    <p:extLst>
      <p:ext uri="{BB962C8B-B14F-4D97-AF65-F5344CB8AC3E}">
        <p14:creationId xmlns:p14="http://schemas.microsoft.com/office/powerpoint/2010/main" val="25126949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a:extLst>
              <a:ext uri="{FF2B5EF4-FFF2-40B4-BE49-F238E27FC236}">
                <a16:creationId xmlns:a16="http://schemas.microsoft.com/office/drawing/2014/main" id="{53B5A22C-BBD7-2F4A-4BFB-30B554C87BAB}"/>
              </a:ext>
            </a:extLst>
          </p:cNvPr>
          <p:cNvSpPr>
            <a:spLocks noGrp="1" noChangeArrowheads="1"/>
          </p:cNvSpPr>
          <p:nvPr>
            <p:ph type="title"/>
          </p:nvPr>
        </p:nvSpPr>
        <p:spPr/>
        <p:txBody>
          <a:bodyPr/>
          <a:lstStyle/>
          <a:p>
            <a:r>
              <a:rPr lang="en-US" altLang="en-US"/>
              <a:t>Other Tests of Dubious Benefit</a:t>
            </a:r>
          </a:p>
        </p:txBody>
      </p:sp>
      <p:sp>
        <p:nvSpPr>
          <p:cNvPr id="120835" name="Content Placeholder 2">
            <a:extLst>
              <a:ext uri="{FF2B5EF4-FFF2-40B4-BE49-F238E27FC236}">
                <a16:creationId xmlns:a16="http://schemas.microsoft.com/office/drawing/2014/main" id="{6EC7B104-3410-D38E-4307-FF671D45CEB7}"/>
              </a:ext>
            </a:extLst>
          </p:cNvPr>
          <p:cNvSpPr>
            <a:spLocks noGrp="1" noChangeArrowheads="1"/>
          </p:cNvSpPr>
          <p:nvPr>
            <p:ph idx="1"/>
          </p:nvPr>
        </p:nvSpPr>
        <p:spPr/>
        <p:txBody>
          <a:bodyPr/>
          <a:lstStyle/>
          <a:p>
            <a:pPr eaLnBrk="1" hangingPunct="1">
              <a:lnSpc>
                <a:spcPct val="80000"/>
              </a:lnSpc>
            </a:pPr>
            <a:r>
              <a:rPr lang="en-US" altLang="en-US"/>
              <a:t>Metabolic screens</a:t>
            </a:r>
          </a:p>
          <a:p>
            <a:pPr eaLnBrk="1" hangingPunct="1">
              <a:lnSpc>
                <a:spcPct val="80000"/>
              </a:lnSpc>
            </a:pPr>
            <a:r>
              <a:rPr lang="en-US" altLang="en-US"/>
              <a:t>Iridology</a:t>
            </a:r>
          </a:p>
          <a:p>
            <a:pPr eaLnBrk="1" hangingPunct="1">
              <a:lnSpc>
                <a:spcPct val="80000"/>
              </a:lnSpc>
            </a:pPr>
            <a:r>
              <a:rPr lang="en-US" altLang="en-US"/>
              <a:t>Pulse and tongue diagnosis</a:t>
            </a:r>
          </a:p>
          <a:p>
            <a:pPr eaLnBrk="1" hangingPunct="1">
              <a:lnSpc>
                <a:spcPct val="90000"/>
              </a:lnSpc>
            </a:pPr>
            <a:r>
              <a:rPr lang="en-US" altLang="en-US"/>
              <a:t>Stool microbiome analysisElectrodiagnosis</a:t>
            </a:r>
          </a:p>
          <a:p>
            <a:pPr eaLnBrk="1" hangingPunct="1">
              <a:lnSpc>
                <a:spcPct val="90000"/>
              </a:lnSpc>
            </a:pPr>
            <a:r>
              <a:rPr lang="en-US" altLang="en-US"/>
              <a:t>Hair, urine and stool analyses</a:t>
            </a:r>
          </a:p>
          <a:p>
            <a:pPr eaLnBrk="1" hangingPunct="1">
              <a:lnSpc>
                <a:spcPct val="90000"/>
              </a:lnSpc>
            </a:pPr>
            <a:r>
              <a:rPr lang="en-US" altLang="en-US"/>
              <a:t>Applied kinesiology</a:t>
            </a:r>
          </a:p>
          <a:p>
            <a:pPr eaLnBrk="1" hangingPunct="1">
              <a:lnSpc>
                <a:spcPct val="90000"/>
              </a:lnSpc>
            </a:pPr>
            <a:r>
              <a:rPr lang="en-US" altLang="en-US"/>
              <a:t>Some forms of acupuncture</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a:extLst>
              <a:ext uri="{FF2B5EF4-FFF2-40B4-BE49-F238E27FC236}">
                <a16:creationId xmlns:a16="http://schemas.microsoft.com/office/drawing/2014/main" id="{C9D840A2-A743-61FB-DB6D-308FC336E549}"/>
              </a:ext>
            </a:extLst>
          </p:cNvPr>
          <p:cNvSpPr>
            <a:spLocks noGrp="1" noChangeArrowheads="1"/>
          </p:cNvSpPr>
          <p:nvPr>
            <p:ph type="title"/>
          </p:nvPr>
        </p:nvSpPr>
        <p:spPr/>
        <p:txBody>
          <a:bodyPr/>
          <a:lstStyle/>
          <a:p>
            <a:r>
              <a:rPr lang="en-US" altLang="en-US"/>
              <a:t>Other Tests of Dubious Benefit</a:t>
            </a:r>
          </a:p>
        </p:txBody>
      </p:sp>
      <p:sp>
        <p:nvSpPr>
          <p:cNvPr id="121859" name="Content Placeholder 2">
            <a:extLst>
              <a:ext uri="{FF2B5EF4-FFF2-40B4-BE49-F238E27FC236}">
                <a16:creationId xmlns:a16="http://schemas.microsoft.com/office/drawing/2014/main" id="{D94703C7-936C-307F-2385-47B559CB05AD}"/>
              </a:ext>
            </a:extLst>
          </p:cNvPr>
          <p:cNvSpPr>
            <a:spLocks noGrp="1" noChangeArrowheads="1"/>
          </p:cNvSpPr>
          <p:nvPr>
            <p:ph idx="1"/>
          </p:nvPr>
        </p:nvSpPr>
        <p:spPr/>
        <p:txBody>
          <a:bodyPr/>
          <a:lstStyle/>
          <a:p>
            <a:pPr eaLnBrk="1" hangingPunct="1">
              <a:lnSpc>
                <a:spcPct val="90000"/>
              </a:lnSpc>
            </a:pPr>
            <a:r>
              <a:rPr lang="en-US" altLang="en-US"/>
              <a:t>Private companies offering DTC lab testing</a:t>
            </a:r>
          </a:p>
          <a:p>
            <a:pPr lvl="1" eaLnBrk="1" hangingPunct="1">
              <a:lnSpc>
                <a:spcPct val="90000"/>
              </a:lnSpc>
            </a:pPr>
            <a:r>
              <a:rPr lang="en-US" altLang="en-US"/>
              <a:t>E.g. Anylabtestnow</a:t>
            </a:r>
          </a:p>
          <a:p>
            <a:pPr eaLnBrk="1" hangingPunct="1">
              <a:lnSpc>
                <a:spcPct val="90000"/>
              </a:lnSpc>
            </a:pPr>
            <a:endParaRPr lang="en-US" altLang="en-US"/>
          </a:p>
          <a:p>
            <a:pPr eaLnBrk="1" hangingPunct="1">
              <a:lnSpc>
                <a:spcPct val="90000"/>
              </a:lnSpc>
            </a:pPr>
            <a:r>
              <a:rPr lang="en-US" altLang="en-US"/>
              <a:t>Consequences: Unnecessary anxiety, ineffective and/or unsafe treatments </a:t>
            </a:r>
            <a:r>
              <a:rPr lang="en-US" altLang="en-US">
                <a:cs typeface="Arial" panose="020B0604020202020204" pitchFamily="34" charset="0"/>
              </a:rPr>
              <a:t>→ disease progression</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E1A9D171-D520-9E97-8993-15C10B3E41B2}"/>
              </a:ext>
            </a:extLst>
          </p:cNvPr>
          <p:cNvSpPr>
            <a:spLocks noGrp="1" noChangeArrowheads="1"/>
          </p:cNvSpPr>
          <p:nvPr>
            <p:ph type="title"/>
          </p:nvPr>
        </p:nvSpPr>
        <p:spPr/>
        <p:txBody>
          <a:bodyPr/>
          <a:lstStyle/>
          <a:p>
            <a:pPr eaLnBrk="1" hangingPunct="1"/>
            <a:r>
              <a:rPr lang="en-US" altLang="en-US"/>
              <a:t>Risks of Unnecessary Testing</a:t>
            </a:r>
          </a:p>
        </p:txBody>
      </p:sp>
      <p:sp>
        <p:nvSpPr>
          <p:cNvPr id="122883" name="Rectangle 3">
            <a:extLst>
              <a:ext uri="{FF2B5EF4-FFF2-40B4-BE49-F238E27FC236}">
                <a16:creationId xmlns:a16="http://schemas.microsoft.com/office/drawing/2014/main" id="{2150BB2D-6FF2-D9AE-78AF-EA50FC905B6C}"/>
              </a:ext>
            </a:extLst>
          </p:cNvPr>
          <p:cNvSpPr>
            <a:spLocks noGrp="1" noChangeArrowheads="1"/>
          </p:cNvSpPr>
          <p:nvPr>
            <p:ph type="body" idx="1"/>
          </p:nvPr>
        </p:nvSpPr>
        <p:spPr/>
        <p:txBody>
          <a:bodyPr/>
          <a:lstStyle/>
          <a:p>
            <a:pPr eaLnBrk="1" hangingPunct="1"/>
            <a:r>
              <a:rPr lang="en-US" altLang="en-US"/>
              <a:t>False-positive test results extremely common among asymptomatic individuals</a:t>
            </a:r>
          </a:p>
          <a:p>
            <a:pPr eaLnBrk="1" hangingPunct="1"/>
            <a:r>
              <a:rPr lang="en-US" altLang="en-US"/>
              <a:t>Multiple tests increase likelihood of false-positive results</a:t>
            </a:r>
          </a:p>
          <a:p>
            <a:pPr lvl="1" eaLnBrk="1" hangingPunct="1"/>
            <a:r>
              <a:rPr lang="en-US" altLang="en-US"/>
              <a:t>Can lead to further unnecessary investigations, additional patient costs, heightened anxiety, and risk to future insurability</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E341ABC8-36B7-FE63-9F62-739AAB4723FA}"/>
              </a:ext>
            </a:extLst>
          </p:cNvPr>
          <p:cNvSpPr>
            <a:spLocks noGrp="1" noChangeArrowheads="1"/>
          </p:cNvSpPr>
          <p:nvPr>
            <p:ph type="title"/>
          </p:nvPr>
        </p:nvSpPr>
        <p:spPr/>
        <p:txBody>
          <a:bodyPr/>
          <a:lstStyle/>
          <a:p>
            <a:pPr eaLnBrk="1" hangingPunct="1"/>
            <a:r>
              <a:rPr lang="en-US" altLang="en-US"/>
              <a:t>Risks of Unnecessary Testing</a:t>
            </a:r>
          </a:p>
        </p:txBody>
      </p:sp>
      <p:sp>
        <p:nvSpPr>
          <p:cNvPr id="123907" name="Rectangle 3">
            <a:extLst>
              <a:ext uri="{FF2B5EF4-FFF2-40B4-BE49-F238E27FC236}">
                <a16:creationId xmlns:a16="http://schemas.microsoft.com/office/drawing/2014/main" id="{D91213DE-CF2A-17C0-8266-B0F34F6A97C3}"/>
              </a:ext>
            </a:extLst>
          </p:cNvPr>
          <p:cNvSpPr>
            <a:spLocks noGrp="1" noChangeArrowheads="1"/>
          </p:cNvSpPr>
          <p:nvPr>
            <p:ph type="body" idx="1"/>
          </p:nvPr>
        </p:nvSpPr>
        <p:spPr/>
        <p:txBody>
          <a:bodyPr/>
          <a:lstStyle/>
          <a:p>
            <a:pPr eaLnBrk="1" hangingPunct="1"/>
            <a:r>
              <a:rPr lang="en-US" altLang="en-US"/>
              <a:t>Conversely, true positive results can lead to over-diagnosis of conditions that would not have become clinically significant, thus leading to further risky interventions and possibly adverse effects on mental health</a:t>
            </a:r>
          </a:p>
          <a:p>
            <a:pPr eaLnBrk="1" hangingPunct="1"/>
            <a:endParaRPr lang="en-US" altLang="en-US"/>
          </a:p>
          <a:p>
            <a:pPr eaLnBrk="1" hangingPunct="1"/>
            <a:r>
              <a:rPr lang="en-US" altLang="en-US"/>
              <a:t>Recent charges, convictions of doctors performing unnecessary tests/surgeries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6F36BE34-232D-5ED2-930F-354016FC932B}"/>
              </a:ext>
            </a:extLst>
          </p:cNvPr>
          <p:cNvSpPr>
            <a:spLocks noGrp="1" noChangeArrowheads="1"/>
          </p:cNvSpPr>
          <p:nvPr>
            <p:ph type="title"/>
          </p:nvPr>
        </p:nvSpPr>
        <p:spPr/>
        <p:txBody>
          <a:bodyPr/>
          <a:lstStyle/>
          <a:p>
            <a:pPr eaLnBrk="1" hangingPunct="1"/>
            <a:r>
              <a:rPr lang="en-US" altLang="en-US" sz="4000"/>
              <a:t>Unnecessary Testing Common in Luxury Care Clinics: Examples</a:t>
            </a:r>
          </a:p>
        </p:txBody>
      </p:sp>
      <p:sp>
        <p:nvSpPr>
          <p:cNvPr id="124931" name="Rectangle 3">
            <a:extLst>
              <a:ext uri="{FF2B5EF4-FFF2-40B4-BE49-F238E27FC236}">
                <a16:creationId xmlns:a16="http://schemas.microsoft.com/office/drawing/2014/main" id="{31A68293-C716-3335-5699-FCC16CE88E94}"/>
              </a:ext>
            </a:extLst>
          </p:cNvPr>
          <p:cNvSpPr>
            <a:spLocks noGrp="1" noChangeArrowheads="1"/>
          </p:cNvSpPr>
          <p:nvPr>
            <p:ph type="body" idx="1"/>
          </p:nvPr>
        </p:nvSpPr>
        <p:spPr/>
        <p:txBody>
          <a:bodyPr/>
          <a:lstStyle/>
          <a:p>
            <a:pPr eaLnBrk="1" hangingPunct="1"/>
            <a:r>
              <a:rPr lang="en-US" altLang="en-US" sz="2800"/>
              <a:t>Percent body fat measurements</a:t>
            </a:r>
          </a:p>
          <a:p>
            <a:pPr eaLnBrk="1" hangingPunct="1"/>
            <a:r>
              <a:rPr lang="en-US" altLang="en-US" sz="2800"/>
              <a:t>CXRs in smokers and nonsmokers 35 and older to screen for lung cancer</a:t>
            </a:r>
          </a:p>
          <a:p>
            <a:pPr eaLnBrk="1" hangingPunct="1"/>
            <a:r>
              <a:rPr lang="en-US" altLang="en-US" sz="2800"/>
              <a:t>Electron-beam CT scans and stress echocardiograms to look for evidence of coronary artery disease in asymptomatic, low risk patients (400,000 in 2007)</a:t>
            </a:r>
          </a:p>
          <a:p>
            <a:pPr eaLnBrk="1" hangingPunct="1"/>
            <a:r>
              <a:rPr lang="en-US" altLang="en-US" sz="2800"/>
              <a:t>Carotid ultrasounds to assess stroke risk</a:t>
            </a:r>
          </a:p>
          <a:p>
            <a:pPr lvl="1" eaLnBrk="1" hangingPunct="1"/>
            <a:r>
              <a:rPr lang="en-US" altLang="en-US"/>
              <a:t>Peggy Fleming promoting</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5B53C60B-A4DF-FD17-2E16-62C34A04784F}"/>
              </a:ext>
            </a:extLst>
          </p:cNvPr>
          <p:cNvSpPr>
            <a:spLocks noGrp="1" noChangeArrowheads="1"/>
          </p:cNvSpPr>
          <p:nvPr>
            <p:ph type="title"/>
          </p:nvPr>
        </p:nvSpPr>
        <p:spPr/>
        <p:txBody>
          <a:bodyPr/>
          <a:lstStyle/>
          <a:p>
            <a:pPr eaLnBrk="1" hangingPunct="1"/>
            <a:r>
              <a:rPr lang="en-US" altLang="en-US" sz="4000"/>
              <a:t>Unnecessary Testing Common in Luxury Care Clinics: Examples</a:t>
            </a:r>
          </a:p>
        </p:txBody>
      </p:sp>
      <p:sp>
        <p:nvSpPr>
          <p:cNvPr id="125955" name="Rectangle 3">
            <a:extLst>
              <a:ext uri="{FF2B5EF4-FFF2-40B4-BE49-F238E27FC236}">
                <a16:creationId xmlns:a16="http://schemas.microsoft.com/office/drawing/2014/main" id="{FE815E2E-A465-D956-E0D2-6A55DA5BC29B}"/>
              </a:ext>
            </a:extLst>
          </p:cNvPr>
          <p:cNvSpPr>
            <a:spLocks noGrp="1" noChangeArrowheads="1"/>
          </p:cNvSpPr>
          <p:nvPr>
            <p:ph type="body" idx="1"/>
          </p:nvPr>
        </p:nvSpPr>
        <p:spPr/>
        <p:txBody>
          <a:bodyPr/>
          <a:lstStyle/>
          <a:p>
            <a:pPr eaLnBrk="1" hangingPunct="1"/>
            <a:r>
              <a:rPr lang="en-US" altLang="en-US" sz="2800" dirty="0"/>
              <a:t>Abdominal-pelvic ultrasounds to screen for liver or ovarian cancer</a:t>
            </a:r>
          </a:p>
          <a:p>
            <a:pPr lvl="1" eaLnBrk="1" hangingPunct="1"/>
            <a:r>
              <a:rPr lang="en-US" altLang="en-US" sz="2400" dirty="0"/>
              <a:t>CA-125 testing (with or without pelvic ultrasound) of post-menopausal women may prevent ovarian cancer death (but NNS high and only 1/3 women who underwent surgery had ovarian cancer; findings preliminary; ?cost effectiveness?)</a:t>
            </a:r>
          </a:p>
          <a:p>
            <a:pPr lvl="2" eaLnBrk="1" hangingPunct="1"/>
            <a:r>
              <a:rPr lang="en-US" altLang="en-US" sz="2000" dirty="0"/>
              <a:t>Subsequent study showed no mortality benefit and many unnecessary surgeries, some with major complications</a:t>
            </a:r>
          </a:p>
          <a:p>
            <a:pPr lvl="1" eaLnBrk="1" hangingPunct="1"/>
            <a:r>
              <a:rPr lang="en-US" altLang="en-US" sz="2400" dirty="0"/>
              <a:t>Others note that screening pelvic exams have no effect on morbidity or mortality from benign and malignant gynecological conditions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3EE1EE0F-4291-4F8B-FACB-C02C6E4AEB2D}"/>
              </a:ext>
            </a:extLst>
          </p:cNvPr>
          <p:cNvSpPr>
            <a:spLocks noGrp="1" noChangeArrowheads="1"/>
          </p:cNvSpPr>
          <p:nvPr>
            <p:ph type="title"/>
          </p:nvPr>
        </p:nvSpPr>
        <p:spPr/>
        <p:txBody>
          <a:bodyPr/>
          <a:lstStyle/>
          <a:p>
            <a:pPr eaLnBrk="1" hangingPunct="1"/>
            <a:r>
              <a:rPr lang="en-US" altLang="en-US"/>
              <a:t>Luxury Care is Unfair</a:t>
            </a:r>
          </a:p>
        </p:txBody>
      </p:sp>
      <p:sp>
        <p:nvSpPr>
          <p:cNvPr id="126979" name="Rectangle 3">
            <a:extLst>
              <a:ext uri="{FF2B5EF4-FFF2-40B4-BE49-F238E27FC236}">
                <a16:creationId xmlns:a16="http://schemas.microsoft.com/office/drawing/2014/main" id="{413C144B-274D-CC38-CC6D-BBEDDF2D02AA}"/>
              </a:ext>
            </a:extLst>
          </p:cNvPr>
          <p:cNvSpPr>
            <a:spLocks noGrp="1" noChangeArrowheads="1"/>
          </p:cNvSpPr>
          <p:nvPr>
            <p:ph type="body" idx="1"/>
          </p:nvPr>
        </p:nvSpPr>
        <p:spPr/>
        <p:txBody>
          <a:bodyPr/>
          <a:lstStyle/>
          <a:p>
            <a:pPr eaLnBrk="1" hangingPunct="1"/>
            <a:r>
              <a:rPr lang="en-US" altLang="en-US"/>
              <a:t>Technician and equipment time diverted to produce immediate results</a:t>
            </a:r>
          </a:p>
          <a:p>
            <a:pPr eaLnBrk="1" hangingPunct="1"/>
            <a:r>
              <a:rPr lang="en-US" altLang="en-US"/>
              <a:t>Patients jump the queue in the radiology and phlebotomy suites</a:t>
            </a:r>
          </a:p>
          <a:p>
            <a:pPr eaLnBrk="1" hangingPunct="1"/>
            <a:r>
              <a:rPr lang="en-US" altLang="en-US"/>
              <a:t>Tests for other patients with more appropriate/urgent needs may be delayed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F80D50F1-F7CE-7131-39B5-6519AABD3AE3}"/>
              </a:ext>
            </a:extLst>
          </p:cNvPr>
          <p:cNvSpPr>
            <a:spLocks noGrp="1" noChangeArrowheads="1"/>
          </p:cNvSpPr>
          <p:nvPr>
            <p:ph type="title"/>
          </p:nvPr>
        </p:nvSpPr>
        <p:spPr/>
        <p:txBody>
          <a:bodyPr/>
          <a:lstStyle/>
          <a:p>
            <a:pPr eaLnBrk="1" hangingPunct="1"/>
            <a:r>
              <a:rPr lang="en-US" altLang="en-US" sz="3200"/>
              <a:t>Many Luxury Care Clinics are Associated with Academic Medical Centers</a:t>
            </a:r>
          </a:p>
        </p:txBody>
      </p:sp>
      <p:sp>
        <p:nvSpPr>
          <p:cNvPr id="128003" name="Rectangle 3">
            <a:extLst>
              <a:ext uri="{FF2B5EF4-FFF2-40B4-BE49-F238E27FC236}">
                <a16:creationId xmlns:a16="http://schemas.microsoft.com/office/drawing/2014/main" id="{09EA7EF1-C045-80C5-5FD6-D940C9B9FAD3}"/>
              </a:ext>
            </a:extLst>
          </p:cNvPr>
          <p:cNvSpPr>
            <a:spLocks noGrp="1" noChangeArrowheads="1"/>
          </p:cNvSpPr>
          <p:nvPr>
            <p:ph type="body" idx="1"/>
          </p:nvPr>
        </p:nvSpPr>
        <p:spPr/>
        <p:txBody>
          <a:bodyPr/>
          <a:lstStyle/>
          <a:p>
            <a:pPr eaLnBrk="1" hangingPunct="1"/>
            <a:r>
              <a:rPr lang="en-US" altLang="en-US" sz="3600"/>
              <a:t>Sullies these institutions' images as arbiters of evidence-based medicine</a:t>
            </a:r>
          </a:p>
          <a:p>
            <a:pPr eaLnBrk="1" hangingPunct="1"/>
            <a:endParaRPr lang="en-US" altLang="en-US" sz="3600"/>
          </a:p>
          <a:p>
            <a:pPr eaLnBrk="1" hangingPunct="1"/>
            <a:r>
              <a:rPr lang="en-US" altLang="en-US" sz="3600"/>
              <a:t>Unnecessary testing sends mixed message to trainees and patients about when and why to use diagnostic studies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E9166EA8-5A27-E777-AEFA-3591CD2E2ECA}"/>
              </a:ext>
            </a:extLst>
          </p:cNvPr>
          <p:cNvSpPr>
            <a:spLocks noGrp="1" noChangeArrowheads="1"/>
          </p:cNvSpPr>
          <p:nvPr>
            <p:ph type="title"/>
          </p:nvPr>
        </p:nvSpPr>
        <p:spPr/>
        <p:txBody>
          <a:bodyPr/>
          <a:lstStyle/>
          <a:p>
            <a:pPr eaLnBrk="1" hangingPunct="1"/>
            <a:r>
              <a:rPr lang="en-US" altLang="en-US" sz="4000"/>
              <a:t>Luxury Care and Academic Medical Centers</a:t>
            </a:r>
          </a:p>
        </p:txBody>
      </p:sp>
      <p:sp>
        <p:nvSpPr>
          <p:cNvPr id="129027" name="Rectangle 3">
            <a:extLst>
              <a:ext uri="{FF2B5EF4-FFF2-40B4-BE49-F238E27FC236}">
                <a16:creationId xmlns:a16="http://schemas.microsoft.com/office/drawing/2014/main" id="{E3327719-4AD6-8145-9BD4-F345CA5D6BFB}"/>
              </a:ext>
            </a:extLst>
          </p:cNvPr>
          <p:cNvSpPr>
            <a:spLocks noGrp="1" noChangeArrowheads="1"/>
          </p:cNvSpPr>
          <p:nvPr>
            <p:ph type="body" idx="1"/>
          </p:nvPr>
        </p:nvSpPr>
        <p:spPr/>
        <p:txBody>
          <a:bodyPr/>
          <a:lstStyle/>
          <a:p>
            <a:pPr eaLnBrk="1" hangingPunct="1"/>
            <a:r>
              <a:rPr lang="en-US" altLang="en-US" sz="3600"/>
              <a:t>Facilitates erosion of professional ethics by perpetuating a two-tiered system of care within institutions that have been the traditional healthcare providers to the indigent and where clinicians in training learn professional ethics</a:t>
            </a:r>
          </a:p>
          <a:p>
            <a:pPr eaLnBrk="1" hangingPunct="1"/>
            <a:endParaRPr lang="en-US" alt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8B7EB1AD-5DBE-F62A-D9FC-1C9953F88EE1}"/>
              </a:ext>
            </a:extLst>
          </p:cNvPr>
          <p:cNvSpPr>
            <a:spLocks noGrp="1" noChangeArrowheads="1"/>
          </p:cNvSpPr>
          <p:nvPr>
            <p:ph type="title"/>
          </p:nvPr>
        </p:nvSpPr>
        <p:spPr/>
        <p:txBody>
          <a:bodyPr/>
          <a:lstStyle/>
          <a:p>
            <a:pPr eaLnBrk="1" hangingPunct="1"/>
            <a:r>
              <a:rPr lang="en-US" altLang="en-US"/>
              <a:t>Luxury Care</a:t>
            </a:r>
          </a:p>
        </p:txBody>
      </p:sp>
      <p:sp>
        <p:nvSpPr>
          <p:cNvPr id="130051" name="Rectangle 3">
            <a:extLst>
              <a:ext uri="{FF2B5EF4-FFF2-40B4-BE49-F238E27FC236}">
                <a16:creationId xmlns:a16="http://schemas.microsoft.com/office/drawing/2014/main" id="{43F969E8-48C9-B3BC-5995-5359068762FF}"/>
              </a:ext>
            </a:extLst>
          </p:cNvPr>
          <p:cNvSpPr>
            <a:spLocks noGrp="1" noChangeArrowheads="1"/>
          </p:cNvSpPr>
          <p:nvPr>
            <p:ph type="body" idx="1"/>
          </p:nvPr>
        </p:nvSpPr>
        <p:spPr/>
        <p:txBody>
          <a:bodyPr/>
          <a:lstStyle/>
          <a:p>
            <a:pPr eaLnBrk="1" hangingPunct="1"/>
            <a:r>
              <a:rPr lang="en-US" altLang="en-US" sz="2800"/>
              <a:t>Runs counter to physicians' ethical obligations to contribute to the responsible stewardship of health care resources</a:t>
            </a:r>
          </a:p>
          <a:p>
            <a:pPr eaLnBrk="1" hangingPunct="1"/>
            <a:r>
              <a:rPr lang="en-US" altLang="en-US" sz="2800"/>
              <a:t>While some might argue that if patients are willing to pay for scientifically unsupported testing, they should be allowed to do so, such a 'buffet' approach to diagnosis over-medicalizes healthcare and makes a mockery of evidence-based medicine</a:t>
            </a:r>
          </a:p>
          <a:p>
            <a:pPr eaLnBrk="1" hangingPunct="1"/>
            <a:endParaRPr lang="en-US" altLang="en-US" sz="280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5E4CC256-8D52-E2EA-C385-4BEC167CF801}"/>
              </a:ext>
            </a:extLst>
          </p:cNvPr>
          <p:cNvSpPr>
            <a:spLocks noGrp="1" noChangeArrowheads="1"/>
          </p:cNvSpPr>
          <p:nvPr>
            <p:ph type="title"/>
          </p:nvPr>
        </p:nvSpPr>
        <p:spPr/>
        <p:txBody>
          <a:bodyPr/>
          <a:lstStyle/>
          <a:p>
            <a:pPr eaLnBrk="1" hangingPunct="1"/>
            <a:r>
              <a:rPr lang="en-US" altLang="en-US"/>
              <a:t>Recognizing Health Scams</a:t>
            </a:r>
          </a:p>
        </p:txBody>
      </p:sp>
      <p:sp>
        <p:nvSpPr>
          <p:cNvPr id="131075" name="Rectangle 3">
            <a:extLst>
              <a:ext uri="{FF2B5EF4-FFF2-40B4-BE49-F238E27FC236}">
                <a16:creationId xmlns:a16="http://schemas.microsoft.com/office/drawing/2014/main" id="{5FB0850D-EC90-D52E-02A7-D10CCECCD16B}"/>
              </a:ext>
            </a:extLst>
          </p:cNvPr>
          <p:cNvSpPr>
            <a:spLocks noGrp="1" noChangeArrowheads="1"/>
          </p:cNvSpPr>
          <p:nvPr>
            <p:ph type="body" idx="1"/>
          </p:nvPr>
        </p:nvSpPr>
        <p:spPr/>
        <p:txBody>
          <a:bodyPr/>
          <a:lstStyle/>
          <a:p>
            <a:pPr eaLnBrk="1" hangingPunct="1"/>
            <a:r>
              <a:rPr lang="en-US" altLang="en-US" sz="2800"/>
              <a:t>Claims pitched directly to the media, rather than via publication in peer-reviewed journals</a:t>
            </a:r>
          </a:p>
          <a:p>
            <a:pPr eaLnBrk="1" hangingPunct="1"/>
            <a:r>
              <a:rPr lang="en-US" altLang="en-US" sz="2800"/>
              <a:t>Discoverer says that a powerful establishment is trying to suppress his or her work</a:t>
            </a:r>
          </a:p>
          <a:p>
            <a:pPr eaLnBrk="1" hangingPunct="1"/>
            <a:r>
              <a:rPr lang="en-US" altLang="en-US" sz="2800"/>
              <a:t>Appeals to false authorities, emotion, or magical thinking</a:t>
            </a:r>
          </a:p>
          <a:p>
            <a:pPr eaLnBrk="1" hangingPunct="1"/>
            <a:r>
              <a:rPr lang="en-US" altLang="en-US" sz="2800"/>
              <a:t>Scientific effect involved at the very limits of detection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5239503E-0126-6436-C40E-0CB12AA368F5}"/>
              </a:ext>
            </a:extLst>
          </p:cNvPr>
          <p:cNvSpPr>
            <a:spLocks noGrp="1" noChangeArrowheads="1"/>
          </p:cNvSpPr>
          <p:nvPr>
            <p:ph type="title"/>
          </p:nvPr>
        </p:nvSpPr>
        <p:spPr/>
        <p:txBody>
          <a:bodyPr/>
          <a:lstStyle/>
          <a:p>
            <a:pPr eaLnBrk="1" hangingPunct="1"/>
            <a:r>
              <a:rPr lang="en-US" altLang="en-US"/>
              <a:t>Recognizing Health Scams</a:t>
            </a:r>
          </a:p>
        </p:txBody>
      </p:sp>
      <p:sp>
        <p:nvSpPr>
          <p:cNvPr id="132099" name="Rectangle 3">
            <a:extLst>
              <a:ext uri="{FF2B5EF4-FFF2-40B4-BE49-F238E27FC236}">
                <a16:creationId xmlns:a16="http://schemas.microsoft.com/office/drawing/2014/main" id="{B59DA0C4-FF55-157E-3133-190E067D1243}"/>
              </a:ext>
            </a:extLst>
          </p:cNvPr>
          <p:cNvSpPr>
            <a:spLocks noGrp="1" noChangeArrowheads="1"/>
          </p:cNvSpPr>
          <p:nvPr>
            <p:ph type="body" idx="1"/>
          </p:nvPr>
        </p:nvSpPr>
        <p:spPr/>
        <p:txBody>
          <a:bodyPr/>
          <a:lstStyle/>
          <a:p>
            <a:pPr eaLnBrk="1" hangingPunct="1"/>
            <a:r>
              <a:rPr lang="en-US" altLang="en-US"/>
              <a:t>Evidence for test or treatment anecdotal / relies on subjective validation</a:t>
            </a:r>
          </a:p>
          <a:p>
            <a:pPr eaLnBrk="1" hangingPunct="1"/>
            <a:r>
              <a:rPr lang="en-US" altLang="en-US"/>
              <a:t>Promoter states a belief is credible because it has endured for centuries</a:t>
            </a:r>
          </a:p>
          <a:p>
            <a:pPr eaLnBrk="1" hangingPunct="1"/>
            <a:r>
              <a:rPr lang="en-US" altLang="en-US"/>
              <a:t>Need to propose new laws of nature to explain an observation</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F71F8D9-B1CC-BAF1-F66F-FA65D575B255}"/>
              </a:ext>
            </a:extLst>
          </p:cNvPr>
          <p:cNvSpPr>
            <a:spLocks noGrp="1" noChangeArrowheads="1"/>
          </p:cNvSpPr>
          <p:nvPr>
            <p:ph type="title"/>
          </p:nvPr>
        </p:nvSpPr>
        <p:spPr/>
        <p:txBody>
          <a:bodyPr/>
          <a:lstStyle/>
          <a:p>
            <a:pPr eaLnBrk="1" hangingPunct="1"/>
            <a:r>
              <a:rPr lang="en-US" altLang="en-US" sz="4000"/>
              <a:t>Educational Deficits Perpetuate Unnecessary Testing</a:t>
            </a:r>
          </a:p>
        </p:txBody>
      </p:sp>
      <p:sp>
        <p:nvSpPr>
          <p:cNvPr id="133123" name="Rectangle 3">
            <a:extLst>
              <a:ext uri="{FF2B5EF4-FFF2-40B4-BE49-F238E27FC236}">
                <a16:creationId xmlns:a16="http://schemas.microsoft.com/office/drawing/2014/main" id="{E7D4AC78-936C-E697-973E-FBAA64639451}"/>
              </a:ext>
            </a:extLst>
          </p:cNvPr>
          <p:cNvSpPr>
            <a:spLocks noGrp="1" noChangeArrowheads="1"/>
          </p:cNvSpPr>
          <p:nvPr>
            <p:ph type="body" idx="1"/>
          </p:nvPr>
        </p:nvSpPr>
        <p:spPr/>
        <p:txBody>
          <a:bodyPr/>
          <a:lstStyle/>
          <a:p>
            <a:pPr eaLnBrk="1" hangingPunct="1"/>
            <a:r>
              <a:rPr lang="en-US" altLang="en-US" sz="2800"/>
              <a:t>Inadequate funding of science and health education means individuals may lack skepticism necessary to recognize unwarranted testing</a:t>
            </a:r>
          </a:p>
          <a:p>
            <a:pPr marL="342900" lvl="1" indent="-342900" eaLnBrk="1" hangingPunct="1">
              <a:buFontTx/>
              <a:buChar char="•"/>
            </a:pPr>
            <a:r>
              <a:rPr lang="en-US" altLang="en-US"/>
              <a:t>Patients and doctors overestimate benefits and underestimate risks of cancer screening tests</a:t>
            </a:r>
          </a:p>
          <a:p>
            <a:pPr marL="742950" lvl="2" indent="-342900" eaLnBrk="1" hangingPunct="1"/>
            <a:r>
              <a:rPr lang="en-US" altLang="en-US" sz="2800"/>
              <a:t>Screening tests in those with advanced cognitive impairment, limited life expectancy, and pre-existing metastatic cancer not uncommon</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725B52EF-0CE2-AC56-EF17-32BB1BB90E99}"/>
              </a:ext>
            </a:extLst>
          </p:cNvPr>
          <p:cNvSpPr>
            <a:spLocks noGrp="1" noChangeArrowheads="1"/>
          </p:cNvSpPr>
          <p:nvPr>
            <p:ph type="title"/>
          </p:nvPr>
        </p:nvSpPr>
        <p:spPr/>
        <p:txBody>
          <a:bodyPr/>
          <a:lstStyle/>
          <a:p>
            <a:pPr eaLnBrk="1" hangingPunct="1"/>
            <a:r>
              <a:rPr lang="en-US" altLang="en-US" sz="4000"/>
              <a:t>Environment of Anti-Science/Pseudoscience</a:t>
            </a:r>
          </a:p>
        </p:txBody>
      </p:sp>
      <p:sp>
        <p:nvSpPr>
          <p:cNvPr id="134147" name="Rectangle 3">
            <a:extLst>
              <a:ext uri="{FF2B5EF4-FFF2-40B4-BE49-F238E27FC236}">
                <a16:creationId xmlns:a16="http://schemas.microsoft.com/office/drawing/2014/main" id="{FDD1AB3E-10EB-D776-6DDE-4BFDF9E6C28D}"/>
              </a:ext>
            </a:extLst>
          </p:cNvPr>
          <p:cNvSpPr>
            <a:spLocks noGrp="1" noChangeArrowheads="1"/>
          </p:cNvSpPr>
          <p:nvPr>
            <p:ph type="body" idx="1"/>
          </p:nvPr>
        </p:nvSpPr>
        <p:spPr/>
        <p:txBody>
          <a:bodyPr/>
          <a:lstStyle/>
          <a:p>
            <a:pPr eaLnBrk="1" hangingPunct="1"/>
            <a:r>
              <a:rPr lang="en-US" altLang="en-US" sz="2800"/>
              <a:t>Erosion of science under the Bush administration:</a:t>
            </a:r>
          </a:p>
          <a:p>
            <a:pPr lvl="1" eaLnBrk="1" hangingPunct="1"/>
            <a:r>
              <a:rPr lang="en-US" altLang="en-US" sz="2400"/>
              <a:t>Appointments to key scientific bodies based on corporate connections and political or religious ideology, rather than scientific expertise</a:t>
            </a:r>
          </a:p>
          <a:p>
            <a:pPr lvl="1" eaLnBrk="1" hangingPunct="1"/>
            <a:r>
              <a:rPr lang="en-US" altLang="en-US" sz="2400"/>
              <a:t>Excessive corporate influence over legislation</a:t>
            </a:r>
          </a:p>
          <a:p>
            <a:pPr lvl="1" eaLnBrk="1" hangingPunct="1"/>
            <a:r>
              <a:rPr lang="en-US" altLang="en-US" sz="2400"/>
              <a:t>The rewriting and even suppression of scientific policy statements</a:t>
            </a:r>
          </a:p>
          <a:p>
            <a:pPr eaLnBrk="1" hangingPunct="1"/>
            <a:r>
              <a:rPr lang="en-US" altLang="en-US" sz="2800"/>
              <a:t>Continues under Obama</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5DBDA8C6-46EE-7372-D114-8E0A01BEF5DE}"/>
              </a:ext>
            </a:extLst>
          </p:cNvPr>
          <p:cNvSpPr>
            <a:spLocks noGrp="1" noChangeArrowheads="1"/>
          </p:cNvSpPr>
          <p:nvPr>
            <p:ph type="title"/>
          </p:nvPr>
        </p:nvSpPr>
        <p:spPr/>
        <p:txBody>
          <a:bodyPr/>
          <a:lstStyle/>
          <a:p>
            <a:pPr eaLnBrk="1" hangingPunct="1"/>
            <a:r>
              <a:rPr lang="en-US" altLang="en-US" dirty="0"/>
              <a:t>Conclusions</a:t>
            </a:r>
          </a:p>
        </p:txBody>
      </p:sp>
      <p:sp>
        <p:nvSpPr>
          <p:cNvPr id="135171" name="Rectangle 3">
            <a:extLst>
              <a:ext uri="{FF2B5EF4-FFF2-40B4-BE49-F238E27FC236}">
                <a16:creationId xmlns:a16="http://schemas.microsoft.com/office/drawing/2014/main" id="{C7FABF8B-345B-DEA9-D209-E8C0AD8871B9}"/>
              </a:ext>
            </a:extLst>
          </p:cNvPr>
          <p:cNvSpPr>
            <a:spLocks noGrp="1" noChangeArrowheads="1"/>
          </p:cNvSpPr>
          <p:nvPr>
            <p:ph type="body" idx="1"/>
          </p:nvPr>
        </p:nvSpPr>
        <p:spPr/>
        <p:txBody>
          <a:bodyPr/>
          <a:lstStyle/>
          <a:p>
            <a:pPr eaLnBrk="1" hangingPunct="1"/>
            <a:r>
              <a:rPr lang="en-US" altLang="en-US" sz="3600" dirty="0"/>
              <a:t>Query healthcare providers about sources of reliable information</a:t>
            </a:r>
          </a:p>
          <a:p>
            <a:pPr eaLnBrk="1" hangingPunct="1"/>
            <a:r>
              <a:rPr lang="en-US" altLang="en-US" sz="3600" dirty="0"/>
              <a:t>Consult providers before obtaining screening and/or diagnostic tests or undergoing alternative treatments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68FB-50F4-0DC9-875C-2EF7E8966EF6}"/>
              </a:ext>
            </a:extLst>
          </p:cNvPr>
          <p:cNvSpPr>
            <a:spLocks noGrp="1"/>
          </p:cNvSpPr>
          <p:nvPr>
            <p:ph type="title"/>
          </p:nvPr>
        </p:nvSpPr>
        <p:spPr/>
        <p:txBody>
          <a:bodyPr/>
          <a:lstStyle/>
          <a:p>
            <a:r>
              <a:rPr lang="en-AU" dirty="0"/>
              <a:t>Conclusions</a:t>
            </a:r>
          </a:p>
        </p:txBody>
      </p:sp>
      <p:sp>
        <p:nvSpPr>
          <p:cNvPr id="3" name="Content Placeholder 2">
            <a:extLst>
              <a:ext uri="{FF2B5EF4-FFF2-40B4-BE49-F238E27FC236}">
                <a16:creationId xmlns:a16="http://schemas.microsoft.com/office/drawing/2014/main" id="{3EB4A7D7-C82B-E971-7D57-3D6DE873E07A}"/>
              </a:ext>
            </a:extLst>
          </p:cNvPr>
          <p:cNvSpPr>
            <a:spLocks noGrp="1"/>
          </p:cNvSpPr>
          <p:nvPr>
            <p:ph idx="1"/>
          </p:nvPr>
        </p:nvSpPr>
        <p:spPr/>
        <p:txBody>
          <a:bodyPr/>
          <a:lstStyle/>
          <a:p>
            <a:r>
              <a:rPr lang="en-US" altLang="en-US" dirty="0"/>
              <a:t>Radiation stewardship is key, including use of alternative modalities and improvements in consent process</a:t>
            </a:r>
          </a:p>
          <a:p>
            <a:r>
              <a:rPr lang="en-AU" dirty="0"/>
              <a:t>Development of ultra-low dose CT ongoing</a:t>
            </a:r>
          </a:p>
          <a:p>
            <a:r>
              <a:rPr lang="en-AU" dirty="0"/>
              <a:t>Need for increased physician awareness, individualized data, and improvements in patient consent process</a:t>
            </a:r>
          </a:p>
        </p:txBody>
      </p:sp>
    </p:spTree>
    <p:extLst>
      <p:ext uri="{BB962C8B-B14F-4D97-AF65-F5344CB8AC3E}">
        <p14:creationId xmlns:p14="http://schemas.microsoft.com/office/powerpoint/2010/main" val="221884396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65889F71-A254-3E71-B6A2-7F63D2E36FB9}"/>
              </a:ext>
            </a:extLst>
          </p:cNvPr>
          <p:cNvSpPr>
            <a:spLocks noGrp="1" noChangeArrowheads="1"/>
          </p:cNvSpPr>
          <p:nvPr>
            <p:ph type="title"/>
          </p:nvPr>
        </p:nvSpPr>
        <p:spPr/>
        <p:txBody>
          <a:bodyPr/>
          <a:lstStyle/>
          <a:p>
            <a:pPr eaLnBrk="1" hangingPunct="1"/>
            <a:r>
              <a:rPr lang="en-US" altLang="en-US"/>
              <a:t>Conclusions</a:t>
            </a:r>
          </a:p>
        </p:txBody>
      </p:sp>
      <p:sp>
        <p:nvSpPr>
          <p:cNvPr id="136195" name="Rectangle 3">
            <a:extLst>
              <a:ext uri="{FF2B5EF4-FFF2-40B4-BE49-F238E27FC236}">
                <a16:creationId xmlns:a16="http://schemas.microsoft.com/office/drawing/2014/main" id="{CDBCA41C-06B0-15E1-FDE3-8B1E93231752}"/>
              </a:ext>
            </a:extLst>
          </p:cNvPr>
          <p:cNvSpPr>
            <a:spLocks noGrp="1" noChangeArrowheads="1"/>
          </p:cNvSpPr>
          <p:nvPr>
            <p:ph type="body" idx="1"/>
          </p:nvPr>
        </p:nvSpPr>
        <p:spPr/>
        <p:txBody>
          <a:bodyPr/>
          <a:lstStyle/>
          <a:p>
            <a:pPr eaLnBrk="1" hangingPunct="1"/>
            <a:r>
              <a:rPr lang="en-US" altLang="en-US" sz="4000" dirty="0"/>
              <a:t>Unnecessary testing common among both traditional and alternative medical providers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BA2C80F8-3B0B-772C-1716-5CA9E7269CD5}"/>
              </a:ext>
            </a:extLst>
          </p:cNvPr>
          <p:cNvSpPr>
            <a:spLocks noGrp="1" noChangeArrowheads="1"/>
          </p:cNvSpPr>
          <p:nvPr>
            <p:ph type="title"/>
          </p:nvPr>
        </p:nvSpPr>
        <p:spPr/>
        <p:txBody>
          <a:bodyPr/>
          <a:lstStyle/>
          <a:p>
            <a:pPr eaLnBrk="1" hangingPunct="1"/>
            <a:r>
              <a:rPr lang="en-US" altLang="en-US"/>
              <a:t>Suggestions</a:t>
            </a:r>
          </a:p>
        </p:txBody>
      </p:sp>
      <p:sp>
        <p:nvSpPr>
          <p:cNvPr id="137219" name="Rectangle 3">
            <a:extLst>
              <a:ext uri="{FF2B5EF4-FFF2-40B4-BE49-F238E27FC236}">
                <a16:creationId xmlns:a16="http://schemas.microsoft.com/office/drawing/2014/main" id="{15097361-358A-AF53-A066-D379556F29F1}"/>
              </a:ext>
            </a:extLst>
          </p:cNvPr>
          <p:cNvSpPr>
            <a:spLocks noGrp="1" noChangeArrowheads="1"/>
          </p:cNvSpPr>
          <p:nvPr>
            <p:ph type="body" idx="1"/>
          </p:nvPr>
        </p:nvSpPr>
        <p:spPr/>
        <p:txBody>
          <a:bodyPr/>
          <a:lstStyle/>
          <a:p>
            <a:pPr eaLnBrk="1" hangingPunct="1"/>
            <a:r>
              <a:rPr lang="en-US" altLang="en-US" sz="2400"/>
              <a:t>Improved science and health education, more nuanced and responsible communication of medical information by the media, enhanced scientific integrity of governmental bodies, eliminating -- or at least limiting the expansion of -- luxury care, longer clinic visits, and better communication between patients and healthcare providers would all help contribute to increased use of appropriate, less harmful screening practices (along with less use of unnecessary tests) and to enhanced health outcomes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440AEC8A-CB87-E10C-5C5C-D9E8F7C1A8DA}"/>
              </a:ext>
            </a:extLst>
          </p:cNvPr>
          <p:cNvSpPr>
            <a:spLocks noGrp="1" noChangeArrowheads="1"/>
          </p:cNvSpPr>
          <p:nvPr>
            <p:ph type="title"/>
          </p:nvPr>
        </p:nvSpPr>
        <p:spPr/>
        <p:txBody>
          <a:bodyPr/>
          <a:lstStyle/>
          <a:p>
            <a:pPr eaLnBrk="1" hangingPunct="1"/>
            <a:r>
              <a:rPr lang="en-US" altLang="en-US" dirty="0"/>
              <a:t>Papers/References</a:t>
            </a:r>
          </a:p>
        </p:txBody>
      </p:sp>
      <p:sp>
        <p:nvSpPr>
          <p:cNvPr id="138243" name="Rectangle 3">
            <a:extLst>
              <a:ext uri="{FF2B5EF4-FFF2-40B4-BE49-F238E27FC236}">
                <a16:creationId xmlns:a16="http://schemas.microsoft.com/office/drawing/2014/main" id="{15665B1C-79E5-FB3C-B415-33385E9B0F66}"/>
              </a:ext>
            </a:extLst>
          </p:cNvPr>
          <p:cNvSpPr>
            <a:spLocks noGrp="1" noChangeArrowheads="1"/>
          </p:cNvSpPr>
          <p:nvPr>
            <p:ph type="body" idx="1"/>
          </p:nvPr>
        </p:nvSpPr>
        <p:spPr/>
        <p:txBody>
          <a:bodyPr/>
          <a:lstStyle/>
          <a:p>
            <a:pPr eaLnBrk="1" hangingPunct="1">
              <a:lnSpc>
                <a:spcPct val="90000"/>
              </a:lnSpc>
            </a:pPr>
            <a:r>
              <a:rPr lang="en-US" altLang="en-US" sz="2400" dirty="0"/>
              <a:t>Donohoe MT. Unnecessary Testing in Obstetrics and Gynecology and General Medicine: Causes and Consequences of the Unwarranted Use of Costly and Unscientific (yet Profitable) Screening Modalities. Medscape Ob/Gyn and Women’s Health 2007. Posted 4/30/07. Available at </a:t>
            </a:r>
            <a:r>
              <a:rPr lang="en-US" altLang="en-US" sz="2400" dirty="0">
                <a:hlinkClick r:id="rId2"/>
              </a:rPr>
              <a:t>http://phsj.org/?page_id=30</a:t>
            </a:r>
            <a:endParaRPr lang="en-US" altLang="en-US" sz="2400" dirty="0"/>
          </a:p>
          <a:p>
            <a:pPr eaLnBrk="1" hangingPunct="1">
              <a:lnSpc>
                <a:spcPct val="90000"/>
              </a:lnSpc>
            </a:pPr>
            <a:r>
              <a:rPr lang="en-US" altLang="en-US" sz="2400" dirty="0"/>
              <a:t>Papers on luxury care available at </a:t>
            </a:r>
            <a:r>
              <a:rPr lang="en-US" altLang="en-US" sz="2400" dirty="0">
                <a:hlinkClick r:id="rId3"/>
              </a:rPr>
              <a:t>http://phsj.org/luxury-care-concierge-care/</a:t>
            </a:r>
            <a:r>
              <a:rPr lang="en-US" altLang="en-US" sz="2400" dirty="0"/>
              <a:t> </a:t>
            </a:r>
          </a:p>
          <a:p>
            <a:pPr eaLnBrk="1" hangingPunct="1">
              <a:lnSpc>
                <a:spcPct val="90000"/>
              </a:lnSpc>
            </a:pPr>
            <a:r>
              <a:rPr lang="en-US" altLang="en-US" sz="2400" dirty="0"/>
              <a:t>For more information on MRI scans, corporate profits, and risks of gadolinium, see papers and slide show on GE at </a:t>
            </a:r>
            <a:r>
              <a:rPr lang="en-US" altLang="en-US" sz="2400" dirty="0">
                <a:hlinkClick r:id="rId4"/>
              </a:rPr>
              <a:t>https://phsj.org/environmental-health/</a:t>
            </a:r>
            <a:r>
              <a:rPr lang="en-US" altLang="en-US" sz="2400" dirty="0"/>
              <a:t> </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7DE711F9-A5D4-9A5C-2F8E-B4DBD5BE874D}"/>
              </a:ext>
            </a:extLst>
          </p:cNvPr>
          <p:cNvSpPr>
            <a:spLocks noGrp="1" noChangeArrowheads="1"/>
          </p:cNvSpPr>
          <p:nvPr>
            <p:ph type="title"/>
          </p:nvPr>
        </p:nvSpPr>
        <p:spPr/>
        <p:txBody>
          <a:bodyPr/>
          <a:lstStyle/>
          <a:p>
            <a:r>
              <a:rPr lang="en-US" altLang="en-US">
                <a:solidFill>
                  <a:srgbClr val="000000"/>
                </a:solidFill>
              </a:rPr>
              <a:t>Contact Info</a:t>
            </a:r>
            <a:endParaRPr lang="en-US" altLang="en-US"/>
          </a:p>
        </p:txBody>
      </p:sp>
      <p:sp>
        <p:nvSpPr>
          <p:cNvPr id="139267" name="Content Placeholder 2">
            <a:extLst>
              <a:ext uri="{FF2B5EF4-FFF2-40B4-BE49-F238E27FC236}">
                <a16:creationId xmlns:a16="http://schemas.microsoft.com/office/drawing/2014/main" id="{6A83070A-C8C5-DAD3-3795-409D88106CF3}"/>
              </a:ext>
            </a:extLst>
          </p:cNvPr>
          <p:cNvSpPr>
            <a:spLocks noGrp="1" noChangeArrowheads="1"/>
          </p:cNvSpPr>
          <p:nvPr>
            <p:ph idx="1"/>
          </p:nvPr>
        </p:nvSpPr>
        <p:spPr/>
        <p:txBody>
          <a:bodyPr/>
          <a:lstStyle/>
          <a:p>
            <a:r>
              <a:rPr lang="en-US" altLang="en-US"/>
              <a:t>Martin T Donohoe</a:t>
            </a:r>
            <a:br>
              <a:rPr lang="en-US" altLang="en-US"/>
            </a:br>
            <a:r>
              <a:rPr lang="en-US" altLang="en-US" sz="2800">
                <a:hlinkClick r:id="rId2"/>
              </a:rPr>
              <a:t>http://www.publichealthandsocialjustice.org</a:t>
            </a:r>
            <a:br>
              <a:rPr lang="en-US" altLang="en-US"/>
            </a:br>
            <a:r>
              <a:rPr lang="en-US" altLang="en-US" sz="2800">
                <a:hlinkClick r:id="rId3"/>
              </a:rPr>
              <a:t>http://www.phsj.org</a:t>
            </a:r>
            <a:br>
              <a:rPr lang="en-US" altLang="en-US" sz="2800"/>
            </a:br>
            <a:r>
              <a:rPr lang="en-US" altLang="en-US" sz="2800">
                <a:hlinkClick r:id="rId4"/>
              </a:rPr>
              <a:t>martindonohoe@phsj.org</a:t>
            </a:r>
            <a:endParaRPr lang="en-US" altLang="en-US" sz="2800"/>
          </a:p>
          <a:p>
            <a:endParaRPr lang="en-US" altLang="en-US"/>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516102AE72574DAB43E8C26FCAB45F" ma:contentTypeVersion="4" ma:contentTypeDescription="Create a new document." ma:contentTypeScope="" ma:versionID="8749f6ba0b4c1640e0fbe548d1eee90e">
  <xsd:schema xmlns:xsd="http://www.w3.org/2001/XMLSchema" xmlns:xs="http://www.w3.org/2001/XMLSchema" xmlns:p="http://schemas.microsoft.com/office/2006/metadata/properties" xmlns:ns3="996b7f09-29b5-407e-8f73-ea4b964397e6" targetNamespace="http://schemas.microsoft.com/office/2006/metadata/properties" ma:root="true" ma:fieldsID="53d8f08c05b2e8de074a46d77687d233" ns3:_="">
    <xsd:import namespace="996b7f09-29b5-407e-8f73-ea4b964397e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6b7f09-29b5-407e-8f73-ea4b964397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995C72-8232-4003-9C57-98CA8F5FF71C}">
  <ds:schemaRefs>
    <ds:schemaRef ds:uri="http://purl.org/dc/terms/"/>
    <ds:schemaRef ds:uri="http://schemas.microsoft.com/office/infopath/2007/PartnerControls"/>
    <ds:schemaRef ds:uri="http://schemas.openxmlformats.org/package/2006/metadata/core-properties"/>
    <ds:schemaRef ds:uri="http://www.w3.org/XML/1998/namespace"/>
    <ds:schemaRef ds:uri="http://schemas.microsoft.com/office/2006/documentManagement/types"/>
    <ds:schemaRef ds:uri="http://schemas.microsoft.com/office/2006/metadata/properties"/>
    <ds:schemaRef ds:uri="http://purl.org/dc/elements/1.1/"/>
    <ds:schemaRef ds:uri="996b7f09-29b5-407e-8f73-ea4b964397e6"/>
    <ds:schemaRef ds:uri="http://purl.org/dc/dcmitype/"/>
  </ds:schemaRefs>
</ds:datastoreItem>
</file>

<file path=customXml/itemProps2.xml><?xml version="1.0" encoding="utf-8"?>
<ds:datastoreItem xmlns:ds="http://schemas.openxmlformats.org/officeDocument/2006/customXml" ds:itemID="{931B8C64-9CFB-4629-AD52-7BF989C0D7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6b7f09-29b5-407e-8f73-ea4b964397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C86FFB-74E4-44F0-A808-B3D333A085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1967</TotalTime>
  <Words>6954</Words>
  <Application>Microsoft Office PowerPoint</Application>
  <PresentationFormat>On-screen Show (4:3)</PresentationFormat>
  <Paragraphs>671</Paragraphs>
  <Slides>142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142</vt:i4>
      </vt:variant>
    </vt:vector>
  </HeadingPairs>
  <TitlesOfParts>
    <vt:vector size="146" baseType="lpstr">
      <vt:lpstr>Arial</vt:lpstr>
      <vt:lpstr>Calibri</vt:lpstr>
      <vt:lpstr>Times New Roman</vt:lpstr>
      <vt:lpstr>Default Design</vt:lpstr>
      <vt:lpstr>Scans and Scams: Necessary and Unnecessary Screening Tests</vt:lpstr>
      <vt:lpstr>Outline</vt:lpstr>
      <vt:lpstr>Criteria for Evidence-Based Screening</vt:lpstr>
      <vt:lpstr>Evidence-Based Screening: Examples</vt:lpstr>
      <vt:lpstr>Evidence-Based Screening: Examples</vt:lpstr>
      <vt:lpstr>Cost-Saving Interventions</vt:lpstr>
      <vt:lpstr>Low Cost/QALY Interventions</vt:lpstr>
      <vt:lpstr>Low Cost/QALY Interventions</vt:lpstr>
      <vt:lpstr>Underuse of Appropriate Screening Tests</vt:lpstr>
      <vt:lpstr>Excessive Phlebotomy of Hospitalized Patients</vt:lpstr>
      <vt:lpstr>Preoperative/Routine Screening Tests Overutilized/Rarely Helpful (UptoDate)</vt:lpstr>
      <vt:lpstr>Recommendations for Preoperative ScreeningTests (UptoDate)</vt:lpstr>
      <vt:lpstr>Recommendations for Preoperative ScreeningTests (UptoDate)</vt:lpstr>
      <vt:lpstr>Recommendations for Preoperative ScreeningTests (UptoDate)</vt:lpstr>
      <vt:lpstr>Recommendations for Preoperative ScreeningTests (UptoDate)</vt:lpstr>
      <vt:lpstr>Recommendations for Preoperative ScreeningTests (UptoDate)</vt:lpstr>
      <vt:lpstr>Preoperative Tests Before Elective Surgery</vt:lpstr>
      <vt:lpstr>Unnecessary Testing</vt:lpstr>
      <vt:lpstr>Unnecessary Testing</vt:lpstr>
      <vt:lpstr>Unnecessary Testing</vt:lpstr>
      <vt:lpstr>Unnecessary Testing</vt:lpstr>
      <vt:lpstr>Diagnostic Errors</vt:lpstr>
      <vt:lpstr>Diagnostic Yield: Utility and Reimbursement</vt:lpstr>
      <vt:lpstr>Overuse</vt:lpstr>
      <vt:lpstr>Overuse of Diagnostic Testing</vt:lpstr>
      <vt:lpstr>Overuse of Diagnostic Testing</vt:lpstr>
      <vt:lpstr>Wasteful Healthcare Spending</vt:lpstr>
      <vt:lpstr>Wasteful Healthcare Spending</vt:lpstr>
      <vt:lpstr>Wasteful Healthcare Spending</vt:lpstr>
      <vt:lpstr>Unnecessary Procedures</vt:lpstr>
      <vt:lpstr>Most Common Low Value Surgeries Lown Institute, 2020 Data</vt:lpstr>
      <vt:lpstr>PowerPoint Presentation</vt:lpstr>
      <vt:lpstr>Top 20 Most Prevalent Low-Value Services Among Medicare Beneficiaries, 2018-2020 JAMA Health Forum | Vol. 6, No. 8</vt:lpstr>
      <vt:lpstr>Potential Annual Savings Associated With Top 20 Low-Value Services Among Medicare Beneficiaries  JAMA Health Forum | Vol. 6, No. 8</vt:lpstr>
      <vt:lpstr>Full Body CT Scans</vt:lpstr>
      <vt:lpstr>Full Body CT Scans</vt:lpstr>
      <vt:lpstr>Full Body MRIs </vt:lpstr>
      <vt:lpstr>Full Body CT Scans are Opposed by</vt:lpstr>
      <vt:lpstr>Marketing Scans</vt:lpstr>
      <vt:lpstr>Radiologic Imaging</vt:lpstr>
      <vt:lpstr>Radiologic Imaging</vt:lpstr>
      <vt:lpstr>Radiologic Imaging</vt:lpstr>
      <vt:lpstr>Changes in Radiologic Imaging 1996-2010</vt:lpstr>
      <vt:lpstr>Increases in Radiologic Imaging, 2000-2016 Scans per 1,000, U.S. / Ontario, Canada</vt:lpstr>
      <vt:lpstr>Radiologic Imaging in the U.S. 2019</vt:lpstr>
      <vt:lpstr>Radiologic Imaging is Expensive</vt:lpstr>
      <vt:lpstr>Radiologic Imaging is Expensive</vt:lpstr>
      <vt:lpstr>Radiologic Imaging is Expensive</vt:lpstr>
      <vt:lpstr>Mean adjusted Medicare national reimbursement rates by imaging modality from 2007 to 2019</vt:lpstr>
      <vt:lpstr>Benefits of Diagnostic CT scans</vt:lpstr>
      <vt:lpstr>?Value of Radiologic Imaging?</vt:lpstr>
      <vt:lpstr>?Value of Radiologic Imaging?</vt:lpstr>
      <vt:lpstr>?Value of Radiologic Imaging?</vt:lpstr>
      <vt:lpstr>?Value of Radiologic Imaging?</vt:lpstr>
      <vt:lpstr>?Value of Radiologic Imaging?</vt:lpstr>
      <vt:lpstr>“Epidemic” of Thyroid Cancer in Korea, US</vt:lpstr>
      <vt:lpstr>“Epidemic” of Thyroid Cancer in Korea, US</vt:lpstr>
      <vt:lpstr>Thyroid Nodules</vt:lpstr>
      <vt:lpstr>Thyroid Nodules</vt:lpstr>
      <vt:lpstr>Radiologic Imaging is Expensive</vt:lpstr>
      <vt:lpstr>Radiologic Imaging is Profitable</vt:lpstr>
      <vt:lpstr>Radiologic Imaging is Profitable</vt:lpstr>
      <vt:lpstr>Radiologic Imaging is Profitable</vt:lpstr>
      <vt:lpstr>Radiologic Imaging is Profitable</vt:lpstr>
      <vt:lpstr>Radiologic Imaging is Expensive</vt:lpstr>
      <vt:lpstr>Radiation Exposure [in mSv (1 mSv = 100 mREM)]</vt:lpstr>
      <vt:lpstr>Airport and Other Scanners</vt:lpstr>
      <vt:lpstr>Airport and Other Scanners</vt:lpstr>
      <vt:lpstr>Airport and Other Scanners</vt:lpstr>
      <vt:lpstr>Radiation Exposure</vt:lpstr>
      <vt:lpstr>Effective Radiation Dose to Entire Body in mSV (1 mSv = 100 mREM)</vt:lpstr>
      <vt:lpstr>Effective Radiation Dose to Entire Body in mSV (1 mSv = 100 mREM)</vt:lpstr>
      <vt:lpstr>Effective Radiation Dose to Entire Body in mSV (1 mSv = 100 mREM)</vt:lpstr>
      <vt:lpstr>Effective Radiation Dose to Entire Body in mSV (1 mSv = 100 mREM)</vt:lpstr>
      <vt:lpstr>Effective Radiation Dose to Entire Body in mSV (1 mSv = 100 mREM)</vt:lpstr>
      <vt:lpstr>Effective Radiation Dose</vt:lpstr>
      <vt:lpstr>Cancer Risk from Radiographic Imaging</vt:lpstr>
      <vt:lpstr>Cancer Risk from Radiographic Imaging</vt:lpstr>
      <vt:lpstr>Cancer Risk from Radiographic Imaging</vt:lpstr>
      <vt:lpstr>Cancer Risk from Radiographic Imaging</vt:lpstr>
      <vt:lpstr>Risks of Screening CT Scans</vt:lpstr>
      <vt:lpstr>Other Risks of CT Scans</vt:lpstr>
      <vt:lpstr>Beware</vt:lpstr>
      <vt:lpstr>Medical Imaging and Radiation Exposure</vt:lpstr>
      <vt:lpstr>Medical Imaging and Radiation Exposure</vt:lpstr>
      <vt:lpstr>Trauma Patients</vt:lpstr>
      <vt:lpstr>Medical Imaging and Radiation Exposure</vt:lpstr>
      <vt:lpstr>Possible Benefits of Coronary CT Scans</vt:lpstr>
      <vt:lpstr>Possible Benefits of Coronary CT Scans</vt:lpstr>
      <vt:lpstr>Possible Benefits of Coronary CT Scans</vt:lpstr>
      <vt:lpstr>Risks of Coronary CT Scans</vt:lpstr>
      <vt:lpstr>CT Pulmonary Angiography</vt:lpstr>
      <vt:lpstr>CT Pulmonary Angiography</vt:lpstr>
      <vt:lpstr>Screening with CXRs/CT scans for Lung Cancer</vt:lpstr>
      <vt:lpstr>Screening Smokers with CT scans for Lung Cancer</vt:lpstr>
      <vt:lpstr>National Lung Screening Trial (NLST)</vt:lpstr>
      <vt:lpstr>National Lung Screening Trial (NLST)</vt:lpstr>
      <vt:lpstr>National Lung Screening Trial (NLST)</vt:lpstr>
      <vt:lpstr>Low-dose CT for Lung Cancer Screening</vt:lpstr>
      <vt:lpstr>Low-dose CT for Lung Cancer Screening</vt:lpstr>
      <vt:lpstr>Low-dose CT for Lung Cancer Screening</vt:lpstr>
      <vt:lpstr>2021 c/w 2013 USPTF Recommendations</vt:lpstr>
      <vt:lpstr>Low-dose CT for Lung Cancer Screening</vt:lpstr>
      <vt:lpstr>Low-dose CT for Lung Cancer Screening</vt:lpstr>
      <vt:lpstr>Low-dose CT for Lung Cancer Screening</vt:lpstr>
      <vt:lpstr>Low-dose CT for Lung Cancer Screening</vt:lpstr>
      <vt:lpstr>Low-dose CT for Lung Cancer Screening</vt:lpstr>
      <vt:lpstr>Low-dose CT for Lung Cancer Screening</vt:lpstr>
      <vt:lpstr>Scientific and policy issues re NLST Trial and Screening (J Freeman, Med and Soc Justice Blog 11/10)</vt:lpstr>
      <vt:lpstr>Scientific and policy issues re NLST Trial and Screening (J Freeman, Med and Soc Justice Blog 11/10)</vt:lpstr>
      <vt:lpstr>Low-dose CT for Lung Cancer Screening</vt:lpstr>
      <vt:lpstr>Veterans Health Administration Experience (JAMA Intern Med. 2017;177(3):399-406)</vt:lpstr>
      <vt:lpstr>Veterans Health Administration Experience (JAMA Intern Med. 2017;177(3):399-406)</vt:lpstr>
      <vt:lpstr>NELSON Study N Engl J Med 2020;382:503-513</vt:lpstr>
      <vt:lpstr>NELSON Study</vt:lpstr>
      <vt:lpstr>Multicentric Italian Lung Detection (MILD) Study Ann Oncol 2019; 30(7):1162</vt:lpstr>
      <vt:lpstr>Increasing Inappropriate Use of LDCT Lung CA Screening JAMA Int Med 2017:177(3):439-441</vt:lpstr>
      <vt:lpstr>Guidelines Too Strict? JAMA Network Open 2025;8(11)e2546222</vt:lpstr>
      <vt:lpstr>Lung Cancer</vt:lpstr>
      <vt:lpstr>NCCN Recommends Screening in those over 50 with &gt; 50 py smoking history and at least one additional lung cancer risk factor</vt:lpstr>
      <vt:lpstr>Other Tests of Dubious Benefit</vt:lpstr>
      <vt:lpstr>Other Tests of Dubious Benefit</vt:lpstr>
      <vt:lpstr>Other Tests of Dubious Benefit</vt:lpstr>
      <vt:lpstr>Other Tests of Dubious Benefit</vt:lpstr>
      <vt:lpstr>Risks of Unnecessary Testing</vt:lpstr>
      <vt:lpstr>Risks of Unnecessary Testing</vt:lpstr>
      <vt:lpstr>Unnecessary Testing Common in Luxury Care Clinics: Examples</vt:lpstr>
      <vt:lpstr>Unnecessary Testing Common in Luxury Care Clinics: Examples</vt:lpstr>
      <vt:lpstr>Luxury Care is Unfair</vt:lpstr>
      <vt:lpstr>Many Luxury Care Clinics are Associated with Academic Medical Centers</vt:lpstr>
      <vt:lpstr>Luxury Care and Academic Medical Centers</vt:lpstr>
      <vt:lpstr>Luxury Care</vt:lpstr>
      <vt:lpstr>Recognizing Health Scams</vt:lpstr>
      <vt:lpstr>Recognizing Health Scams</vt:lpstr>
      <vt:lpstr>Educational Deficits Perpetuate Unnecessary Testing</vt:lpstr>
      <vt:lpstr>Environment of Anti-Science/Pseudoscience</vt:lpstr>
      <vt:lpstr>Conclusions</vt:lpstr>
      <vt:lpstr>Conclusions</vt:lpstr>
      <vt:lpstr>Conclusions</vt:lpstr>
      <vt:lpstr>Suggestions</vt:lpstr>
      <vt:lpstr>Papers/References</vt:lpstr>
      <vt:lpstr>Contact Info</vt:lpstr>
    </vt:vector>
  </TitlesOfParts>
  <Company>OIT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Scans and Scams: Direct-to-Consumer Marketing of Unnecessary Screening Tests</dc:title>
  <dc:creator>Self</dc:creator>
  <cp:lastModifiedBy>martin donohoe</cp:lastModifiedBy>
  <cp:revision>126</cp:revision>
  <dcterms:created xsi:type="dcterms:W3CDTF">2008-08-05T17:18:43Z</dcterms:created>
  <dcterms:modified xsi:type="dcterms:W3CDTF">2026-11-03T08:30:34Z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0x01010031516102AE72574DAB43E8C26FCAB45F</vt:lpwstr>
  </property>
  <property fmtid="{D5CDD505-2E9C-101B-9397-08002B2CF9AE}" pid="3" name="MSIP_Label_69af8531-eb46-4968-8cb3-105d2f5ea87e_Enabled">
    <vt:lpwstr>true</vt:lpwstr>
  </property>
  <property fmtid="{D5CDD505-2E9C-101B-9397-08002B2CF9AE}" pid="4" name="MSIP_Label_69af8531-eb46-4968-8cb3-105d2f5ea87e_SetDate">
    <vt:lpwstr>2026-10-10T00:47:14Z</vt:lpwstr>
  </property>
  <property fmtid="{D5CDD505-2E9C-101B-9397-08002B2CF9AE}" pid="5" name="MSIP_Label_69af8531-eb46-4968-8cb3-105d2f5ea87e_Method">
    <vt:lpwstr>Standard</vt:lpwstr>
  </property>
  <property fmtid="{D5CDD505-2E9C-101B-9397-08002B2CF9AE}" pid="6" name="MSIP_Label_69af8531-eb46-4968-8cb3-105d2f5ea87e_Name">
    <vt:lpwstr>Official - No Marking</vt:lpwstr>
  </property>
  <property fmtid="{D5CDD505-2E9C-101B-9397-08002B2CF9AE}" pid="7" name="MSIP_Label_69af8531-eb46-4968-8cb3-105d2f5ea87e_SiteId">
    <vt:lpwstr>b46c1908-0334-4236-b978-585ee88e4199</vt:lpwstr>
  </property>
  <property fmtid="{D5CDD505-2E9C-101B-9397-08002B2CF9AE}" pid="8" name="MSIP_Label_69af8531-eb46-4968-8cb3-105d2f5ea87e_ActionId">
    <vt:lpwstr>37ace187-ff69-44b1-ac68-58787668ab70</vt:lpwstr>
  </property>
  <property fmtid="{D5CDD505-2E9C-101B-9397-08002B2CF9AE}" pid="9" name="MSIP_Label_69af8531-eb46-4968-8cb3-105d2f5ea87e_ContentBits">
    <vt:lpwstr>0</vt:lpwstr>
  </property>
  <property fmtid="{D5CDD505-2E9C-101B-9397-08002B2CF9AE}" pid="10" name="MSIP_Label_69af8531-eb46-4968-8cb3-105d2f5ea87e_Tag">
    <vt:lpwstr>10, 3, 0, 1</vt:lpwstr>
  </property>
</Properties>
</file>